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90" r:id="rId5"/>
    <p:sldId id="301" r:id="rId6"/>
    <p:sldId id="308" r:id="rId7"/>
    <p:sldId id="307" r:id="rId8"/>
    <p:sldId id="306" r:id="rId9"/>
    <p:sldId id="305" r:id="rId10"/>
    <p:sldId id="312" r:id="rId11"/>
    <p:sldId id="310" r:id="rId12"/>
    <p:sldId id="309" r:id="rId13"/>
    <p:sldId id="311" r:id="rId14"/>
    <p:sldId id="304" r:id="rId15"/>
    <p:sldId id="314" r:id="rId16"/>
    <p:sldId id="316" r:id="rId17"/>
    <p:sldId id="315" r:id="rId18"/>
    <p:sldId id="313" r:id="rId19"/>
    <p:sldId id="317" r:id="rId20"/>
    <p:sldId id="321" r:id="rId21"/>
    <p:sldId id="318" r:id="rId22"/>
    <p:sldId id="319" r:id="rId23"/>
    <p:sldId id="322" r:id="rId24"/>
    <p:sldId id="320" r:id="rId25"/>
    <p:sldId id="323" r:id="rId26"/>
    <p:sldId id="324" r:id="rId27"/>
    <p:sldId id="325" r:id="rId28"/>
    <p:sldId id="32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7056" userDrawn="1">
          <p15:clr>
            <a:srgbClr val="A4A3A4"/>
          </p15:clr>
        </p15:guide>
        <p15:guide id="3" pos="600" userDrawn="1">
          <p15:clr>
            <a:srgbClr val="A4A3A4"/>
          </p15:clr>
        </p15:guide>
        <p15:guide id="4" pos="45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AE0"/>
    <a:srgbClr val="8FA971"/>
    <a:srgbClr val="1C4C3C"/>
    <a:srgbClr val="9F792F"/>
    <a:srgbClr val="785029"/>
    <a:srgbClr val="E3CEB2"/>
    <a:srgbClr val="648260"/>
    <a:srgbClr val="A49B37"/>
    <a:srgbClr val="006A8A"/>
    <a:srgbClr val="BD7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1275D-BC29-41E7-911B-78A112C6980C}" v="16" dt="2023-12-09T23:44:57.495"/>
    <p1510:client id="{83B897FA-6E27-4177-AC82-D7D334FCF652}" v="2" dt="2023-12-10T00:42:16.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879" autoAdjust="0"/>
  </p:normalViewPr>
  <p:slideViewPr>
    <p:cSldViewPr snapToGrid="0" snapToObjects="1" showGuides="1">
      <p:cViewPr varScale="1">
        <p:scale>
          <a:sx n="63" d="100"/>
          <a:sy n="63" d="100"/>
        </p:scale>
        <p:origin x="56" y="32"/>
      </p:cViewPr>
      <p:guideLst>
        <p:guide orient="horz" pos="1272"/>
        <p:guide pos="7056"/>
        <p:guide pos="600"/>
        <p:guide pos="458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eyha Thompson-Green" userId="a52bec11e56c7830" providerId="LiveId" clId="{83B897FA-6E27-4177-AC82-D7D334FCF652}"/>
    <pc:docChg chg="custSel modSld">
      <pc:chgData name="Takeyha Thompson-Green" userId="a52bec11e56c7830" providerId="LiveId" clId="{83B897FA-6E27-4177-AC82-D7D334FCF652}" dt="2023-12-10T00:42:44.184" v="13" actId="1076"/>
      <pc:docMkLst>
        <pc:docMk/>
      </pc:docMkLst>
      <pc:sldChg chg="addSp delSp modSp mod">
        <pc:chgData name="Takeyha Thompson-Green" userId="a52bec11e56c7830" providerId="LiveId" clId="{83B897FA-6E27-4177-AC82-D7D334FCF652}" dt="2023-12-10T00:42:44.184" v="13" actId="1076"/>
        <pc:sldMkLst>
          <pc:docMk/>
          <pc:sldMk cId="2570259587" sldId="312"/>
        </pc:sldMkLst>
        <pc:spChg chg="mod">
          <ac:chgData name="Takeyha Thompson-Green" userId="a52bec11e56c7830" providerId="LiveId" clId="{83B897FA-6E27-4177-AC82-D7D334FCF652}" dt="2023-12-10T00:41:30.438" v="1" actId="1076"/>
          <ac:spMkLst>
            <pc:docMk/>
            <pc:sldMk cId="2570259587" sldId="312"/>
            <ac:spMk id="2" creationId="{90E2E27B-BD2A-9DAE-126A-339DA9C6A83B}"/>
          </ac:spMkLst>
        </pc:spChg>
        <pc:spChg chg="mod">
          <ac:chgData name="Takeyha Thompson-Green" userId="a52bec11e56c7830" providerId="LiveId" clId="{83B897FA-6E27-4177-AC82-D7D334FCF652}" dt="2023-12-10T00:41:25.059" v="0" actId="14100"/>
          <ac:spMkLst>
            <pc:docMk/>
            <pc:sldMk cId="2570259587" sldId="312"/>
            <ac:spMk id="4" creationId="{806CCB64-72F1-A214-AB61-565411B981F8}"/>
          </ac:spMkLst>
        </pc:spChg>
        <pc:spChg chg="add del mod">
          <ac:chgData name="Takeyha Thompson-Green" userId="a52bec11e56c7830" providerId="LiveId" clId="{83B897FA-6E27-4177-AC82-D7D334FCF652}" dt="2023-12-10T00:41:55.806" v="6" actId="478"/>
          <ac:spMkLst>
            <pc:docMk/>
            <pc:sldMk cId="2570259587" sldId="312"/>
            <ac:spMk id="12" creationId="{0C19215F-4777-4BD4-AFBF-2EE4600147CC}"/>
          </ac:spMkLst>
        </pc:spChg>
        <pc:picChg chg="add del mod">
          <ac:chgData name="Takeyha Thompson-Green" userId="a52bec11e56c7830" providerId="LiveId" clId="{83B897FA-6E27-4177-AC82-D7D334FCF652}" dt="2023-12-10T00:41:49.670" v="3" actId="478"/>
          <ac:picMkLst>
            <pc:docMk/>
            <pc:sldMk cId="2570259587" sldId="312"/>
            <ac:picMk id="5" creationId="{1B109062-F43C-32A7-D133-4AA37FE73E91}"/>
          </ac:picMkLst>
        </pc:picChg>
        <pc:picChg chg="add del mod">
          <ac:chgData name="Takeyha Thompson-Green" userId="a52bec11e56c7830" providerId="LiveId" clId="{83B897FA-6E27-4177-AC82-D7D334FCF652}" dt="2023-12-10T00:41:49.670" v="3" actId="478"/>
          <ac:picMkLst>
            <pc:docMk/>
            <pc:sldMk cId="2570259587" sldId="312"/>
            <ac:picMk id="8" creationId="{0920215D-8EF2-84D9-1C43-EB2F9EBADA7E}"/>
          </ac:picMkLst>
        </pc:picChg>
        <pc:picChg chg="add del mod">
          <ac:chgData name="Takeyha Thompson-Green" userId="a52bec11e56c7830" providerId="LiveId" clId="{83B897FA-6E27-4177-AC82-D7D334FCF652}" dt="2023-12-10T00:41:49.670" v="3" actId="478"/>
          <ac:picMkLst>
            <pc:docMk/>
            <pc:sldMk cId="2570259587" sldId="312"/>
            <ac:picMk id="10" creationId="{73AF1E0F-6933-4905-7D14-784AD9F5074D}"/>
          </ac:picMkLst>
        </pc:picChg>
        <pc:picChg chg="add mod">
          <ac:chgData name="Takeyha Thompson-Green" userId="a52bec11e56c7830" providerId="LiveId" clId="{83B897FA-6E27-4177-AC82-D7D334FCF652}" dt="2023-12-10T00:42:44.184" v="13" actId="1076"/>
          <ac:picMkLst>
            <pc:docMk/>
            <pc:sldMk cId="2570259587" sldId="312"/>
            <ac:picMk id="14" creationId="{9729E8CE-BE39-BD7C-C297-80BECAB6676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97ADA-28FC-D95C-9949-C2600B76E8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638BB-B5C2-68A8-E3FA-52921DD00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07502F-DB6E-469A-9C44-FB8EDEF15CAD}" type="datetimeFigureOut">
              <a:rPr lang="en-US" smtClean="0"/>
              <a:t>12/9/2023</a:t>
            </a:fld>
            <a:endParaRPr lang="en-US"/>
          </a:p>
        </p:txBody>
      </p:sp>
      <p:sp>
        <p:nvSpPr>
          <p:cNvPr id="4" name="Footer Placeholder 3">
            <a:extLst>
              <a:ext uri="{FF2B5EF4-FFF2-40B4-BE49-F238E27FC236}">
                <a16:creationId xmlns:a16="http://schemas.microsoft.com/office/drawing/2014/main" id="{ADD222EB-9CD6-7377-B538-2102EE87F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9DFD59-EA45-6CD0-571D-72EF11B864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6A3EC-C558-4879-9E77-732F9A1F519B}" type="slidenum">
              <a:rPr lang="en-US" smtClean="0"/>
              <a:t>‹#›</a:t>
            </a:fld>
            <a:endParaRPr lang="en-US"/>
          </a:p>
        </p:txBody>
      </p:sp>
    </p:spTree>
    <p:extLst>
      <p:ext uri="{BB962C8B-B14F-4D97-AF65-F5344CB8AC3E}">
        <p14:creationId xmlns:p14="http://schemas.microsoft.com/office/powerpoint/2010/main" val="370417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FE1-3397-4E25-A0AD-CD1F478AA284}" type="datetimeFigureOut">
              <a:rPr lang="en-US" smtClean="0"/>
              <a:t>12/9/2023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3C4B0-A82C-497E-A667-41FFA619A478}" type="slidenum">
              <a:rPr lang="en-US" smtClean="0"/>
              <a:t>‹#›</a:t>
            </a:fld>
            <a:endParaRPr lang="en-US" dirty="0"/>
          </a:p>
        </p:txBody>
      </p:sp>
    </p:spTree>
    <p:extLst>
      <p:ext uri="{BB962C8B-B14F-4D97-AF65-F5344CB8AC3E}">
        <p14:creationId xmlns:p14="http://schemas.microsoft.com/office/powerpoint/2010/main" val="76457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42178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98286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613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0934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23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204B-5F84-6245-AE72-7A8C5B7310C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83AB472-C06F-6BEF-0C0E-65EA59CA7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DE38-8A0A-0F93-DE98-1E3265816C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F4E7A33-CA4E-DAED-6589-1B5DC61ACF65}"/>
              </a:ext>
            </a:extLst>
          </p:cNvPr>
          <p:cNvSpPr>
            <a:spLocks noGrp="1"/>
          </p:cNvSpPr>
          <p:nvPr>
            <p:ph type="ftr" sz="quarter" idx="11"/>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95EACFDC-DFA7-1C09-92B3-D574BA94E252}"/>
              </a:ext>
            </a:extLst>
          </p:cNvPr>
          <p:cNvSpPr>
            <a:spLocks noGrp="1"/>
          </p:cNvSpPr>
          <p:nvPr>
            <p:ph type="sldNum" sz="quarter" idx="12"/>
          </p:nvPr>
        </p:nvSpPr>
        <p:spPr/>
        <p:txBody>
          <a:bodyPr/>
          <a:lstStyle/>
          <a:p>
            <a:fld id="{8058A7CE-F400-7B46-9E16-10D36E8C32FD}" type="slidenum">
              <a:rPr lang="en-US" smtClean="0"/>
              <a:t>‹#›</a:t>
            </a:fld>
            <a:endParaRPr lang="en-US" dirty="0"/>
          </a:p>
        </p:txBody>
      </p:sp>
    </p:spTree>
    <p:extLst>
      <p:ext uri="{BB962C8B-B14F-4D97-AF65-F5344CB8AC3E}">
        <p14:creationId xmlns:p14="http://schemas.microsoft.com/office/powerpoint/2010/main" val="379846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DFA3A82B-AB98-7510-5B1F-000D214C740D}"/>
              </a:ext>
            </a:extLst>
          </p:cNvPr>
          <p:cNvSpPr>
            <a:spLocks noGrp="1"/>
          </p:cNvSpPr>
          <p:nvPr>
            <p:ph type="ftr" sz="quarter" idx="10"/>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2D0B29A9-FB61-93CF-3836-717038D2EDA0}"/>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32773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0D3EE89-1608-EDAC-C029-E4E550F00E17}"/>
              </a:ext>
            </a:extLst>
          </p:cNvPr>
          <p:cNvSpPr>
            <a:spLocks noGrp="1"/>
          </p:cNvSpPr>
          <p:nvPr>
            <p:ph type="ftr" sz="quarter" idx="10"/>
          </p:nvPr>
        </p:nvSpPr>
        <p:spPr/>
        <p:txBody>
          <a:bodyPr/>
          <a:lstStyle/>
          <a:p>
            <a:r>
              <a:rPr lang="en-US" dirty="0"/>
              <a:t>course title</a:t>
            </a:r>
          </a:p>
        </p:txBody>
      </p:sp>
      <p:sp>
        <p:nvSpPr>
          <p:cNvPr id="6" name="Slide Number Placeholder 5">
            <a:extLst>
              <a:ext uri="{FF2B5EF4-FFF2-40B4-BE49-F238E27FC236}">
                <a16:creationId xmlns:a16="http://schemas.microsoft.com/office/drawing/2014/main" id="{BACD47AD-6129-B223-8047-C719153A4C73}"/>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5673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89DB-50DC-20A4-2341-EC5E6AF6FF9A}"/>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B226305-7761-21B5-BED4-42833BBEBA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96E8B-F843-EF0E-F259-D3BA3F217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771237E1-6846-B0F5-86C9-7BC757AACBAF}"/>
              </a:ext>
            </a:extLst>
          </p:cNvPr>
          <p:cNvSpPr>
            <a:spLocks noGrp="1"/>
          </p:cNvSpPr>
          <p:nvPr>
            <p:ph type="ftr" sz="quarter" idx="10"/>
          </p:nvPr>
        </p:nvSpPr>
        <p:spPr/>
        <p:txBody>
          <a:bodyPr/>
          <a:lstStyle/>
          <a:p>
            <a:r>
              <a:rPr lang="en-US" dirty="0"/>
              <a:t>course title</a:t>
            </a:r>
          </a:p>
        </p:txBody>
      </p:sp>
      <p:sp>
        <p:nvSpPr>
          <p:cNvPr id="9" name="Slide Number Placeholder 8">
            <a:extLst>
              <a:ext uri="{FF2B5EF4-FFF2-40B4-BE49-F238E27FC236}">
                <a16:creationId xmlns:a16="http://schemas.microsoft.com/office/drawing/2014/main" id="{28D90CB2-96B7-2FE3-2F3A-4A4C704BB5E9}"/>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6803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31738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accent1">
            <a:lumMod val="50000"/>
          </a:schemeClr>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4748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292516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56527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p:txBody>
          <a:bodyPr/>
          <a:lstStyle>
            <a:lvl1pPr>
              <a:defRPr>
                <a:solidFill>
                  <a:schemeClr val="tx2"/>
                </a:solidFill>
              </a:defRPr>
            </a:lvl1pPr>
          </a:lstStyle>
          <a:p>
            <a:r>
              <a:rPr lang="en-US"/>
              <a:t>course title</a:t>
            </a:r>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3671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chemeClr val="accent1">
              <a:lumMod val="75000"/>
            </a:schemeClr>
          </a:solidFill>
        </p:spPr>
        <p:txBody>
          <a:bodyPr wrap="square">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a:t>course title</a:t>
            </a:r>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692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4602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093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B6D48-D20C-54AA-94F1-D8E933286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51F663A-C2C8-12B2-AE7C-318452D5F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6676FC8-F25A-C087-965F-C86D7A6638D6}"/>
              </a:ext>
            </a:extLst>
          </p:cNvPr>
          <p:cNvSpPr>
            <a:spLocks noGrp="1"/>
          </p:cNvSpPr>
          <p:nvPr>
            <p:ph type="ftr" sz="quarter" idx="3"/>
          </p:nvPr>
        </p:nvSpPr>
        <p:spPr>
          <a:xfrm>
            <a:off x="173736" y="6254496"/>
            <a:ext cx="4114800" cy="365125"/>
          </a:xfrm>
          <a:prstGeom prst="rect">
            <a:avLst/>
          </a:prstGeom>
        </p:spPr>
        <p:txBody>
          <a:bodyPr vert="horz" lIns="91440" tIns="45720" rIns="91440" bIns="45720" rtlCol="0" anchor="ctr">
            <a:noAutofit/>
          </a:bodyPr>
          <a:lstStyle>
            <a:lvl1pPr algn="l">
              <a:defRPr sz="1200">
                <a:solidFill>
                  <a:schemeClr val="tx2">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0AFBFC1D-3B9C-EFD1-A014-1F648ADDBD70}"/>
              </a:ext>
            </a:extLst>
          </p:cNvPr>
          <p:cNvSpPr>
            <a:spLocks noGrp="1"/>
          </p:cNvSpPr>
          <p:nvPr>
            <p:ph type="sldNum" sz="quarter" idx="4"/>
          </p:nvPr>
        </p:nvSpPr>
        <p:spPr>
          <a:xfrm>
            <a:off x="11347704" y="6181344"/>
            <a:ext cx="670560" cy="676656"/>
          </a:xfrm>
          <a:prstGeom prst="rect">
            <a:avLst/>
          </a:prstGeom>
        </p:spPr>
        <p:txBody>
          <a:bodyPr vert="horz" lIns="91440" tIns="45720" rIns="91440" bIns="45720" rtlCol="0" anchor="ctr">
            <a:noAutofit/>
          </a:bodyPr>
          <a:lstStyle>
            <a:lvl1pPr algn="ctr">
              <a:defRPr sz="2900" b="1">
                <a:solidFill>
                  <a:schemeClr val="tx2">
                    <a:alpha val="78000"/>
                  </a:schemeClr>
                </a:solidFill>
              </a:defRPr>
            </a:lvl1pPr>
          </a:lstStyle>
          <a:p>
            <a:fld id="{8058A7CE-F400-7B46-9E16-10D36E8C32FD}" type="slidenum">
              <a:rPr lang="en-US" smtClean="0"/>
              <a:pPr/>
              <a:t>‹#›</a:t>
            </a:fld>
            <a:endParaRPr lang="en-US" dirty="0"/>
          </a:p>
        </p:txBody>
      </p:sp>
      <p:sp>
        <p:nvSpPr>
          <p:cNvPr id="7" name="Rectangle 6">
            <a:extLst>
              <a:ext uri="{FF2B5EF4-FFF2-40B4-BE49-F238E27FC236}">
                <a16:creationId xmlns:a16="http://schemas.microsoft.com/office/drawing/2014/main" id="{3B176A5B-B081-E990-1FB5-4AE9CF7924C4}"/>
              </a:ext>
            </a:extLst>
          </p:cNvPr>
          <p:cNvSpPr/>
          <p:nvPr userDrawn="1"/>
        </p:nvSpPr>
        <p:spPr>
          <a:xfrm flipV="1">
            <a:off x="11446035" y="6245920"/>
            <a:ext cx="487085" cy="45719"/>
          </a:xfrm>
          <a:prstGeom prst="rect">
            <a:avLst/>
          </a:prstGeom>
          <a:solidFill>
            <a:srgbClr val="1C4C3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875109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51" r:id="rId4"/>
    <p:sldLayoutId id="2147483661" r:id="rId5"/>
    <p:sldLayoutId id="2147483667" r:id="rId6"/>
    <p:sldLayoutId id="2147483666" r:id="rId7"/>
    <p:sldLayoutId id="2147483668" r:id="rId8"/>
    <p:sldLayoutId id="2147483653" r:id="rId9"/>
    <p:sldLayoutId id="2147483650" r:id="rId10"/>
    <p:sldLayoutId id="2147483662" r:id="rId11"/>
    <p:sldLayoutId id="2147483663" r:id="rId12"/>
    <p:sldLayoutId id="2147483664" r:id="rId13"/>
    <p:sldLayoutId id="2147483652" r:id="rId14"/>
    <p:sldLayoutId id="2147483654" r:id="rId15"/>
    <p:sldLayoutId id="2147483655" r:id="rId16"/>
    <p:sldLayoutId id="2147483656" r:id="rId17"/>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AEB2A6-C71F-0538-4083-5C97297C2C85}"/>
              </a:ext>
            </a:extLst>
          </p:cNvPr>
          <p:cNvSpPr>
            <a:spLocks noGrp="1"/>
          </p:cNvSpPr>
          <p:nvPr>
            <p:ph type="ctrTitle"/>
          </p:nvPr>
        </p:nvSpPr>
        <p:spPr>
          <a:xfrm>
            <a:off x="118626" y="1097515"/>
            <a:ext cx="6664139" cy="2707307"/>
          </a:xfrm>
          <a:effectLst>
            <a:glow rad="63500">
              <a:schemeClr val="accent6">
                <a:satMod val="175000"/>
                <a:alpha val="40000"/>
              </a:schemeClr>
            </a:glow>
          </a:effectLst>
        </p:spPr>
        <p:txBody>
          <a:bodyPr/>
          <a:lstStyle/>
          <a:p>
            <a:r>
              <a:rPr lang="en-US" sz="6600" dirty="0"/>
              <a:t>      </a:t>
            </a:r>
            <a:r>
              <a:rPr lang="en-US" sz="6600" dirty="0">
                <a:effectLst>
                  <a:outerShdw blurRad="50800" dist="38100" dir="8100000" algn="tr" rotWithShape="0">
                    <a:prstClr val="black">
                      <a:alpha val="40000"/>
                    </a:prstClr>
                  </a:outerShdw>
                </a:effectLst>
              </a:rPr>
              <a:t>SEC 285 </a:t>
            </a:r>
            <a:br>
              <a:rPr lang="en-US" sz="6600" dirty="0">
                <a:effectLst>
                  <a:outerShdw blurRad="50800" dist="38100" dir="8100000" algn="tr" rotWithShape="0">
                    <a:prstClr val="black">
                      <a:alpha val="40000"/>
                    </a:prstClr>
                  </a:outerShdw>
                </a:effectLst>
              </a:rPr>
            </a:br>
            <a:r>
              <a:rPr lang="en-US" sz="6600" dirty="0">
                <a:effectLst>
                  <a:outerShdw blurRad="50800" dist="38100" dir="8100000" algn="tr" rotWithShape="0">
                    <a:prstClr val="black">
                      <a:alpha val="40000"/>
                    </a:prstClr>
                  </a:outerShdw>
                </a:effectLst>
              </a:rPr>
              <a:t>Final PROJECT</a:t>
            </a:r>
          </a:p>
        </p:txBody>
      </p:sp>
      <p:sp>
        <p:nvSpPr>
          <p:cNvPr id="4" name="Subtitle 3">
            <a:extLst>
              <a:ext uri="{FF2B5EF4-FFF2-40B4-BE49-F238E27FC236}">
                <a16:creationId xmlns:a16="http://schemas.microsoft.com/office/drawing/2014/main" id="{03C0E02C-F7A1-FCC4-11A2-E245AD423ED8}"/>
              </a:ext>
            </a:extLst>
          </p:cNvPr>
          <p:cNvSpPr>
            <a:spLocks noGrp="1"/>
          </p:cNvSpPr>
          <p:nvPr>
            <p:ph type="subTitle" idx="1"/>
          </p:nvPr>
        </p:nvSpPr>
        <p:spPr>
          <a:xfrm>
            <a:off x="-263339" y="3882849"/>
            <a:ext cx="6825102" cy="1533668"/>
          </a:xfrm>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Professor Reginald Marshall</a:t>
            </a:r>
          </a:p>
          <a:p>
            <a:pPr algn="ctr"/>
            <a:r>
              <a:rPr lang="en-US" dirty="0">
                <a:latin typeface="Calibri" panose="020F0502020204030204" pitchFamily="34" charset="0"/>
                <a:ea typeface="Calibri" panose="020F0502020204030204" pitchFamily="34" charset="0"/>
                <a:cs typeface="Calibri" panose="020F0502020204030204" pitchFamily="34" charset="0"/>
              </a:rPr>
              <a:t>Takeyha Thompson-Green </a:t>
            </a:r>
          </a:p>
          <a:p>
            <a:pPr algn="ctr"/>
            <a:r>
              <a:rPr lang="en-US" dirty="0">
                <a:latin typeface="Calibri" panose="020F0502020204030204" pitchFamily="34" charset="0"/>
                <a:ea typeface="Calibri" panose="020F0502020204030204" pitchFamily="34" charset="0"/>
                <a:cs typeface="Calibri" panose="020F0502020204030204" pitchFamily="34" charset="0"/>
              </a:rPr>
              <a:t>November Session 2023</a:t>
            </a:r>
          </a:p>
          <a:p>
            <a:endParaRPr lang="en-US" dirty="0"/>
          </a:p>
          <a:p>
            <a:endParaRPr lang="en-US" dirty="0"/>
          </a:p>
        </p:txBody>
      </p:sp>
      <p:pic>
        <p:nvPicPr>
          <p:cNvPr id="12" name="Picture Placeholder 11">
            <a:extLst>
              <a:ext uri="{FF2B5EF4-FFF2-40B4-BE49-F238E27FC236}">
                <a16:creationId xmlns:a16="http://schemas.microsoft.com/office/drawing/2014/main" id="{D66AFB9E-4C88-F111-0148-1A30BDF54440}"/>
              </a:ext>
            </a:extLst>
          </p:cNvPr>
          <p:cNvPicPr>
            <a:picLocks noGrp="1" noChangeAspect="1"/>
          </p:cNvPicPr>
          <p:nvPr>
            <p:ph type="pic" sz="quarter" idx="11"/>
          </p:nvPr>
        </p:nvPicPr>
        <p:blipFill>
          <a:blip r:embed="rId2">
            <a:duotone>
              <a:prstClr val="black"/>
              <a:schemeClr val="accent1">
                <a:tint val="45000"/>
                <a:satMod val="400000"/>
              </a:schemeClr>
            </a:duotone>
          </a:blip>
          <a:srcRect l="22651" r="22651"/>
          <a:stretch>
            <a:fillRect/>
          </a:stretch>
        </p:blipFill>
        <p:spPr>
          <a:xfrm>
            <a:off x="6782765" y="1"/>
            <a:ext cx="5409235" cy="6857999"/>
          </a:xfrm>
          <a:prstGeom prst="rect">
            <a:avLst/>
          </a:prstGeom>
        </p:spPr>
      </p:pic>
    </p:spTree>
    <p:extLst>
      <p:ext uri="{BB962C8B-B14F-4D97-AF65-F5344CB8AC3E}">
        <p14:creationId xmlns:p14="http://schemas.microsoft.com/office/powerpoint/2010/main" val="299190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79691E-EB78-9ED4-73D2-DF6B7E0281B5}"/>
              </a:ext>
            </a:extLst>
          </p:cNvPr>
          <p:cNvSpPr>
            <a:spLocks noGrp="1"/>
          </p:cNvSpPr>
          <p:nvPr>
            <p:ph type="sldNum" sz="quarter" idx="14"/>
          </p:nvPr>
        </p:nvSpPr>
        <p:spPr/>
        <p:txBody>
          <a:bodyPr/>
          <a:lstStyle/>
          <a:p>
            <a:fld id="{8058A7CE-F400-7B46-9E16-10D36E8C32FD}" type="slidenum">
              <a:rPr lang="en-US" smtClean="0"/>
              <a:pPr/>
              <a:t>10</a:t>
            </a:fld>
            <a:endParaRPr lang="en-US" dirty="0"/>
          </a:p>
        </p:txBody>
      </p:sp>
      <p:sp>
        <p:nvSpPr>
          <p:cNvPr id="10" name="TextBox 9">
            <a:extLst>
              <a:ext uri="{FF2B5EF4-FFF2-40B4-BE49-F238E27FC236}">
                <a16:creationId xmlns:a16="http://schemas.microsoft.com/office/drawing/2014/main" id="{8994260F-4F43-7F03-A525-FF2722E499B1}"/>
              </a:ext>
            </a:extLst>
          </p:cNvPr>
          <p:cNvSpPr txBox="1"/>
          <p:nvPr/>
        </p:nvSpPr>
        <p:spPr>
          <a:xfrm>
            <a:off x="1047964" y="1083714"/>
            <a:ext cx="9257015" cy="5632311"/>
          </a:xfrm>
          <a:prstGeom prst="rect">
            <a:avLst/>
          </a:prstGeom>
          <a:noFill/>
        </p:spPr>
        <p:txBody>
          <a:bodyPr wrap="square">
            <a:spAutoFit/>
          </a:bodyPr>
          <a:lstStyle/>
          <a:p>
            <a:pPr marL="0" indent="0">
              <a:buNone/>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modern-day enterprises, companies have implemented the use of devices such as tablets, smartphones, and laptops. This has led businesses to increase communications from the employee to the employer and vice versa. This has given employees flexible communication options, especially in today's environment where employers are working remotely. Employees are now able to do work-related tasks such as work-related training, voice calls, and have access to company information. Not to mention present with the use of web-based platforms such as (Zoom, Webex, and Skype), they can review content and conduct meetings whether they are team-based or individual meetings. However, some risks are associated with these devices such as data security, standardized connectivity, and battery life.</a:t>
            </a:r>
            <a:b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https://www.mckinsey.com/~/media/McKinsey/dotcom/client_service/High Tech/PDFs/BYOD_means_so_long_to_company-issued_devices_March_2012.ashx</a:t>
            </a:r>
          </a:p>
          <a:p>
            <a:pPr marL="0" indent="0">
              <a:buNone/>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2. Purpose:  </a:t>
            </a:r>
          </a:p>
          <a:p>
            <a:pPr marL="0" indent="0">
              <a:buNone/>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When BYOD you should always apply security measures simply because malicious attackers could gain access to the organization's information within a blink of an eye. Prioritizing your vulnerabilities based on risk and using technology that can automate vulnerabilities. It is important to do this because this will prevent the organization from data loss, facing a security breach, ransomware, and any other cyber attack</a:t>
            </a:r>
          </a:p>
        </p:txBody>
      </p:sp>
      <p:sp>
        <p:nvSpPr>
          <p:cNvPr id="12" name="TextBox 11">
            <a:extLst>
              <a:ext uri="{FF2B5EF4-FFF2-40B4-BE49-F238E27FC236}">
                <a16:creationId xmlns:a16="http://schemas.microsoft.com/office/drawing/2014/main" id="{8C380353-8149-F1BE-4635-28056B967A7E}"/>
              </a:ext>
            </a:extLst>
          </p:cNvPr>
          <p:cNvSpPr txBox="1"/>
          <p:nvPr/>
        </p:nvSpPr>
        <p:spPr>
          <a:xfrm>
            <a:off x="1047964" y="613732"/>
            <a:ext cx="6097712" cy="400110"/>
          </a:xfrm>
          <a:prstGeom prst="rect">
            <a:avLst/>
          </a:prstGeom>
          <a:noFill/>
        </p:spPr>
        <p:txBody>
          <a:bodyPr wrap="square">
            <a:spAutoFit/>
          </a:bodyPr>
          <a:lstStyle/>
          <a:p>
            <a:pPr>
              <a:buAutoNum type="arabicPeriod"/>
            </a:pPr>
            <a:r>
              <a:rPr lang="en-US" sz="20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Overview: </a:t>
            </a:r>
          </a:p>
        </p:txBody>
      </p:sp>
    </p:spTree>
    <p:extLst>
      <p:ext uri="{BB962C8B-B14F-4D97-AF65-F5344CB8AC3E}">
        <p14:creationId xmlns:p14="http://schemas.microsoft.com/office/powerpoint/2010/main" val="118892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BDFA3B-B56F-89AF-EB4A-2BEE37F21C33}"/>
              </a:ext>
            </a:extLst>
          </p:cNvPr>
          <p:cNvSpPr>
            <a:spLocks noGrp="1"/>
          </p:cNvSpPr>
          <p:nvPr>
            <p:ph type="sldNum" sz="quarter" idx="14"/>
          </p:nvPr>
        </p:nvSpPr>
        <p:spPr/>
        <p:txBody>
          <a:bodyPr/>
          <a:lstStyle/>
          <a:p>
            <a:fld id="{8058A7CE-F400-7B46-9E16-10D36E8C32FD}" type="slidenum">
              <a:rPr lang="en-US" smtClean="0"/>
              <a:pPr/>
              <a:t>11</a:t>
            </a:fld>
            <a:endParaRPr lang="en-US" dirty="0"/>
          </a:p>
        </p:txBody>
      </p:sp>
      <p:sp>
        <p:nvSpPr>
          <p:cNvPr id="8" name="TextBox 7">
            <a:extLst>
              <a:ext uri="{FF2B5EF4-FFF2-40B4-BE49-F238E27FC236}">
                <a16:creationId xmlns:a16="http://schemas.microsoft.com/office/drawing/2014/main" id="{33B56A9C-6BDB-A844-DE74-FABF8CDE0930}"/>
              </a:ext>
            </a:extLst>
          </p:cNvPr>
          <p:cNvSpPr txBox="1"/>
          <p:nvPr/>
        </p:nvSpPr>
        <p:spPr>
          <a:xfrm>
            <a:off x="965771" y="1252052"/>
            <a:ext cx="10233059" cy="3416320"/>
          </a:xfrm>
          <a:prstGeom prst="rect">
            <a:avLst/>
          </a:prstGeom>
          <a:noFill/>
        </p:spPr>
        <p:txBody>
          <a:bodyPr wrap="square">
            <a:spAutoFit/>
          </a:bodyPr>
          <a:lstStyle/>
          <a:p>
            <a:pPr marL="0" indent="0">
              <a:buNone/>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 Scope: </a:t>
            </a:r>
          </a:p>
          <a:p>
            <a:pPr marL="0" indent="0">
              <a:buNone/>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devices that can be utilized during working hours involve USB drives, smartphones, personal laptops/computers, and handheld tablets. Only work-related activity/content is allowed on these devices. Our local IT admin is responsible for issuing permissions on the company’s network.  </a:t>
            </a:r>
          </a:p>
          <a:p>
            <a:pPr marL="0" indent="0">
              <a:buNone/>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4. Policy:  </a:t>
            </a:r>
          </a:p>
          <a:p>
            <a:pPr marL="0" indent="0">
              <a:buNone/>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Importantly, all  BYOD devices that will used are subjected to security assessments before receiving your permissions. The device must have the following which are: an updated anti-virus software, a firewall, and the last update of Windows 10/11, Linux, and  Mac OS software update. Noncompliance vices will be required to follow a mediation, which your local IT department will be responsible for remediation.</a:t>
            </a:r>
          </a:p>
        </p:txBody>
      </p:sp>
    </p:spTree>
    <p:extLst>
      <p:ext uri="{BB962C8B-B14F-4D97-AF65-F5344CB8AC3E}">
        <p14:creationId xmlns:p14="http://schemas.microsoft.com/office/powerpoint/2010/main" val="247277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AA7F296-7B88-6592-CD3C-A74D5254B2A7}"/>
              </a:ext>
            </a:extLst>
          </p:cNvPr>
          <p:cNvSpPr>
            <a:spLocks noGrp="1"/>
          </p:cNvSpPr>
          <p:nvPr>
            <p:ph type="sldNum" sz="quarter" idx="14"/>
          </p:nvPr>
        </p:nvSpPr>
        <p:spPr/>
        <p:txBody>
          <a:bodyPr/>
          <a:lstStyle/>
          <a:p>
            <a:fld id="{8058A7CE-F400-7B46-9E16-10D36E8C32FD}" type="slidenum">
              <a:rPr lang="en-US" smtClean="0"/>
              <a:pPr/>
              <a:t>12</a:t>
            </a:fld>
            <a:endParaRPr lang="en-US" dirty="0"/>
          </a:p>
        </p:txBody>
      </p:sp>
      <p:sp>
        <p:nvSpPr>
          <p:cNvPr id="8" name="TextBox 7">
            <a:extLst>
              <a:ext uri="{FF2B5EF4-FFF2-40B4-BE49-F238E27FC236}">
                <a16:creationId xmlns:a16="http://schemas.microsoft.com/office/drawing/2014/main" id="{EF80DF71-A367-E501-70A2-79A9C3F6EE98}"/>
              </a:ext>
            </a:extLst>
          </p:cNvPr>
          <p:cNvSpPr txBox="1"/>
          <p:nvPr/>
        </p:nvSpPr>
        <p:spPr>
          <a:xfrm>
            <a:off x="1183085" y="703043"/>
            <a:ext cx="9493320" cy="5016758"/>
          </a:xfrm>
          <a:prstGeom prst="rect">
            <a:avLst/>
          </a:prstGeom>
          <a:noFill/>
        </p:spPr>
        <p:txBody>
          <a:bodyPr wrap="square">
            <a:spAutoFit/>
          </a:bodyPr>
          <a:lstStyle/>
          <a:p>
            <a:pPr marL="0" indent="0">
              <a:buNone/>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 Policy Compliance: </a:t>
            </a:r>
          </a:p>
          <a:p>
            <a:pPr marL="0" indent="0">
              <a:buNone/>
            </a:pP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InfoSec team will verify compliance with this policy through various methods, including but not limited to, periodic walk-throughs, video monitoring, intrusion detection tools, business tool reports, internal and external audits, and feedback to the policy owner. If </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 employee is found to have violated this policy may be subject to disciplinary actions up to 30 days of </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jail time </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immediate termination of employment. </a:t>
            </a:r>
          </a:p>
          <a:p>
            <a:pPr marL="0" indent="0">
              <a:buNone/>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6. Related Standards, Policies, and Processes:  </a:t>
            </a:r>
          </a:p>
          <a:p>
            <a:pPr marL="0" indent="0">
              <a:buNone/>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Protection of Personal Identifiable Information (PII)can be linked to this policy. Since you're able to BYOB, information security will be vital. You'll have access to information whether it's a client or your company's information. This prevents data breaches, identifies theft, and someone to gain access to your information. Therefore, protecting personal data is a must.</a:t>
            </a:r>
          </a:p>
        </p:txBody>
      </p:sp>
    </p:spTree>
    <p:extLst>
      <p:ext uri="{BB962C8B-B14F-4D97-AF65-F5344CB8AC3E}">
        <p14:creationId xmlns:p14="http://schemas.microsoft.com/office/powerpoint/2010/main" val="2177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3320A-6A91-D308-BCF8-2134359C5AFE}"/>
              </a:ext>
            </a:extLst>
          </p:cNvPr>
          <p:cNvSpPr>
            <a:spLocks noGrp="1"/>
          </p:cNvSpPr>
          <p:nvPr>
            <p:ph type="sldNum" sz="quarter" idx="14"/>
          </p:nvPr>
        </p:nvSpPr>
        <p:spPr/>
        <p:txBody>
          <a:bodyPr/>
          <a:lstStyle/>
          <a:p>
            <a:fld id="{8058A7CE-F400-7B46-9E16-10D36E8C32FD}" type="slidenum">
              <a:rPr lang="en-US" smtClean="0"/>
              <a:pPr/>
              <a:t>13</a:t>
            </a:fld>
            <a:endParaRPr lang="en-US" dirty="0"/>
          </a:p>
        </p:txBody>
      </p:sp>
      <p:graphicFrame>
        <p:nvGraphicFramePr>
          <p:cNvPr id="8" name="Table 7">
            <a:extLst>
              <a:ext uri="{FF2B5EF4-FFF2-40B4-BE49-F238E27FC236}">
                <a16:creationId xmlns:a16="http://schemas.microsoft.com/office/drawing/2014/main" id="{849E4FE1-1AB8-E6B5-4FFC-BE5534079A39}"/>
              </a:ext>
            </a:extLst>
          </p:cNvPr>
          <p:cNvGraphicFramePr>
            <a:graphicFrameLocks noGrp="1"/>
          </p:cNvGraphicFramePr>
          <p:nvPr>
            <p:extLst>
              <p:ext uri="{D42A27DB-BD31-4B8C-83A1-F6EECF244321}">
                <p14:modId xmlns:p14="http://schemas.microsoft.com/office/powerpoint/2010/main" val="3242043558"/>
              </p:ext>
            </p:extLst>
          </p:nvPr>
        </p:nvGraphicFramePr>
        <p:xfrm>
          <a:off x="1931542" y="4462708"/>
          <a:ext cx="8135530" cy="1954381"/>
        </p:xfrm>
        <a:graphic>
          <a:graphicData uri="http://schemas.openxmlformats.org/drawingml/2006/table">
            <a:tbl>
              <a:tblPr firstRow="1" firstCol="1" bandRow="1">
                <a:tableStyleId>{5C22544A-7EE6-4342-B048-85BDC9FD1C3A}</a:tableStyleId>
              </a:tblPr>
              <a:tblGrid>
                <a:gridCol w="1620989">
                  <a:extLst>
                    <a:ext uri="{9D8B030D-6E8A-4147-A177-3AD203B41FA5}">
                      <a16:colId xmlns:a16="http://schemas.microsoft.com/office/drawing/2014/main" val="2176588474"/>
                    </a:ext>
                  </a:extLst>
                </a:gridCol>
                <a:gridCol w="1988005">
                  <a:extLst>
                    <a:ext uri="{9D8B030D-6E8A-4147-A177-3AD203B41FA5}">
                      <a16:colId xmlns:a16="http://schemas.microsoft.com/office/drawing/2014/main" val="3541782520"/>
                    </a:ext>
                  </a:extLst>
                </a:gridCol>
                <a:gridCol w="4526536">
                  <a:extLst>
                    <a:ext uri="{9D8B030D-6E8A-4147-A177-3AD203B41FA5}">
                      <a16:colId xmlns:a16="http://schemas.microsoft.com/office/drawing/2014/main" val="1302763690"/>
                    </a:ext>
                  </a:extLst>
                </a:gridCol>
              </a:tblGrid>
              <a:tr h="523389">
                <a:tc>
                  <a:txBody>
                    <a:bodyPr/>
                    <a:lstStyle/>
                    <a:p>
                      <a:pPr marL="0" marR="0">
                        <a:lnSpc>
                          <a:spcPct val="115000"/>
                        </a:lnSpc>
                        <a:spcBef>
                          <a:spcPts val="2400"/>
                        </a:spcBef>
                        <a:spcAft>
                          <a:spcPts val="0"/>
                        </a:spcAft>
                      </a:pPr>
                      <a:r>
                        <a:rPr lang="en-US" sz="1200" kern="0" dirty="0">
                          <a:effectLst/>
                        </a:rPr>
                        <a:t>Date of change</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Responsible</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Summary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3435974"/>
                  </a:ext>
                </a:extLst>
              </a:tr>
              <a:tr h="776906">
                <a:tc>
                  <a:txBody>
                    <a:bodyPr/>
                    <a:lstStyle/>
                    <a:p>
                      <a:pPr marL="0" marR="0">
                        <a:lnSpc>
                          <a:spcPct val="115000"/>
                        </a:lnSpc>
                        <a:spcBef>
                          <a:spcPts val="2400"/>
                        </a:spcBef>
                        <a:spcAft>
                          <a:spcPts val="0"/>
                        </a:spcAft>
                      </a:pPr>
                      <a:r>
                        <a:rPr lang="en-US" sz="1200" kern="0">
                          <a:effectLst/>
                        </a:rPr>
                        <a:t>August 2019</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SANS policy team</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Updated and converted to new format</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184864"/>
                  </a:ext>
                </a:extLst>
              </a:tr>
              <a:tr h="654086">
                <a:tc>
                  <a:txBody>
                    <a:bodyPr/>
                    <a:lstStyle/>
                    <a:p>
                      <a:pPr marL="0" marR="0">
                        <a:lnSpc>
                          <a:spcPct val="115000"/>
                        </a:lnSpc>
                        <a:spcBef>
                          <a:spcPts val="2400"/>
                        </a:spcBef>
                        <a:spcAft>
                          <a:spcPts val="0"/>
                        </a:spcAft>
                      </a:pPr>
                      <a:r>
                        <a:rPr lang="en-US" sz="1100" kern="0" dirty="0">
                          <a:effectLst/>
                        </a:rPr>
                        <a:t> November 2023</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 Takeyha Thompson-Green</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 Completely updated, deleted, and revised a new policy </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2438726"/>
                  </a:ext>
                </a:extLst>
              </a:tr>
            </a:tbl>
          </a:graphicData>
        </a:graphic>
      </p:graphicFrame>
      <p:sp>
        <p:nvSpPr>
          <p:cNvPr id="10" name="TextBox 9">
            <a:extLst>
              <a:ext uri="{FF2B5EF4-FFF2-40B4-BE49-F238E27FC236}">
                <a16:creationId xmlns:a16="http://schemas.microsoft.com/office/drawing/2014/main" id="{F86913CA-E11D-0D6C-1D64-1DA4822E930F}"/>
              </a:ext>
            </a:extLst>
          </p:cNvPr>
          <p:cNvSpPr txBox="1"/>
          <p:nvPr/>
        </p:nvSpPr>
        <p:spPr>
          <a:xfrm>
            <a:off x="1931542" y="440911"/>
            <a:ext cx="8209051" cy="3416320"/>
          </a:xfrm>
          <a:prstGeom prst="rect">
            <a:avLst/>
          </a:prstGeom>
          <a:noFill/>
        </p:spPr>
        <p:txBody>
          <a:bodyPr wrap="square">
            <a:spAutoFit/>
          </a:bodyPr>
          <a:lstStyle/>
          <a:p>
            <a:pPr marL="0" indent="0">
              <a:buNone/>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 Definitions and Terms: </a:t>
            </a:r>
          </a:p>
          <a:p>
            <a:pPr marL="0" indent="0">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BYOD ( bring your own device )- this is when you bring your own personal technology. Whether it's a cellphone, tablet, or laptop. </a:t>
            </a:r>
          </a:p>
          <a:p>
            <a:pPr marL="0" indent="0">
              <a:buNone/>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Mobile devices - are portable computers such as cell phones and tablets that are usually made to be handheld.</a:t>
            </a:r>
          </a:p>
          <a:p>
            <a:pPr marL="0" indent="0">
              <a:buNone/>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CIA- this is a model for security systems that are made to protect policies for information security for an organization, which stands for confidentiality, integrity, and availability. </a:t>
            </a:r>
          </a:p>
          <a:p>
            <a:pPr marL="0" indent="0">
              <a:buNone/>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8. Revision History:  </a:t>
            </a:r>
          </a:p>
        </p:txBody>
      </p:sp>
    </p:spTree>
    <p:extLst>
      <p:ext uri="{BB962C8B-B14F-4D97-AF65-F5344CB8AC3E}">
        <p14:creationId xmlns:p14="http://schemas.microsoft.com/office/powerpoint/2010/main" val="190058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6385-9C2D-FF51-3308-31943C2D81E7}"/>
              </a:ext>
            </a:extLst>
          </p:cNvPr>
          <p:cNvSpPr>
            <a:spLocks noGrp="1"/>
          </p:cNvSpPr>
          <p:nvPr>
            <p:ph type="title"/>
          </p:nvPr>
        </p:nvSpPr>
        <p:spPr>
          <a:xfrm>
            <a:off x="1380162" y="2437237"/>
            <a:ext cx="9431675" cy="1453896"/>
          </a:xfrm>
        </p:spPr>
        <p:txBody>
          <a:bodyPr/>
          <a:lstStyle/>
          <a:p>
            <a:pPr algn="ctr"/>
            <a:r>
              <a:rPr lang="en-US" sz="5400" dirty="0"/>
              <a:t>Multifactor Authentication                             </a:t>
            </a:r>
            <a:br>
              <a:rPr lang="en-US" sz="5400" dirty="0"/>
            </a:br>
            <a:r>
              <a:rPr lang="en-US" sz="5400" dirty="0"/>
              <a:t>(MFA)</a:t>
            </a:r>
            <a:endParaRPr lang="en-US" dirty="0"/>
          </a:p>
        </p:txBody>
      </p:sp>
      <p:sp>
        <p:nvSpPr>
          <p:cNvPr id="6" name="Slide Number Placeholder 5">
            <a:extLst>
              <a:ext uri="{FF2B5EF4-FFF2-40B4-BE49-F238E27FC236}">
                <a16:creationId xmlns:a16="http://schemas.microsoft.com/office/drawing/2014/main" id="{72BA36C1-F1E0-76A4-8872-7BA0D79FE415}"/>
              </a:ext>
            </a:extLst>
          </p:cNvPr>
          <p:cNvSpPr>
            <a:spLocks noGrp="1"/>
          </p:cNvSpPr>
          <p:nvPr>
            <p:ph type="sldNum" sz="quarter" idx="14"/>
          </p:nvPr>
        </p:nvSpPr>
        <p:spPr/>
        <p:txBody>
          <a:bodyPr/>
          <a:lstStyle/>
          <a:p>
            <a:fld id="{8058A7CE-F400-7B46-9E16-10D36E8C32FD}" type="slidenum">
              <a:rPr lang="en-US" smtClean="0"/>
              <a:pPr/>
              <a:t>14</a:t>
            </a:fld>
            <a:endParaRPr lang="en-US" dirty="0"/>
          </a:p>
        </p:txBody>
      </p:sp>
    </p:spTree>
    <p:extLst>
      <p:ext uri="{BB962C8B-B14F-4D97-AF65-F5344CB8AC3E}">
        <p14:creationId xmlns:p14="http://schemas.microsoft.com/office/powerpoint/2010/main" val="1697132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1071-0306-25FF-013D-7130830FADE2}"/>
              </a:ext>
            </a:extLst>
          </p:cNvPr>
          <p:cNvSpPr>
            <a:spLocks noGrp="1"/>
          </p:cNvSpPr>
          <p:nvPr>
            <p:ph type="title"/>
          </p:nvPr>
        </p:nvSpPr>
        <p:spPr>
          <a:xfrm>
            <a:off x="343568" y="1555300"/>
            <a:ext cx="4875704" cy="1374786"/>
          </a:xfrm>
        </p:spPr>
        <p:txBody>
          <a:bodyPr/>
          <a:lstStyle/>
          <a:p>
            <a:r>
              <a:rPr lang="en-US" sz="4400" dirty="0"/>
              <a:t>Common-auth Configuration File</a:t>
            </a:r>
          </a:p>
        </p:txBody>
      </p:sp>
      <p:sp>
        <p:nvSpPr>
          <p:cNvPr id="6" name="Slide Number Placeholder 5">
            <a:extLst>
              <a:ext uri="{FF2B5EF4-FFF2-40B4-BE49-F238E27FC236}">
                <a16:creationId xmlns:a16="http://schemas.microsoft.com/office/drawing/2014/main" id="{5BBDFA3B-B56F-89AF-EB4A-2BEE37F21C33}"/>
              </a:ext>
            </a:extLst>
          </p:cNvPr>
          <p:cNvSpPr>
            <a:spLocks noGrp="1"/>
          </p:cNvSpPr>
          <p:nvPr>
            <p:ph type="sldNum" sz="quarter" idx="14"/>
          </p:nvPr>
        </p:nvSpPr>
        <p:spPr/>
        <p:txBody>
          <a:bodyPr/>
          <a:lstStyle/>
          <a:p>
            <a:fld id="{8058A7CE-F400-7B46-9E16-10D36E8C32FD}" type="slidenum">
              <a:rPr lang="en-US" smtClean="0"/>
              <a:pPr/>
              <a:t>15</a:t>
            </a:fld>
            <a:endParaRPr lang="en-US" dirty="0"/>
          </a:p>
        </p:txBody>
      </p:sp>
      <p:pic>
        <p:nvPicPr>
          <p:cNvPr id="7" name="Picture 6">
            <a:extLst>
              <a:ext uri="{FF2B5EF4-FFF2-40B4-BE49-F238E27FC236}">
                <a16:creationId xmlns:a16="http://schemas.microsoft.com/office/drawing/2014/main" id="{210B2871-32E5-A65D-C2BD-45BAF4BC854A}"/>
              </a:ext>
            </a:extLst>
          </p:cNvPr>
          <p:cNvPicPr>
            <a:picLocks noChangeAspect="1"/>
          </p:cNvPicPr>
          <p:nvPr/>
        </p:nvPicPr>
        <p:blipFill>
          <a:blip r:embed="rId2"/>
          <a:stretch>
            <a:fillRect/>
          </a:stretch>
        </p:blipFill>
        <p:spPr>
          <a:xfrm>
            <a:off x="4726311" y="1143000"/>
            <a:ext cx="7291953" cy="4758070"/>
          </a:xfrm>
          <a:prstGeom prst="rect">
            <a:avLst/>
          </a:prstGeom>
        </p:spPr>
      </p:pic>
      <p:sp>
        <p:nvSpPr>
          <p:cNvPr id="9" name="TextBox 8">
            <a:extLst>
              <a:ext uri="{FF2B5EF4-FFF2-40B4-BE49-F238E27FC236}">
                <a16:creationId xmlns:a16="http://schemas.microsoft.com/office/drawing/2014/main" id="{8E44F8E8-6134-D9D9-2490-C22B37793953}"/>
              </a:ext>
            </a:extLst>
          </p:cNvPr>
          <p:cNvSpPr txBox="1"/>
          <p:nvPr/>
        </p:nvSpPr>
        <p:spPr>
          <a:xfrm>
            <a:off x="343568" y="3106536"/>
            <a:ext cx="3700469" cy="923330"/>
          </a:xfrm>
          <a:prstGeom prst="rect">
            <a:avLst/>
          </a:prstGeom>
          <a:noFill/>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This screenshot should show the entry that indicates the use of the Google Authenticator module. </a:t>
            </a:r>
          </a:p>
        </p:txBody>
      </p:sp>
    </p:spTree>
    <p:extLst>
      <p:ext uri="{BB962C8B-B14F-4D97-AF65-F5344CB8AC3E}">
        <p14:creationId xmlns:p14="http://schemas.microsoft.com/office/powerpoint/2010/main" val="91146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BDFA3B-B56F-89AF-EB4A-2BEE37F21C33}"/>
              </a:ext>
            </a:extLst>
          </p:cNvPr>
          <p:cNvSpPr>
            <a:spLocks noGrp="1"/>
          </p:cNvSpPr>
          <p:nvPr>
            <p:ph type="sldNum" sz="quarter" idx="14"/>
          </p:nvPr>
        </p:nvSpPr>
        <p:spPr/>
        <p:txBody>
          <a:bodyPr/>
          <a:lstStyle/>
          <a:p>
            <a:fld id="{8058A7CE-F400-7B46-9E16-10D36E8C32FD}" type="slidenum">
              <a:rPr lang="en-US" smtClean="0"/>
              <a:pPr/>
              <a:t>16</a:t>
            </a:fld>
            <a:endParaRPr lang="en-US" dirty="0"/>
          </a:p>
        </p:txBody>
      </p:sp>
      <p:sp>
        <p:nvSpPr>
          <p:cNvPr id="4" name="Title 3">
            <a:extLst>
              <a:ext uri="{FF2B5EF4-FFF2-40B4-BE49-F238E27FC236}">
                <a16:creationId xmlns:a16="http://schemas.microsoft.com/office/drawing/2014/main" id="{F7118E36-35B5-A9E9-15B5-76A58491F1C0}"/>
              </a:ext>
            </a:extLst>
          </p:cNvPr>
          <p:cNvSpPr>
            <a:spLocks noGrp="1"/>
          </p:cNvSpPr>
          <p:nvPr>
            <p:ph type="title"/>
          </p:nvPr>
        </p:nvSpPr>
        <p:spPr>
          <a:xfrm>
            <a:off x="295622" y="1295331"/>
            <a:ext cx="5427084" cy="92467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MFA Logon Screen</a:t>
            </a:r>
          </a:p>
        </p:txBody>
      </p:sp>
      <p:pic>
        <p:nvPicPr>
          <p:cNvPr id="7" name="Picture 6">
            <a:extLst>
              <a:ext uri="{FF2B5EF4-FFF2-40B4-BE49-F238E27FC236}">
                <a16:creationId xmlns:a16="http://schemas.microsoft.com/office/drawing/2014/main" id="{04DFF3FA-F679-3595-3932-3FEE83FECB6F}"/>
              </a:ext>
            </a:extLst>
          </p:cNvPr>
          <p:cNvPicPr>
            <a:picLocks noChangeAspect="1"/>
          </p:cNvPicPr>
          <p:nvPr/>
        </p:nvPicPr>
        <p:blipFill>
          <a:blip r:embed="rId2"/>
          <a:stretch>
            <a:fillRect/>
          </a:stretch>
        </p:blipFill>
        <p:spPr>
          <a:xfrm>
            <a:off x="5865830" y="1279526"/>
            <a:ext cx="6152434" cy="4829899"/>
          </a:xfrm>
          <a:prstGeom prst="rect">
            <a:avLst/>
          </a:prstGeom>
        </p:spPr>
      </p:pic>
      <p:sp>
        <p:nvSpPr>
          <p:cNvPr id="9" name="TextBox 8">
            <a:extLst>
              <a:ext uri="{FF2B5EF4-FFF2-40B4-BE49-F238E27FC236}">
                <a16:creationId xmlns:a16="http://schemas.microsoft.com/office/drawing/2014/main" id="{C0BF262F-2E87-363F-E1BF-1F8C5EEFAAB8}"/>
              </a:ext>
            </a:extLst>
          </p:cNvPr>
          <p:cNvSpPr txBox="1"/>
          <p:nvPr/>
        </p:nvSpPr>
        <p:spPr>
          <a:xfrm>
            <a:off x="295622" y="2488234"/>
            <a:ext cx="3852429" cy="923330"/>
          </a:xfrm>
          <a:prstGeom prst="rect">
            <a:avLst/>
          </a:prstGeom>
          <a:noFill/>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This screenshot should show the logon screen where a verification code is required</a:t>
            </a:r>
            <a:r>
              <a:rPr lang="en-US" sz="1600" dirty="0"/>
              <a:t>.</a:t>
            </a:r>
          </a:p>
        </p:txBody>
      </p:sp>
    </p:spTree>
    <p:extLst>
      <p:ext uri="{BB962C8B-B14F-4D97-AF65-F5344CB8AC3E}">
        <p14:creationId xmlns:p14="http://schemas.microsoft.com/office/powerpoint/2010/main" val="80307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6385-9C2D-FF51-3308-31943C2D81E7}"/>
              </a:ext>
            </a:extLst>
          </p:cNvPr>
          <p:cNvSpPr>
            <a:spLocks noGrp="1"/>
          </p:cNvSpPr>
          <p:nvPr>
            <p:ph type="title"/>
          </p:nvPr>
        </p:nvSpPr>
        <p:spPr>
          <a:xfrm>
            <a:off x="1380162" y="2437237"/>
            <a:ext cx="9431675" cy="991763"/>
          </a:xfrm>
        </p:spPr>
        <p:txBody>
          <a:bodyPr/>
          <a:lstStyle/>
          <a:p>
            <a:pPr algn="ctr"/>
            <a:r>
              <a:rPr lang="en-US" sz="5400" dirty="0"/>
              <a:t>Vulnerability Assessment</a:t>
            </a:r>
            <a:endParaRPr lang="en-US" dirty="0"/>
          </a:p>
        </p:txBody>
      </p:sp>
      <p:sp>
        <p:nvSpPr>
          <p:cNvPr id="6" name="Slide Number Placeholder 5">
            <a:extLst>
              <a:ext uri="{FF2B5EF4-FFF2-40B4-BE49-F238E27FC236}">
                <a16:creationId xmlns:a16="http://schemas.microsoft.com/office/drawing/2014/main" id="{72BA36C1-F1E0-76A4-8872-7BA0D79FE415}"/>
              </a:ext>
            </a:extLst>
          </p:cNvPr>
          <p:cNvSpPr>
            <a:spLocks noGrp="1"/>
          </p:cNvSpPr>
          <p:nvPr>
            <p:ph type="sldNum" sz="quarter" idx="14"/>
          </p:nvPr>
        </p:nvSpPr>
        <p:spPr/>
        <p:txBody>
          <a:bodyPr/>
          <a:lstStyle/>
          <a:p>
            <a:fld id="{8058A7CE-F400-7B46-9E16-10D36E8C32FD}" type="slidenum">
              <a:rPr lang="en-US" smtClean="0"/>
              <a:pPr/>
              <a:t>17</a:t>
            </a:fld>
            <a:endParaRPr lang="en-US" dirty="0"/>
          </a:p>
        </p:txBody>
      </p:sp>
    </p:spTree>
    <p:extLst>
      <p:ext uri="{BB962C8B-B14F-4D97-AF65-F5344CB8AC3E}">
        <p14:creationId xmlns:p14="http://schemas.microsoft.com/office/powerpoint/2010/main" val="3441678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F08E772-F3E6-172B-3B45-39B7238D7464}"/>
              </a:ext>
            </a:extLst>
          </p:cNvPr>
          <p:cNvSpPr txBox="1"/>
          <p:nvPr/>
        </p:nvSpPr>
        <p:spPr>
          <a:xfrm>
            <a:off x="246920" y="554244"/>
            <a:ext cx="1963318" cy="656958"/>
          </a:xfrm>
          <a:prstGeom prst="rect">
            <a:avLst/>
          </a:prstGeom>
        </p:spPr>
        <p:txBody>
          <a:bodyPr vert="horz" lIns="91440" tIns="45720" rIns="91440" bIns="45720" rtlCol="0" anchor="b">
            <a:normAutofit/>
          </a:bodyPr>
          <a:lstStyle/>
          <a:p>
            <a:pPr>
              <a:spcBef>
                <a:spcPct val="0"/>
              </a:spcBef>
              <a:spcAft>
                <a:spcPts val="600"/>
              </a:spcAft>
            </a:pPr>
            <a:r>
              <a:rPr lang="en-US" sz="36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Nmap</a:t>
            </a:r>
          </a:p>
        </p:txBody>
      </p:sp>
      <p:sp>
        <p:nvSpPr>
          <p:cNvPr id="10" name="TextBox 9">
            <a:extLst>
              <a:ext uri="{FF2B5EF4-FFF2-40B4-BE49-F238E27FC236}">
                <a16:creationId xmlns:a16="http://schemas.microsoft.com/office/drawing/2014/main" id="{5C0A840A-6DEE-E793-F77B-FE9050B56C01}"/>
              </a:ext>
            </a:extLst>
          </p:cNvPr>
          <p:cNvSpPr txBox="1"/>
          <p:nvPr/>
        </p:nvSpPr>
        <p:spPr>
          <a:xfrm>
            <a:off x="246920" y="1211202"/>
            <a:ext cx="4060920" cy="767227"/>
          </a:xfrm>
          <a:prstGeom prst="rect">
            <a:avLst/>
          </a:prstGeom>
        </p:spPr>
        <p:txBody>
          <a:bodyPr vert="horz" lIns="91440" tIns="45720" rIns="91440" bIns="45720" rtlCol="0">
            <a:noAutofit/>
          </a:bodyPr>
          <a:lstStyle/>
          <a:p>
            <a:pPr>
              <a:spcAft>
                <a:spcPts val="600"/>
              </a:spcAft>
            </a:pPr>
            <a:r>
              <a:rPr lang="en-US" kern="1200" dirty="0">
                <a:solidFill>
                  <a:schemeClr val="bg1"/>
                </a:solidFill>
                <a:latin typeface="Calibri" panose="020F0502020204030204" pitchFamily="34" charset="0"/>
                <a:ea typeface="Calibri" panose="020F0502020204030204" pitchFamily="34" charset="0"/>
                <a:cs typeface="Calibri" panose="020F0502020204030204" pitchFamily="34" charset="0"/>
              </a:rPr>
              <a:t>This.</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screenshot should include the scan result showing both the Kali and Linux Server VMs</a:t>
            </a:r>
            <a:endParaRPr lang="en-US"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0C890C8-BE77-0839-7BB8-9A4A5EEAD7D9}"/>
              </a:ext>
            </a:extLst>
          </p:cNvPr>
          <p:cNvSpPr>
            <a:spLocks noGrp="1"/>
          </p:cNvSpPr>
          <p:nvPr>
            <p:ph type="sldNum" sz="quarter" idx="12"/>
          </p:nvPr>
        </p:nvSpPr>
        <p:spPr>
          <a:xfrm>
            <a:off x="11347704" y="6181344"/>
            <a:ext cx="670560" cy="676656"/>
          </a:xfrm>
        </p:spPr>
        <p:txBody>
          <a:bodyPr anchor="ctr">
            <a:normAutofit/>
          </a:bodyPr>
          <a:lstStyle/>
          <a:p>
            <a:pPr>
              <a:spcAft>
                <a:spcPts val="600"/>
              </a:spcAft>
            </a:pPr>
            <a:fld id="{8058A7CE-F400-7B46-9E16-10D36E8C32FD}" type="slidenum">
              <a:rPr lang="en-US" smtClean="0"/>
              <a:pPr>
                <a:spcAft>
                  <a:spcPts val="600"/>
                </a:spcAft>
              </a:pPr>
              <a:t>18</a:t>
            </a:fld>
            <a:endParaRPr lang="en-US"/>
          </a:p>
        </p:txBody>
      </p:sp>
      <p:pic>
        <p:nvPicPr>
          <p:cNvPr id="14" name="Picture 13">
            <a:extLst>
              <a:ext uri="{FF2B5EF4-FFF2-40B4-BE49-F238E27FC236}">
                <a16:creationId xmlns:a16="http://schemas.microsoft.com/office/drawing/2014/main" id="{539940E1-19EF-2D40-63E7-83C92841F5F8}"/>
              </a:ext>
            </a:extLst>
          </p:cNvPr>
          <p:cNvPicPr>
            <a:picLocks noChangeAspect="1"/>
          </p:cNvPicPr>
          <p:nvPr/>
        </p:nvPicPr>
        <p:blipFill rotWithShape="1">
          <a:blip r:embed="rId2"/>
          <a:srcRect l="803"/>
          <a:stretch/>
        </p:blipFill>
        <p:spPr>
          <a:xfrm>
            <a:off x="73184" y="2085579"/>
            <a:ext cx="5989640" cy="4095765"/>
          </a:xfrm>
          <a:prstGeom prst="rect">
            <a:avLst/>
          </a:prstGeom>
        </p:spPr>
      </p:pic>
      <p:pic>
        <p:nvPicPr>
          <p:cNvPr id="15" name="Picture 14">
            <a:extLst>
              <a:ext uri="{FF2B5EF4-FFF2-40B4-BE49-F238E27FC236}">
                <a16:creationId xmlns:a16="http://schemas.microsoft.com/office/drawing/2014/main" id="{4FDA2695-4906-B513-A316-0A6770A033B7}"/>
              </a:ext>
            </a:extLst>
          </p:cNvPr>
          <p:cNvPicPr>
            <a:picLocks noChangeAspect="1"/>
          </p:cNvPicPr>
          <p:nvPr/>
        </p:nvPicPr>
        <p:blipFill>
          <a:blip r:embed="rId3"/>
          <a:stretch>
            <a:fillRect/>
          </a:stretch>
        </p:blipFill>
        <p:spPr>
          <a:xfrm>
            <a:off x="6096000" y="2085579"/>
            <a:ext cx="5989640" cy="4120168"/>
          </a:xfrm>
          <a:prstGeom prst="rect">
            <a:avLst/>
          </a:prstGeom>
        </p:spPr>
      </p:pic>
    </p:spTree>
    <p:extLst>
      <p:ext uri="{BB962C8B-B14F-4D97-AF65-F5344CB8AC3E}">
        <p14:creationId xmlns:p14="http://schemas.microsoft.com/office/powerpoint/2010/main" val="99638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B82E-E885-C4AB-365C-E7FC4BE46448}"/>
              </a:ext>
            </a:extLst>
          </p:cNvPr>
          <p:cNvSpPr>
            <a:spLocks noGrp="1"/>
          </p:cNvSpPr>
          <p:nvPr>
            <p:ph type="title"/>
          </p:nvPr>
        </p:nvSpPr>
        <p:spPr>
          <a:xfrm>
            <a:off x="254285" y="745082"/>
            <a:ext cx="2451003" cy="1076526"/>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NetCat</a:t>
            </a:r>
          </a:p>
        </p:txBody>
      </p:sp>
      <p:sp>
        <p:nvSpPr>
          <p:cNvPr id="6" name="Slide Number Placeholder 5">
            <a:extLst>
              <a:ext uri="{FF2B5EF4-FFF2-40B4-BE49-F238E27FC236}">
                <a16:creationId xmlns:a16="http://schemas.microsoft.com/office/drawing/2014/main" id="{10C890C8-BE77-0839-7BB8-9A4A5EEAD7D9}"/>
              </a:ext>
            </a:extLst>
          </p:cNvPr>
          <p:cNvSpPr>
            <a:spLocks noGrp="1"/>
          </p:cNvSpPr>
          <p:nvPr>
            <p:ph type="sldNum" sz="quarter" idx="14"/>
          </p:nvPr>
        </p:nvSpPr>
        <p:spPr/>
        <p:txBody>
          <a:bodyPr/>
          <a:lstStyle/>
          <a:p>
            <a:fld id="{8058A7CE-F400-7B46-9E16-10D36E8C32FD}" type="slidenum">
              <a:rPr lang="en-US" smtClean="0"/>
              <a:pPr/>
              <a:t>19</a:t>
            </a:fld>
            <a:endParaRPr lang="en-US" dirty="0"/>
          </a:p>
        </p:txBody>
      </p:sp>
      <p:sp>
        <p:nvSpPr>
          <p:cNvPr id="8" name="TextBox 7">
            <a:extLst>
              <a:ext uri="{FF2B5EF4-FFF2-40B4-BE49-F238E27FC236}">
                <a16:creationId xmlns:a16="http://schemas.microsoft.com/office/drawing/2014/main" id="{FB7210AC-1A2A-A150-24C2-81726283E346}"/>
              </a:ext>
            </a:extLst>
          </p:cNvPr>
          <p:cNvSpPr txBox="1"/>
          <p:nvPr/>
        </p:nvSpPr>
        <p:spPr>
          <a:xfrm>
            <a:off x="254285" y="2132358"/>
            <a:ext cx="3259477" cy="923330"/>
          </a:xfrm>
          <a:prstGeom prst="rect">
            <a:avLst/>
          </a:prstGeom>
          <a:noFill/>
        </p:spPr>
        <p:txBody>
          <a:bodyPr wrap="square">
            <a:spAutoFit/>
          </a:bodyPr>
          <a:lstStyle/>
          <a:p>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This screenshot should include the scan result showing both the Kali and Linux Server VMs</a:t>
            </a:r>
            <a:r>
              <a:rPr lang="en-US" sz="1800" dirty="0">
                <a:latin typeface="Calibri" panose="020F0502020204030204" pitchFamily="34" charset="0"/>
                <a:ea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7E4334D5-6014-9809-6F06-CFD31A86499E}"/>
              </a:ext>
            </a:extLst>
          </p:cNvPr>
          <p:cNvPicPr>
            <a:picLocks noChangeAspect="1"/>
          </p:cNvPicPr>
          <p:nvPr/>
        </p:nvPicPr>
        <p:blipFill rotWithShape="1">
          <a:blip r:embed="rId2"/>
          <a:srcRect l="612"/>
          <a:stretch/>
        </p:blipFill>
        <p:spPr>
          <a:xfrm>
            <a:off x="254285" y="3197928"/>
            <a:ext cx="11661146" cy="2658391"/>
          </a:xfrm>
          <a:prstGeom prst="rect">
            <a:avLst/>
          </a:prstGeom>
        </p:spPr>
      </p:pic>
    </p:spTree>
    <p:extLst>
      <p:ext uri="{BB962C8B-B14F-4D97-AF65-F5344CB8AC3E}">
        <p14:creationId xmlns:p14="http://schemas.microsoft.com/office/powerpoint/2010/main" val="144470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6B25F-1BBC-028F-2886-86951B4AA813}"/>
              </a:ext>
            </a:extLst>
          </p:cNvPr>
          <p:cNvSpPr>
            <a:spLocks noGrp="1"/>
          </p:cNvSpPr>
          <p:nvPr>
            <p:ph type="title"/>
          </p:nvPr>
        </p:nvSpPr>
        <p:spPr>
          <a:xfrm>
            <a:off x="2790444" y="402336"/>
            <a:ext cx="6611112" cy="1043187"/>
          </a:xfrm>
        </p:spPr>
        <p:txBody>
          <a:bodyPr/>
          <a:lstStyle/>
          <a:p>
            <a:r>
              <a:rPr lang="en-US" dirty="0"/>
              <a:t>                         INTRODUCTION  </a:t>
            </a:r>
          </a:p>
        </p:txBody>
      </p:sp>
      <p:sp>
        <p:nvSpPr>
          <p:cNvPr id="20" name="Slide Number Placeholder 19">
            <a:extLst>
              <a:ext uri="{FF2B5EF4-FFF2-40B4-BE49-F238E27FC236}">
                <a16:creationId xmlns:a16="http://schemas.microsoft.com/office/drawing/2014/main" id="{0A1E9B03-99B1-3B38-5B4C-BF744C2FAB37}"/>
              </a:ext>
            </a:extLst>
          </p:cNvPr>
          <p:cNvSpPr>
            <a:spLocks noGrp="1"/>
          </p:cNvSpPr>
          <p:nvPr>
            <p:ph type="sldNum" sz="quarter" idx="14"/>
          </p:nvPr>
        </p:nvSpPr>
        <p:spPr/>
        <p:txBody>
          <a:bodyPr/>
          <a:lstStyle/>
          <a:p>
            <a:fld id="{8058A7CE-F400-7B46-9E16-10D36E8C32FD}" type="slidenum">
              <a:rPr lang="en-US" smtClean="0"/>
              <a:pPr/>
              <a:t>2</a:t>
            </a:fld>
            <a:endParaRPr lang="en-US" dirty="0"/>
          </a:p>
        </p:txBody>
      </p:sp>
      <p:sp>
        <p:nvSpPr>
          <p:cNvPr id="13" name="TextBox 12">
            <a:extLst>
              <a:ext uri="{FF2B5EF4-FFF2-40B4-BE49-F238E27FC236}">
                <a16:creationId xmlns:a16="http://schemas.microsoft.com/office/drawing/2014/main" id="{BD725D6C-09DE-D4B6-2F8A-3FFBB56D1DB0}"/>
              </a:ext>
            </a:extLst>
          </p:cNvPr>
          <p:cNvSpPr txBox="1"/>
          <p:nvPr/>
        </p:nvSpPr>
        <p:spPr>
          <a:xfrm>
            <a:off x="2107255" y="1544333"/>
            <a:ext cx="7735014" cy="2554545"/>
          </a:xfrm>
          <a:prstGeom prst="rect">
            <a:avLst/>
          </a:prstGeom>
          <a:noFill/>
        </p:spPr>
        <p:txBody>
          <a:bodyPr wrap="square">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Welcome to my SEC285 </a:t>
            </a:r>
            <a:r>
              <a:rPr lang="en-US" sz="1600" b="0" i="0" dirty="0">
                <a:solidFill>
                  <a:schemeClr val="bg1"/>
                </a:solidFill>
                <a:effectLst/>
                <a:latin typeface="Source Sans Pro" panose="020B0503030403020204" pitchFamily="34" charset="0"/>
              </a:rPr>
              <a:t>Fundamentals of Information System Security</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final project. In this compiled course project, I will be utilizing a Linux server, Kali, and Ubuntu throughout the project. This project will start with Asymmetric key encryption which will include encrypting my file with gpg and showing my file decryption process. Next, I will be doing a Nmap scan and showing my results. Later in my PowerPoint, I will be displaying my Bring Your Own Device (BYOD) Security Policy that I created which will also include my revision history. After the Bring Your Own Device (BYOD) Security Policy, I will be using a common-auth configuration file which will allow me to send an MFA code from Google. Lastly, I will be using vulnerability assessment tools which are  Netcat, Wireshark, and Nessus to assess the vulnerability in the Linux Server. </a:t>
            </a:r>
          </a:p>
        </p:txBody>
      </p:sp>
      <p:pic>
        <p:nvPicPr>
          <p:cNvPr id="14" name="Picture 13">
            <a:extLst>
              <a:ext uri="{FF2B5EF4-FFF2-40B4-BE49-F238E27FC236}">
                <a16:creationId xmlns:a16="http://schemas.microsoft.com/office/drawing/2014/main" id="{75FEC492-E1C2-38AA-0C3E-EFECCC164C5E}"/>
              </a:ext>
            </a:extLst>
          </p:cNvPr>
          <p:cNvPicPr>
            <a:picLocks noChangeAspect="1"/>
          </p:cNvPicPr>
          <p:nvPr/>
        </p:nvPicPr>
        <p:blipFill>
          <a:blip r:embed="rId2"/>
          <a:stretch>
            <a:fillRect/>
          </a:stretch>
        </p:blipFill>
        <p:spPr>
          <a:xfrm>
            <a:off x="427844" y="4666367"/>
            <a:ext cx="3196264" cy="2014706"/>
          </a:xfrm>
          <a:prstGeom prst="rect">
            <a:avLst/>
          </a:prstGeom>
        </p:spPr>
      </p:pic>
      <p:pic>
        <p:nvPicPr>
          <p:cNvPr id="21" name="Picture 20">
            <a:extLst>
              <a:ext uri="{FF2B5EF4-FFF2-40B4-BE49-F238E27FC236}">
                <a16:creationId xmlns:a16="http://schemas.microsoft.com/office/drawing/2014/main" id="{643B9FD6-ED03-CCE1-FD98-D8C49076E728}"/>
              </a:ext>
            </a:extLst>
          </p:cNvPr>
          <p:cNvPicPr>
            <a:picLocks noChangeAspect="1"/>
          </p:cNvPicPr>
          <p:nvPr/>
        </p:nvPicPr>
        <p:blipFill>
          <a:blip r:embed="rId3"/>
          <a:stretch>
            <a:fillRect/>
          </a:stretch>
        </p:blipFill>
        <p:spPr>
          <a:xfrm>
            <a:off x="3451187" y="3429000"/>
            <a:ext cx="4037093" cy="4037093"/>
          </a:xfrm>
          <a:prstGeom prst="rect">
            <a:avLst/>
          </a:prstGeom>
        </p:spPr>
      </p:pic>
      <p:pic>
        <p:nvPicPr>
          <p:cNvPr id="22" name="Picture 21">
            <a:extLst>
              <a:ext uri="{FF2B5EF4-FFF2-40B4-BE49-F238E27FC236}">
                <a16:creationId xmlns:a16="http://schemas.microsoft.com/office/drawing/2014/main" id="{0E18B36F-6583-3565-AC9E-B5FE851A5AF5}"/>
              </a:ext>
            </a:extLst>
          </p:cNvPr>
          <p:cNvPicPr>
            <a:picLocks noChangeAspect="1"/>
          </p:cNvPicPr>
          <p:nvPr/>
        </p:nvPicPr>
        <p:blipFill>
          <a:blip r:embed="rId4"/>
          <a:stretch>
            <a:fillRect/>
          </a:stretch>
        </p:blipFill>
        <p:spPr>
          <a:xfrm>
            <a:off x="7508600" y="4694517"/>
            <a:ext cx="3582483" cy="2015147"/>
          </a:xfrm>
          <a:prstGeom prst="rect">
            <a:avLst/>
          </a:prstGeom>
        </p:spPr>
      </p:pic>
    </p:spTree>
    <p:extLst>
      <p:ext uri="{BB962C8B-B14F-4D97-AF65-F5344CB8AC3E}">
        <p14:creationId xmlns:p14="http://schemas.microsoft.com/office/powerpoint/2010/main" val="2339104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C890C8-BE77-0839-7BB8-9A4A5EEAD7D9}"/>
              </a:ext>
            </a:extLst>
          </p:cNvPr>
          <p:cNvSpPr>
            <a:spLocks noGrp="1"/>
          </p:cNvSpPr>
          <p:nvPr>
            <p:ph type="sldNum" sz="quarter" idx="14"/>
          </p:nvPr>
        </p:nvSpPr>
        <p:spPr/>
        <p:txBody>
          <a:bodyPr/>
          <a:lstStyle/>
          <a:p>
            <a:fld id="{8058A7CE-F400-7B46-9E16-10D36E8C32FD}" type="slidenum">
              <a:rPr lang="en-US" smtClean="0"/>
              <a:pPr/>
              <a:t>20</a:t>
            </a:fld>
            <a:endParaRPr lang="en-US" dirty="0"/>
          </a:p>
        </p:txBody>
      </p:sp>
      <p:pic>
        <p:nvPicPr>
          <p:cNvPr id="7" name="Picture 6">
            <a:extLst>
              <a:ext uri="{FF2B5EF4-FFF2-40B4-BE49-F238E27FC236}">
                <a16:creationId xmlns:a16="http://schemas.microsoft.com/office/drawing/2014/main" id="{CBAC93D6-64AF-4D58-9B64-1505FCEB9E02}"/>
              </a:ext>
            </a:extLst>
          </p:cNvPr>
          <p:cNvPicPr>
            <a:picLocks noChangeAspect="1"/>
          </p:cNvPicPr>
          <p:nvPr/>
        </p:nvPicPr>
        <p:blipFill>
          <a:blip r:embed="rId2"/>
          <a:stretch>
            <a:fillRect/>
          </a:stretch>
        </p:blipFill>
        <p:spPr>
          <a:xfrm>
            <a:off x="5137673" y="861653"/>
            <a:ext cx="5851659" cy="5319691"/>
          </a:xfrm>
          <a:prstGeom prst="rect">
            <a:avLst/>
          </a:prstGeom>
        </p:spPr>
      </p:pic>
      <p:sp>
        <p:nvSpPr>
          <p:cNvPr id="9" name="TextBox 8">
            <a:extLst>
              <a:ext uri="{FF2B5EF4-FFF2-40B4-BE49-F238E27FC236}">
                <a16:creationId xmlns:a16="http://schemas.microsoft.com/office/drawing/2014/main" id="{80FCBD62-9B83-2FA4-79FC-5ED8D2D262C7}"/>
              </a:ext>
            </a:extLst>
          </p:cNvPr>
          <p:cNvSpPr txBox="1"/>
          <p:nvPr/>
        </p:nvSpPr>
        <p:spPr>
          <a:xfrm>
            <a:off x="504399" y="1749584"/>
            <a:ext cx="3884814" cy="1200329"/>
          </a:xfrm>
          <a:prstGeom prst="rect">
            <a:avLst/>
          </a:prstGeom>
          <a:noFill/>
        </p:spPr>
        <p:txBody>
          <a:bodyPr wrap="square">
            <a:spAutoFit/>
          </a:bodyPr>
          <a:lstStyle/>
          <a:p>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This screenshot should include the Wireshark—Follow TCP Steam window showing the Telnet username and password</a:t>
            </a:r>
            <a:r>
              <a:rPr lang="en-US" sz="1800" dirty="0">
                <a:latin typeface="Calibri" panose="020F0502020204030204" pitchFamily="34" charset="0"/>
                <a:ea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337788EC-4A37-8A24-4303-1F2F961317C2}"/>
              </a:ext>
            </a:extLst>
          </p:cNvPr>
          <p:cNvSpPr txBox="1"/>
          <p:nvPr/>
        </p:nvSpPr>
        <p:spPr>
          <a:xfrm>
            <a:off x="504399" y="781397"/>
            <a:ext cx="6097384" cy="646331"/>
          </a:xfrm>
          <a:prstGeom prst="rect">
            <a:avLst/>
          </a:prstGeom>
          <a:noFill/>
        </p:spPr>
        <p:txBody>
          <a:bodyPr wrap="square">
            <a:spAutoFit/>
          </a:bodyPr>
          <a:lstStyle/>
          <a:p>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Wireshark</a:t>
            </a:r>
          </a:p>
        </p:txBody>
      </p:sp>
    </p:spTree>
    <p:extLst>
      <p:ext uri="{BB962C8B-B14F-4D97-AF65-F5344CB8AC3E}">
        <p14:creationId xmlns:p14="http://schemas.microsoft.com/office/powerpoint/2010/main" val="1586746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C890C8-BE77-0839-7BB8-9A4A5EEAD7D9}"/>
              </a:ext>
            </a:extLst>
          </p:cNvPr>
          <p:cNvSpPr>
            <a:spLocks noGrp="1"/>
          </p:cNvSpPr>
          <p:nvPr>
            <p:ph type="sldNum" sz="quarter" idx="14"/>
          </p:nvPr>
        </p:nvSpPr>
        <p:spPr/>
        <p:txBody>
          <a:bodyPr/>
          <a:lstStyle/>
          <a:p>
            <a:fld id="{8058A7CE-F400-7B46-9E16-10D36E8C32FD}" type="slidenum">
              <a:rPr lang="en-US" smtClean="0"/>
              <a:pPr/>
              <a:t>21</a:t>
            </a:fld>
            <a:endParaRPr lang="en-US" dirty="0"/>
          </a:p>
        </p:txBody>
      </p:sp>
      <p:pic>
        <p:nvPicPr>
          <p:cNvPr id="7" name="Picture 6">
            <a:extLst>
              <a:ext uri="{FF2B5EF4-FFF2-40B4-BE49-F238E27FC236}">
                <a16:creationId xmlns:a16="http://schemas.microsoft.com/office/drawing/2014/main" id="{4FF6981F-4B08-91B1-6C5B-DEE11B445A02}"/>
              </a:ext>
            </a:extLst>
          </p:cNvPr>
          <p:cNvPicPr>
            <a:picLocks noChangeAspect="1"/>
          </p:cNvPicPr>
          <p:nvPr/>
        </p:nvPicPr>
        <p:blipFill>
          <a:blip r:embed="rId2"/>
          <a:stretch>
            <a:fillRect/>
          </a:stretch>
        </p:blipFill>
        <p:spPr>
          <a:xfrm>
            <a:off x="4775200" y="934719"/>
            <a:ext cx="6817360" cy="4695775"/>
          </a:xfrm>
          <a:prstGeom prst="rect">
            <a:avLst/>
          </a:prstGeom>
        </p:spPr>
      </p:pic>
      <p:sp>
        <p:nvSpPr>
          <p:cNvPr id="9" name="TextBox 8">
            <a:extLst>
              <a:ext uri="{FF2B5EF4-FFF2-40B4-BE49-F238E27FC236}">
                <a16:creationId xmlns:a16="http://schemas.microsoft.com/office/drawing/2014/main" id="{BB884243-6B68-684E-A52F-905758A63562}"/>
              </a:ext>
            </a:extLst>
          </p:cNvPr>
          <p:cNvSpPr txBox="1"/>
          <p:nvPr/>
        </p:nvSpPr>
        <p:spPr>
          <a:xfrm>
            <a:off x="825039" y="1851446"/>
            <a:ext cx="3011978" cy="1754326"/>
          </a:xfrm>
          <a:prstGeom prst="rect">
            <a:avLst/>
          </a:prstGeom>
          <a:noFill/>
        </p:spPr>
        <p:txBody>
          <a:bodyPr wrap="square">
            <a:spAutoFit/>
          </a:bodyPr>
          <a:lstStyle/>
          <a:p>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This screenshot should include the high-level view of the Nessus vulnerability scan report (showing categories of vulnerability in different colors).</a:t>
            </a:r>
          </a:p>
        </p:txBody>
      </p:sp>
      <p:sp>
        <p:nvSpPr>
          <p:cNvPr id="11" name="TextBox 10">
            <a:extLst>
              <a:ext uri="{FF2B5EF4-FFF2-40B4-BE49-F238E27FC236}">
                <a16:creationId xmlns:a16="http://schemas.microsoft.com/office/drawing/2014/main" id="{46DDFC07-3DA2-427B-D051-70C36A5CDAFE}"/>
              </a:ext>
            </a:extLst>
          </p:cNvPr>
          <p:cNvSpPr txBox="1"/>
          <p:nvPr/>
        </p:nvSpPr>
        <p:spPr>
          <a:xfrm>
            <a:off x="825039" y="934719"/>
            <a:ext cx="6097384" cy="646331"/>
          </a:xfrm>
          <a:prstGeom prst="rect">
            <a:avLst/>
          </a:prstGeom>
          <a:noFill/>
        </p:spPr>
        <p:txBody>
          <a:bodyPr wrap="square">
            <a:spAutoFit/>
          </a:bodyPr>
          <a:lstStyle/>
          <a:p>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Nessus</a:t>
            </a:r>
          </a:p>
        </p:txBody>
      </p:sp>
    </p:spTree>
    <p:extLst>
      <p:ext uri="{BB962C8B-B14F-4D97-AF65-F5344CB8AC3E}">
        <p14:creationId xmlns:p14="http://schemas.microsoft.com/office/powerpoint/2010/main" val="348532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B82E-E885-C4AB-365C-E7FC4BE46448}"/>
              </a:ext>
            </a:extLst>
          </p:cNvPr>
          <p:cNvSpPr>
            <a:spLocks noGrp="1"/>
          </p:cNvSpPr>
          <p:nvPr>
            <p:ph type="title"/>
          </p:nvPr>
        </p:nvSpPr>
        <p:spPr>
          <a:xfrm>
            <a:off x="382756" y="377212"/>
            <a:ext cx="6611112" cy="841248"/>
          </a:xfrm>
        </p:spPr>
        <p:txBody>
          <a:bodyPr/>
          <a:lstStyle/>
          <a:p>
            <a:r>
              <a:rPr lang="en-US" sz="4400" dirty="0"/>
              <a:t>Career Slide </a:t>
            </a:r>
          </a:p>
        </p:txBody>
      </p:sp>
      <p:sp>
        <p:nvSpPr>
          <p:cNvPr id="4" name="Content Placeholder 3">
            <a:extLst>
              <a:ext uri="{FF2B5EF4-FFF2-40B4-BE49-F238E27FC236}">
                <a16:creationId xmlns:a16="http://schemas.microsoft.com/office/drawing/2014/main" id="{93EA99BB-6601-3B8D-E157-4FD282B4964E}"/>
              </a:ext>
            </a:extLst>
          </p:cNvPr>
          <p:cNvSpPr>
            <a:spLocks noGrp="1"/>
          </p:cNvSpPr>
          <p:nvPr>
            <p:ph idx="1"/>
          </p:nvPr>
        </p:nvSpPr>
        <p:spPr>
          <a:xfrm>
            <a:off x="132080" y="1424247"/>
            <a:ext cx="5873498" cy="4009506"/>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Created a BYOD device policy, this prepared me for my future career and helped me to understand how to write a security policy </a:t>
            </a:r>
          </a:p>
          <a:p>
            <a:r>
              <a:rPr lang="en-US" sz="2400" dirty="0">
                <a:latin typeface="Calibri" panose="020F0502020204030204" pitchFamily="34" charset="0"/>
                <a:ea typeface="Calibri" panose="020F0502020204030204" pitchFamily="34" charset="0"/>
                <a:cs typeface="Calibri" panose="020F0502020204030204" pitchFamily="34" charset="0"/>
              </a:rPr>
              <a:t>I used asymmetric key encryption with the use of GPG in Kali, to encrypt files.</a:t>
            </a:r>
          </a:p>
          <a:p>
            <a:r>
              <a:rPr lang="en-US" sz="2400" dirty="0">
                <a:latin typeface="Calibri" panose="020F0502020204030204" pitchFamily="34" charset="0"/>
                <a:ea typeface="Calibri" panose="020F0502020204030204" pitchFamily="34" charset="0"/>
                <a:cs typeface="Calibri" panose="020F0502020204030204" pitchFamily="34" charset="0"/>
              </a:rPr>
              <a:t>Used Linux to set up a stateful firewall, which was possible with the use of iptables </a:t>
            </a:r>
          </a:p>
          <a:p>
            <a:r>
              <a:rPr lang="en-US" sz="2400" dirty="0">
                <a:latin typeface="Calibri" panose="020F0502020204030204" pitchFamily="34" charset="0"/>
                <a:ea typeface="Calibri" panose="020F0502020204030204" pitchFamily="34" charset="0"/>
                <a:cs typeface="Calibri" panose="020F0502020204030204" pitchFamily="34" charset="0"/>
              </a:rPr>
              <a:t>Used vulnerability assessment tools ( NetCat, Wireshark, and Nessus) to analyze any vulnerabilities to the Linux Server  </a:t>
            </a:r>
          </a:p>
          <a:p>
            <a:pPr marL="0" indent="0">
              <a:buNone/>
            </a:pPr>
            <a:r>
              <a:rPr lang="en-US" dirty="0"/>
              <a:t>=</a:t>
            </a:r>
          </a:p>
          <a:p>
            <a:endParaRPr lang="en-US" dirty="0"/>
          </a:p>
          <a:p>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10C890C8-BE77-0839-7BB8-9A4A5EEAD7D9}"/>
              </a:ext>
            </a:extLst>
          </p:cNvPr>
          <p:cNvSpPr>
            <a:spLocks noGrp="1"/>
          </p:cNvSpPr>
          <p:nvPr>
            <p:ph type="sldNum" sz="quarter" idx="14"/>
          </p:nvPr>
        </p:nvSpPr>
        <p:spPr/>
        <p:txBody>
          <a:bodyPr/>
          <a:lstStyle/>
          <a:p>
            <a:fld id="{8058A7CE-F400-7B46-9E16-10D36E8C32FD}" type="slidenum">
              <a:rPr lang="en-US" smtClean="0"/>
              <a:pPr/>
              <a:t>22</a:t>
            </a:fld>
            <a:endParaRPr lang="en-US" dirty="0"/>
          </a:p>
        </p:txBody>
      </p:sp>
      <p:pic>
        <p:nvPicPr>
          <p:cNvPr id="8" name="Picture 7" descr="Man looking at computer">
            <a:extLst>
              <a:ext uri="{FF2B5EF4-FFF2-40B4-BE49-F238E27FC236}">
                <a16:creationId xmlns:a16="http://schemas.microsoft.com/office/drawing/2014/main" id="{9BA4D6C3-B395-9660-FC80-F205586D760F}"/>
              </a:ext>
            </a:extLst>
          </p:cNvPr>
          <p:cNvPicPr>
            <a:picLocks noChangeAspect="1"/>
          </p:cNvPicPr>
          <p:nvPr/>
        </p:nvPicPr>
        <p:blipFill>
          <a:blip r:embed="rId2"/>
          <a:stretch>
            <a:fillRect/>
          </a:stretch>
        </p:blipFill>
        <p:spPr>
          <a:xfrm>
            <a:off x="6190733" y="1578494"/>
            <a:ext cx="5827531" cy="3277986"/>
          </a:xfrm>
          <a:prstGeom prst="rect">
            <a:avLst/>
          </a:prstGeom>
        </p:spPr>
      </p:pic>
    </p:spTree>
    <p:extLst>
      <p:ext uri="{BB962C8B-B14F-4D97-AF65-F5344CB8AC3E}">
        <p14:creationId xmlns:p14="http://schemas.microsoft.com/office/powerpoint/2010/main" val="156128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B82E-E885-C4AB-365C-E7FC4BE46448}"/>
              </a:ext>
            </a:extLst>
          </p:cNvPr>
          <p:cNvSpPr>
            <a:spLocks noGrp="1"/>
          </p:cNvSpPr>
          <p:nvPr>
            <p:ph type="title"/>
          </p:nvPr>
        </p:nvSpPr>
        <p:spPr>
          <a:xfrm>
            <a:off x="990138" y="578027"/>
            <a:ext cx="5313680" cy="952638"/>
          </a:xfrm>
        </p:spPr>
        <p:txBody>
          <a:bodyPr/>
          <a:lstStyle/>
          <a:p>
            <a:r>
              <a:rPr lang="en-US" sz="4400" dirty="0"/>
              <a:t>   Challenges </a:t>
            </a:r>
          </a:p>
        </p:txBody>
      </p:sp>
      <p:sp>
        <p:nvSpPr>
          <p:cNvPr id="4" name="Content Placeholder 3">
            <a:extLst>
              <a:ext uri="{FF2B5EF4-FFF2-40B4-BE49-F238E27FC236}">
                <a16:creationId xmlns:a16="http://schemas.microsoft.com/office/drawing/2014/main" id="{93EA99BB-6601-3B8D-E157-4FD282B4964E}"/>
              </a:ext>
            </a:extLst>
          </p:cNvPr>
          <p:cNvSpPr>
            <a:spLocks noGrp="1"/>
          </p:cNvSpPr>
          <p:nvPr>
            <p:ph idx="1"/>
          </p:nvPr>
        </p:nvSpPr>
        <p:spPr>
          <a:xfrm>
            <a:off x="1197956" y="2057400"/>
            <a:ext cx="4898044" cy="2743200"/>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Some of the challenges that I faced were having to start over due to me missing a step when doing the Multifactor Authentication (MFA) process.</a:t>
            </a:r>
          </a:p>
          <a:p>
            <a:r>
              <a:rPr lang="en-US" sz="2400" dirty="0">
                <a:latin typeface="Calibri" panose="020F0502020204030204" pitchFamily="34" charset="0"/>
                <a:ea typeface="Calibri" panose="020F0502020204030204" pitchFamily="34" charset="0"/>
                <a:cs typeface="Calibri" panose="020F0502020204030204" pitchFamily="34" charset="0"/>
              </a:rPr>
              <a:t>Severs were slow </a:t>
            </a:r>
          </a:p>
          <a:p>
            <a:r>
              <a:rPr lang="en-US" sz="2400" dirty="0">
                <a:latin typeface="Calibri" panose="020F0502020204030204" pitchFamily="34" charset="0"/>
                <a:ea typeface="Calibri" panose="020F0502020204030204" pitchFamily="34" charset="0"/>
                <a:cs typeface="Calibri" panose="020F0502020204030204" pitchFamily="34" charset="0"/>
              </a:rPr>
              <a:t>When using the scan tool on Nessus the scan took about 12 mins, which ate up a lot of time. </a:t>
            </a:r>
          </a:p>
        </p:txBody>
      </p:sp>
      <p:sp>
        <p:nvSpPr>
          <p:cNvPr id="6" name="Slide Number Placeholder 5">
            <a:extLst>
              <a:ext uri="{FF2B5EF4-FFF2-40B4-BE49-F238E27FC236}">
                <a16:creationId xmlns:a16="http://schemas.microsoft.com/office/drawing/2014/main" id="{10C890C8-BE77-0839-7BB8-9A4A5EEAD7D9}"/>
              </a:ext>
            </a:extLst>
          </p:cNvPr>
          <p:cNvSpPr>
            <a:spLocks noGrp="1"/>
          </p:cNvSpPr>
          <p:nvPr>
            <p:ph type="sldNum" sz="quarter" idx="14"/>
          </p:nvPr>
        </p:nvSpPr>
        <p:spPr/>
        <p:txBody>
          <a:bodyPr/>
          <a:lstStyle/>
          <a:p>
            <a:fld id="{8058A7CE-F400-7B46-9E16-10D36E8C32FD}" type="slidenum">
              <a:rPr lang="en-US" smtClean="0"/>
              <a:pPr/>
              <a:t>23</a:t>
            </a:fld>
            <a:endParaRPr lang="en-US" dirty="0"/>
          </a:p>
        </p:txBody>
      </p:sp>
      <p:pic>
        <p:nvPicPr>
          <p:cNvPr id="7" name="Graphic 6" descr="Aspiration outline">
            <a:extLst>
              <a:ext uri="{FF2B5EF4-FFF2-40B4-BE49-F238E27FC236}">
                <a16:creationId xmlns:a16="http://schemas.microsoft.com/office/drawing/2014/main" id="{90968C25-E245-74F5-0F47-BFE8DF0518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5245" y="1171170"/>
            <a:ext cx="5009160" cy="4302869"/>
          </a:xfrm>
          <a:prstGeom prst="rect">
            <a:avLst/>
          </a:prstGeom>
        </p:spPr>
      </p:pic>
    </p:spTree>
    <p:extLst>
      <p:ext uri="{BB962C8B-B14F-4D97-AF65-F5344CB8AC3E}">
        <p14:creationId xmlns:p14="http://schemas.microsoft.com/office/powerpoint/2010/main" val="297882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B82E-E885-C4AB-365C-E7FC4BE46448}"/>
              </a:ext>
            </a:extLst>
          </p:cNvPr>
          <p:cNvSpPr>
            <a:spLocks noGrp="1"/>
          </p:cNvSpPr>
          <p:nvPr>
            <p:ph type="title"/>
          </p:nvPr>
        </p:nvSpPr>
        <p:spPr>
          <a:xfrm>
            <a:off x="466331" y="585382"/>
            <a:ext cx="5951083" cy="841248"/>
          </a:xfrm>
        </p:spPr>
        <p:txBody>
          <a:bodyPr/>
          <a:lstStyle/>
          <a:p>
            <a:r>
              <a:rPr lang="en-US" sz="4400" dirty="0"/>
              <a:t>Conclusion</a:t>
            </a:r>
            <a:r>
              <a:rPr lang="en-US" dirty="0"/>
              <a:t> </a:t>
            </a:r>
          </a:p>
        </p:txBody>
      </p:sp>
      <p:sp>
        <p:nvSpPr>
          <p:cNvPr id="6" name="Slide Number Placeholder 5">
            <a:extLst>
              <a:ext uri="{FF2B5EF4-FFF2-40B4-BE49-F238E27FC236}">
                <a16:creationId xmlns:a16="http://schemas.microsoft.com/office/drawing/2014/main" id="{10C890C8-BE77-0839-7BB8-9A4A5EEAD7D9}"/>
              </a:ext>
            </a:extLst>
          </p:cNvPr>
          <p:cNvSpPr>
            <a:spLocks noGrp="1"/>
          </p:cNvSpPr>
          <p:nvPr>
            <p:ph type="sldNum" sz="quarter" idx="14"/>
          </p:nvPr>
        </p:nvSpPr>
        <p:spPr/>
        <p:txBody>
          <a:bodyPr/>
          <a:lstStyle/>
          <a:p>
            <a:fld id="{8058A7CE-F400-7B46-9E16-10D36E8C32FD}" type="slidenum">
              <a:rPr lang="en-US" smtClean="0"/>
              <a:pPr/>
              <a:t>24</a:t>
            </a:fld>
            <a:endParaRPr lang="en-US" dirty="0"/>
          </a:p>
        </p:txBody>
      </p:sp>
      <p:sp>
        <p:nvSpPr>
          <p:cNvPr id="7" name="Content Placeholder 6">
            <a:extLst>
              <a:ext uri="{FF2B5EF4-FFF2-40B4-BE49-F238E27FC236}">
                <a16:creationId xmlns:a16="http://schemas.microsoft.com/office/drawing/2014/main" id="{71EFCD95-FE2D-97B5-25EC-6EEF1456262C}"/>
              </a:ext>
            </a:extLst>
          </p:cNvPr>
          <p:cNvSpPr>
            <a:spLocks noGrp="1"/>
          </p:cNvSpPr>
          <p:nvPr>
            <p:ph idx="1"/>
          </p:nvPr>
        </p:nvSpPr>
        <p:spPr>
          <a:xfrm>
            <a:off x="466331" y="1720253"/>
            <a:ext cx="7552276" cy="4043099"/>
          </a:xfrm>
        </p:spPr>
        <p:txBody>
          <a:bodyPr/>
          <a:lstStyle/>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As I’m coming to the end of completing my SEC285 course, this compiled project has made me reflect on a lot.  Some of the highlights were the Vulnerability Assessment which was one of my favorite parts of the project along with the Multifactor Authentication (MFA) segment. Another highlight was working with Nessus Vulnerability Scanner in Ubuntu. However, when it came to creating my own BYOD device policy wasn’t my favorite. Nonetheless, it helped me to understand how to write a policy and the components of a policy. This was my first time working in Kali, I liked working in this platform and look forward to working in Kali once again. Thank you for taking the time to view my project!</a:t>
            </a:r>
          </a:p>
        </p:txBody>
      </p:sp>
      <p:pic>
        <p:nvPicPr>
          <p:cNvPr id="12" name="Graphic 11" descr="Aspiration with solid fill">
            <a:extLst>
              <a:ext uri="{FF2B5EF4-FFF2-40B4-BE49-F238E27FC236}">
                <a16:creationId xmlns:a16="http://schemas.microsoft.com/office/drawing/2014/main" id="{F32C1D54-CF55-94A4-92D8-5391468323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9472" y="1128250"/>
            <a:ext cx="3494520" cy="4109163"/>
          </a:xfrm>
          <a:prstGeom prst="rect">
            <a:avLst/>
          </a:prstGeom>
        </p:spPr>
      </p:pic>
      <p:pic>
        <p:nvPicPr>
          <p:cNvPr id="3" name="Picture 2">
            <a:extLst>
              <a:ext uri="{FF2B5EF4-FFF2-40B4-BE49-F238E27FC236}">
                <a16:creationId xmlns:a16="http://schemas.microsoft.com/office/drawing/2014/main" id="{4168D74C-8C70-B116-8B94-C5D42CA47522}"/>
              </a:ext>
            </a:extLst>
          </p:cNvPr>
          <p:cNvPicPr>
            <a:picLocks noChangeAspect="1"/>
          </p:cNvPicPr>
          <p:nvPr/>
        </p:nvPicPr>
        <p:blipFill>
          <a:blip r:embed="rId4"/>
          <a:stretch>
            <a:fillRect/>
          </a:stretch>
        </p:blipFill>
        <p:spPr>
          <a:xfrm>
            <a:off x="8747254" y="3084975"/>
            <a:ext cx="2765873" cy="2071488"/>
          </a:xfrm>
          <a:prstGeom prst="rect">
            <a:avLst/>
          </a:prstGeom>
        </p:spPr>
      </p:pic>
    </p:spTree>
    <p:extLst>
      <p:ext uri="{BB962C8B-B14F-4D97-AF65-F5344CB8AC3E}">
        <p14:creationId xmlns:p14="http://schemas.microsoft.com/office/powerpoint/2010/main" val="406315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B82E-E885-C4AB-365C-E7FC4BE46448}"/>
              </a:ext>
            </a:extLst>
          </p:cNvPr>
          <p:cNvSpPr>
            <a:spLocks noGrp="1"/>
          </p:cNvSpPr>
          <p:nvPr>
            <p:ph type="title"/>
          </p:nvPr>
        </p:nvSpPr>
        <p:spPr>
          <a:xfrm>
            <a:off x="1196524" y="938969"/>
            <a:ext cx="5951083" cy="841248"/>
          </a:xfrm>
        </p:spPr>
        <p:txBody>
          <a:bodyPr/>
          <a:lstStyle/>
          <a:p>
            <a:r>
              <a:rPr lang="en-US" dirty="0"/>
              <a:t>References</a:t>
            </a:r>
          </a:p>
        </p:txBody>
      </p:sp>
      <p:sp>
        <p:nvSpPr>
          <p:cNvPr id="6" name="Slide Number Placeholder 5">
            <a:extLst>
              <a:ext uri="{FF2B5EF4-FFF2-40B4-BE49-F238E27FC236}">
                <a16:creationId xmlns:a16="http://schemas.microsoft.com/office/drawing/2014/main" id="{10C890C8-BE77-0839-7BB8-9A4A5EEAD7D9}"/>
              </a:ext>
            </a:extLst>
          </p:cNvPr>
          <p:cNvSpPr>
            <a:spLocks noGrp="1"/>
          </p:cNvSpPr>
          <p:nvPr>
            <p:ph type="sldNum" sz="quarter" idx="14"/>
          </p:nvPr>
        </p:nvSpPr>
        <p:spPr/>
        <p:txBody>
          <a:bodyPr/>
          <a:lstStyle/>
          <a:p>
            <a:fld id="{8058A7CE-F400-7B46-9E16-10D36E8C32FD}" type="slidenum">
              <a:rPr lang="en-US" smtClean="0"/>
              <a:pPr/>
              <a:t>25</a:t>
            </a:fld>
            <a:endParaRPr lang="en-US" dirty="0"/>
          </a:p>
        </p:txBody>
      </p:sp>
      <p:pic>
        <p:nvPicPr>
          <p:cNvPr id="4" name="Content Placeholder 3" descr="Books with solid fill">
            <a:extLst>
              <a:ext uri="{FF2B5EF4-FFF2-40B4-BE49-F238E27FC236}">
                <a16:creationId xmlns:a16="http://schemas.microsoft.com/office/drawing/2014/main" id="{3A1C769E-13B0-96AF-6371-764AA16BAF1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862016" y="1101524"/>
            <a:ext cx="3236306" cy="3236306"/>
          </a:xfrm>
        </p:spPr>
      </p:pic>
      <p:sp>
        <p:nvSpPr>
          <p:cNvPr id="5" name="TextBox 4">
            <a:extLst>
              <a:ext uri="{FF2B5EF4-FFF2-40B4-BE49-F238E27FC236}">
                <a16:creationId xmlns:a16="http://schemas.microsoft.com/office/drawing/2014/main" id="{5981AC8E-083F-A6BB-156A-4DA93472BC95}"/>
              </a:ext>
            </a:extLst>
          </p:cNvPr>
          <p:cNvSpPr txBox="1"/>
          <p:nvPr/>
        </p:nvSpPr>
        <p:spPr>
          <a:xfrm>
            <a:off x="985799" y="2439475"/>
            <a:ext cx="5257059" cy="1477328"/>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https://www.mckinsey.com/~/media/McKinsey/dotcom/client_service/High Tech/PDFs/BYOD_means_so_long_to_company-issued_devices_March_2012.ashx</a:t>
            </a:r>
          </a:p>
          <a:p>
            <a:pPr marL="285750" indent="-28575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Project Demonstration Videos 2-6</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00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A137-565F-6CBC-14C5-8A100EC2A95D}"/>
              </a:ext>
            </a:extLst>
          </p:cNvPr>
          <p:cNvSpPr>
            <a:spLocks noGrp="1"/>
          </p:cNvSpPr>
          <p:nvPr>
            <p:ph type="title"/>
          </p:nvPr>
        </p:nvSpPr>
        <p:spPr>
          <a:xfrm>
            <a:off x="2192917" y="1975104"/>
            <a:ext cx="7988774" cy="1453896"/>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Asymmetric Key Encryption</a:t>
            </a:r>
            <a:endParaRPr lang="en-US" dirty="0"/>
          </a:p>
        </p:txBody>
      </p:sp>
      <p:sp>
        <p:nvSpPr>
          <p:cNvPr id="6" name="Slide Number Placeholder 5">
            <a:extLst>
              <a:ext uri="{FF2B5EF4-FFF2-40B4-BE49-F238E27FC236}">
                <a16:creationId xmlns:a16="http://schemas.microsoft.com/office/drawing/2014/main" id="{DC7A9C8A-5FB4-936A-9DA3-334E3DA20F61}"/>
              </a:ext>
            </a:extLst>
          </p:cNvPr>
          <p:cNvSpPr>
            <a:spLocks noGrp="1"/>
          </p:cNvSpPr>
          <p:nvPr>
            <p:ph type="sldNum" sz="quarter" idx="14"/>
          </p:nvPr>
        </p:nvSpPr>
        <p:spPr/>
        <p:txBody>
          <a:bodyPr/>
          <a:lstStyle/>
          <a:p>
            <a:fld id="{8058A7CE-F400-7B46-9E16-10D36E8C32FD}" type="slidenum">
              <a:rPr lang="en-US" smtClean="0"/>
              <a:pPr/>
              <a:t>3</a:t>
            </a:fld>
            <a:endParaRPr lang="en-US" dirty="0"/>
          </a:p>
        </p:txBody>
      </p:sp>
    </p:spTree>
    <p:extLst>
      <p:ext uri="{BB962C8B-B14F-4D97-AF65-F5344CB8AC3E}">
        <p14:creationId xmlns:p14="http://schemas.microsoft.com/office/powerpoint/2010/main" val="7258410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3EE9-D6BF-0424-E10B-361601C24640}"/>
              </a:ext>
            </a:extLst>
          </p:cNvPr>
          <p:cNvSpPr>
            <a:spLocks noGrp="1"/>
          </p:cNvSpPr>
          <p:nvPr>
            <p:ph type="title"/>
          </p:nvPr>
        </p:nvSpPr>
        <p:spPr>
          <a:xfrm>
            <a:off x="97943" y="1070773"/>
            <a:ext cx="6611112" cy="1453896"/>
          </a:xfrm>
        </p:spPr>
        <p:txBody>
          <a:bodyPr/>
          <a:lstStyle/>
          <a:p>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File Encryption</a:t>
            </a:r>
            <a:br>
              <a:rPr lang="en-US" sz="5400"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6" name="Slide Number Placeholder 5">
            <a:extLst>
              <a:ext uri="{FF2B5EF4-FFF2-40B4-BE49-F238E27FC236}">
                <a16:creationId xmlns:a16="http://schemas.microsoft.com/office/drawing/2014/main" id="{45EC59E7-DEA3-FAFD-4ABA-8D75ABBDB12C}"/>
              </a:ext>
            </a:extLst>
          </p:cNvPr>
          <p:cNvSpPr>
            <a:spLocks noGrp="1"/>
          </p:cNvSpPr>
          <p:nvPr>
            <p:ph type="sldNum" sz="quarter" idx="14"/>
          </p:nvPr>
        </p:nvSpPr>
        <p:spPr/>
        <p:txBody>
          <a:bodyPr/>
          <a:lstStyle/>
          <a:p>
            <a:fld id="{8058A7CE-F400-7B46-9E16-10D36E8C32FD}" type="slidenum">
              <a:rPr lang="en-US" smtClean="0"/>
              <a:pPr/>
              <a:t>4</a:t>
            </a:fld>
            <a:endParaRPr lang="en-US" dirty="0"/>
          </a:p>
        </p:txBody>
      </p:sp>
      <p:sp>
        <p:nvSpPr>
          <p:cNvPr id="8" name="TextBox 7">
            <a:extLst>
              <a:ext uri="{FF2B5EF4-FFF2-40B4-BE49-F238E27FC236}">
                <a16:creationId xmlns:a16="http://schemas.microsoft.com/office/drawing/2014/main" id="{5A9579FB-FCF3-320E-1416-AB247CDC9A09}"/>
              </a:ext>
            </a:extLst>
          </p:cNvPr>
          <p:cNvSpPr txBox="1"/>
          <p:nvPr/>
        </p:nvSpPr>
        <p:spPr>
          <a:xfrm>
            <a:off x="97943" y="2077463"/>
            <a:ext cx="5034337" cy="830997"/>
          </a:xfrm>
          <a:prstGeom prst="rect">
            <a:avLst/>
          </a:prstGeom>
          <a:noFill/>
        </p:spPr>
        <p:txBody>
          <a:bodyPr wrap="square">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u="sng" dirty="0">
                <a:solidFill>
                  <a:schemeClr val="bg1"/>
                </a:solidFill>
                <a:latin typeface="Calibri" panose="020F0502020204030204" pitchFamily="34" charset="0"/>
                <a:ea typeface="Calibri" panose="020F0502020204030204" pitchFamily="34" charset="0"/>
                <a:cs typeface="Calibri" panose="020F0502020204030204" pitchFamily="34" charset="0"/>
              </a:rPr>
              <a:t>This screenshot should show the following </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Content of the plaintext file</a:t>
            </a:r>
          </a:p>
          <a:p>
            <a:pPr marL="285750"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Content of the encrypted file</a:t>
            </a:r>
          </a:p>
        </p:txBody>
      </p:sp>
      <p:pic>
        <p:nvPicPr>
          <p:cNvPr id="9" name="Picture 8">
            <a:extLst>
              <a:ext uri="{FF2B5EF4-FFF2-40B4-BE49-F238E27FC236}">
                <a16:creationId xmlns:a16="http://schemas.microsoft.com/office/drawing/2014/main" id="{7BC3F8F6-021F-519D-E061-84DE8E3A6A6E}"/>
              </a:ext>
            </a:extLst>
          </p:cNvPr>
          <p:cNvPicPr>
            <a:picLocks noChangeAspect="1"/>
          </p:cNvPicPr>
          <p:nvPr/>
        </p:nvPicPr>
        <p:blipFill rotWithShape="1">
          <a:blip r:embed="rId2"/>
          <a:srcRect r="1263"/>
          <a:stretch/>
        </p:blipFill>
        <p:spPr>
          <a:xfrm>
            <a:off x="5034337" y="1142838"/>
            <a:ext cx="6983927" cy="4415845"/>
          </a:xfrm>
          <a:prstGeom prst="rect">
            <a:avLst/>
          </a:prstGeom>
        </p:spPr>
      </p:pic>
    </p:spTree>
    <p:extLst>
      <p:ext uri="{BB962C8B-B14F-4D97-AF65-F5344CB8AC3E}">
        <p14:creationId xmlns:p14="http://schemas.microsoft.com/office/powerpoint/2010/main" val="338434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AEFD-255D-93D7-2BFF-BC8B4310B4A4}"/>
              </a:ext>
            </a:extLst>
          </p:cNvPr>
          <p:cNvSpPr>
            <a:spLocks noGrp="1"/>
          </p:cNvSpPr>
          <p:nvPr>
            <p:ph type="title"/>
          </p:nvPr>
        </p:nvSpPr>
        <p:spPr>
          <a:xfrm>
            <a:off x="173736" y="209012"/>
            <a:ext cx="6611112" cy="1453896"/>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File Decryption</a:t>
            </a:r>
            <a:endParaRPr lang="en-US" sz="3600" dirty="0"/>
          </a:p>
        </p:txBody>
      </p:sp>
      <p:sp>
        <p:nvSpPr>
          <p:cNvPr id="6" name="Slide Number Placeholder 5">
            <a:extLst>
              <a:ext uri="{FF2B5EF4-FFF2-40B4-BE49-F238E27FC236}">
                <a16:creationId xmlns:a16="http://schemas.microsoft.com/office/drawing/2014/main" id="{946FADBB-B291-33CF-1CE5-5D48B513A443}"/>
              </a:ext>
            </a:extLst>
          </p:cNvPr>
          <p:cNvSpPr>
            <a:spLocks noGrp="1"/>
          </p:cNvSpPr>
          <p:nvPr>
            <p:ph type="sldNum" sz="quarter" idx="14"/>
          </p:nvPr>
        </p:nvSpPr>
        <p:spPr/>
        <p:txBody>
          <a:bodyPr/>
          <a:lstStyle/>
          <a:p>
            <a:fld id="{8058A7CE-F400-7B46-9E16-10D36E8C32FD}" type="slidenum">
              <a:rPr lang="en-US" smtClean="0"/>
              <a:pPr/>
              <a:t>5</a:t>
            </a:fld>
            <a:endParaRPr lang="en-US" dirty="0"/>
          </a:p>
        </p:txBody>
      </p:sp>
      <p:sp>
        <p:nvSpPr>
          <p:cNvPr id="8" name="TextBox 7">
            <a:extLst>
              <a:ext uri="{FF2B5EF4-FFF2-40B4-BE49-F238E27FC236}">
                <a16:creationId xmlns:a16="http://schemas.microsoft.com/office/drawing/2014/main" id="{A7F90874-7FB8-6957-8BA2-D818C7B61B91}"/>
              </a:ext>
            </a:extLst>
          </p:cNvPr>
          <p:cNvSpPr txBox="1"/>
          <p:nvPr/>
        </p:nvSpPr>
        <p:spPr>
          <a:xfrm>
            <a:off x="56972" y="1855811"/>
            <a:ext cx="5221610" cy="1323439"/>
          </a:xfrm>
          <a:prstGeom prst="rect">
            <a:avLst/>
          </a:prstGeom>
          <a:noFill/>
        </p:spPr>
        <p:txBody>
          <a:bodyPr wrap="square">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This screenshot should show the following.</a:t>
            </a:r>
          </a:p>
          <a:p>
            <a:pPr marL="285750"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The encrypted file being listed by itself</a:t>
            </a:r>
          </a:p>
          <a:p>
            <a:pPr marL="285750"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The decrypting process</a:t>
            </a:r>
          </a:p>
          <a:p>
            <a:pPr marL="285750"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Both the encrypted file and the original plaintext file being listed</a:t>
            </a:r>
          </a:p>
        </p:txBody>
      </p:sp>
      <p:pic>
        <p:nvPicPr>
          <p:cNvPr id="9" name="Picture 8">
            <a:extLst>
              <a:ext uri="{FF2B5EF4-FFF2-40B4-BE49-F238E27FC236}">
                <a16:creationId xmlns:a16="http://schemas.microsoft.com/office/drawing/2014/main" id="{7D0F4D00-2BD9-533C-49F8-EEB8DB048808}"/>
              </a:ext>
            </a:extLst>
          </p:cNvPr>
          <p:cNvPicPr>
            <a:picLocks noChangeAspect="1"/>
          </p:cNvPicPr>
          <p:nvPr/>
        </p:nvPicPr>
        <p:blipFill>
          <a:blip r:embed="rId2"/>
          <a:stretch>
            <a:fillRect/>
          </a:stretch>
        </p:blipFill>
        <p:spPr>
          <a:xfrm>
            <a:off x="5500842" y="1063635"/>
            <a:ext cx="6517422" cy="4067564"/>
          </a:xfrm>
          <a:prstGeom prst="rect">
            <a:avLst/>
          </a:prstGeom>
        </p:spPr>
      </p:pic>
    </p:spTree>
    <p:extLst>
      <p:ext uri="{BB962C8B-B14F-4D97-AF65-F5344CB8AC3E}">
        <p14:creationId xmlns:p14="http://schemas.microsoft.com/office/powerpoint/2010/main" val="344649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6EA8-8FA3-CC3E-1140-A2ABFBCF5105}"/>
              </a:ext>
            </a:extLst>
          </p:cNvPr>
          <p:cNvSpPr>
            <a:spLocks noGrp="1"/>
          </p:cNvSpPr>
          <p:nvPr>
            <p:ph type="title"/>
          </p:nvPr>
        </p:nvSpPr>
        <p:spPr>
          <a:xfrm>
            <a:off x="3055946" y="1975104"/>
            <a:ext cx="6611112" cy="1453896"/>
          </a:xfrm>
        </p:spPr>
        <p:txBody>
          <a:bodyPr/>
          <a:lstStyle/>
          <a:p>
            <a:r>
              <a:rPr lang="en-US" sz="5400" dirty="0"/>
              <a:t>Stateful Firewall</a:t>
            </a:r>
            <a:endParaRPr lang="en-US" dirty="0"/>
          </a:p>
        </p:txBody>
      </p:sp>
      <p:sp>
        <p:nvSpPr>
          <p:cNvPr id="6" name="Slide Number Placeholder 5">
            <a:extLst>
              <a:ext uri="{FF2B5EF4-FFF2-40B4-BE49-F238E27FC236}">
                <a16:creationId xmlns:a16="http://schemas.microsoft.com/office/drawing/2014/main" id="{7EF1B7EB-4764-50BB-AA27-452CF7144095}"/>
              </a:ext>
            </a:extLst>
          </p:cNvPr>
          <p:cNvSpPr>
            <a:spLocks noGrp="1"/>
          </p:cNvSpPr>
          <p:nvPr>
            <p:ph type="sldNum" sz="quarter" idx="14"/>
          </p:nvPr>
        </p:nvSpPr>
        <p:spPr/>
        <p:txBody>
          <a:bodyPr/>
          <a:lstStyle/>
          <a:p>
            <a:fld id="{8058A7CE-F400-7B46-9E16-10D36E8C32FD}" type="slidenum">
              <a:rPr lang="en-US" smtClean="0"/>
              <a:pPr/>
              <a:t>6</a:t>
            </a:fld>
            <a:endParaRPr lang="en-US" dirty="0"/>
          </a:p>
        </p:txBody>
      </p:sp>
    </p:spTree>
    <p:extLst>
      <p:ext uri="{BB962C8B-B14F-4D97-AF65-F5344CB8AC3E}">
        <p14:creationId xmlns:p14="http://schemas.microsoft.com/office/powerpoint/2010/main" val="7411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E27B-BD2A-9DAE-126A-339DA9C6A83B}"/>
              </a:ext>
            </a:extLst>
          </p:cNvPr>
          <p:cNvSpPr>
            <a:spLocks noGrp="1"/>
          </p:cNvSpPr>
          <p:nvPr>
            <p:ph type="title"/>
          </p:nvPr>
        </p:nvSpPr>
        <p:spPr>
          <a:xfrm>
            <a:off x="-1445505" y="302631"/>
            <a:ext cx="8656594" cy="934949"/>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               Question</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806CCB64-72F1-A214-AB61-565411B981F8}"/>
              </a:ext>
            </a:extLst>
          </p:cNvPr>
          <p:cNvSpPr>
            <a:spLocks noGrp="1"/>
          </p:cNvSpPr>
          <p:nvPr>
            <p:ph idx="1"/>
          </p:nvPr>
        </p:nvSpPr>
        <p:spPr>
          <a:xfrm>
            <a:off x="882664" y="1856232"/>
            <a:ext cx="5213336" cy="3145536"/>
          </a:xfrm>
        </p:spPr>
        <p:txBody>
          <a:bodyPr/>
          <a:lstStyle/>
          <a:p>
            <a:pPr>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What effect does the sudo iptables --policy INPUT DROP command have on the access to computing resources?</a:t>
            </a:r>
          </a:p>
          <a:p>
            <a:pPr>
              <a:spcBef>
                <a:spcPts val="0"/>
              </a:spcBef>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Answer here: This adds a rule in the policy section that pertains to incoming traffic that gets dropped. </a:t>
            </a:r>
          </a:p>
          <a:p>
            <a:pPr>
              <a:spcBef>
                <a:spcPts val="0"/>
              </a:spcBef>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References:</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Video Demonstration </a:t>
            </a:r>
          </a:p>
          <a:p>
            <a:endParaRPr lang="en-US" dirty="0"/>
          </a:p>
        </p:txBody>
      </p:sp>
      <p:sp>
        <p:nvSpPr>
          <p:cNvPr id="6" name="Slide Number Placeholder 5">
            <a:extLst>
              <a:ext uri="{FF2B5EF4-FFF2-40B4-BE49-F238E27FC236}">
                <a16:creationId xmlns:a16="http://schemas.microsoft.com/office/drawing/2014/main" id="{1B79691E-EB78-9ED4-73D2-DF6B7E0281B5}"/>
              </a:ext>
            </a:extLst>
          </p:cNvPr>
          <p:cNvSpPr>
            <a:spLocks noGrp="1"/>
          </p:cNvSpPr>
          <p:nvPr>
            <p:ph type="sldNum" sz="quarter" idx="14"/>
          </p:nvPr>
        </p:nvSpPr>
        <p:spPr/>
        <p:txBody>
          <a:bodyPr/>
          <a:lstStyle/>
          <a:p>
            <a:fld id="{8058A7CE-F400-7B46-9E16-10D36E8C32FD}" type="slidenum">
              <a:rPr lang="en-US" smtClean="0"/>
              <a:pPr/>
              <a:t>7</a:t>
            </a:fld>
            <a:endParaRPr lang="en-US" dirty="0"/>
          </a:p>
        </p:txBody>
      </p:sp>
      <p:pic>
        <p:nvPicPr>
          <p:cNvPr id="14" name="Graphic 13" descr="Thought with solid fill">
            <a:extLst>
              <a:ext uri="{FF2B5EF4-FFF2-40B4-BE49-F238E27FC236}">
                <a16:creationId xmlns:a16="http://schemas.microsoft.com/office/drawing/2014/main" id="{9729E8CE-BE39-BD7C-C297-80BECAB667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38628" y="405107"/>
            <a:ext cx="5144356" cy="5144356"/>
          </a:xfrm>
          <a:prstGeom prst="rect">
            <a:avLst/>
          </a:prstGeom>
        </p:spPr>
      </p:pic>
    </p:spTree>
    <p:extLst>
      <p:ext uri="{BB962C8B-B14F-4D97-AF65-F5344CB8AC3E}">
        <p14:creationId xmlns:p14="http://schemas.microsoft.com/office/powerpoint/2010/main" val="257025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E27B-BD2A-9DAE-126A-339DA9C6A83B}"/>
              </a:ext>
            </a:extLst>
          </p:cNvPr>
          <p:cNvSpPr>
            <a:spLocks noGrp="1"/>
          </p:cNvSpPr>
          <p:nvPr>
            <p:ph type="title"/>
          </p:nvPr>
        </p:nvSpPr>
        <p:spPr>
          <a:xfrm>
            <a:off x="1026502" y="1420762"/>
            <a:ext cx="3909933" cy="1049300"/>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Nmap Scan</a:t>
            </a:r>
          </a:p>
        </p:txBody>
      </p:sp>
      <p:sp>
        <p:nvSpPr>
          <p:cNvPr id="4" name="Content Placeholder 3">
            <a:extLst>
              <a:ext uri="{FF2B5EF4-FFF2-40B4-BE49-F238E27FC236}">
                <a16:creationId xmlns:a16="http://schemas.microsoft.com/office/drawing/2014/main" id="{806CCB64-72F1-A214-AB61-565411B981F8}"/>
              </a:ext>
            </a:extLst>
          </p:cNvPr>
          <p:cNvSpPr>
            <a:spLocks noGrp="1"/>
          </p:cNvSpPr>
          <p:nvPr>
            <p:ph idx="1"/>
          </p:nvPr>
        </p:nvSpPr>
        <p:spPr>
          <a:xfrm>
            <a:off x="1026502" y="2605339"/>
            <a:ext cx="2962656" cy="1049300"/>
          </a:xfrm>
        </p:spPr>
        <p:txBody>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This screenshot should show the Nmap scan result of the Linux Server VM</a:t>
            </a:r>
          </a:p>
        </p:txBody>
      </p:sp>
      <p:sp>
        <p:nvSpPr>
          <p:cNvPr id="6" name="Slide Number Placeholder 5">
            <a:extLst>
              <a:ext uri="{FF2B5EF4-FFF2-40B4-BE49-F238E27FC236}">
                <a16:creationId xmlns:a16="http://schemas.microsoft.com/office/drawing/2014/main" id="{1B79691E-EB78-9ED4-73D2-DF6B7E0281B5}"/>
              </a:ext>
            </a:extLst>
          </p:cNvPr>
          <p:cNvSpPr>
            <a:spLocks noGrp="1"/>
          </p:cNvSpPr>
          <p:nvPr>
            <p:ph type="sldNum" sz="quarter" idx="14"/>
          </p:nvPr>
        </p:nvSpPr>
        <p:spPr/>
        <p:txBody>
          <a:bodyPr/>
          <a:lstStyle/>
          <a:p>
            <a:fld id="{8058A7CE-F400-7B46-9E16-10D36E8C32FD}" type="slidenum">
              <a:rPr lang="en-US" smtClean="0"/>
              <a:pPr/>
              <a:t>8</a:t>
            </a:fld>
            <a:endParaRPr lang="en-US" dirty="0"/>
          </a:p>
        </p:txBody>
      </p:sp>
      <p:pic>
        <p:nvPicPr>
          <p:cNvPr id="7" name="Picture 6">
            <a:extLst>
              <a:ext uri="{FF2B5EF4-FFF2-40B4-BE49-F238E27FC236}">
                <a16:creationId xmlns:a16="http://schemas.microsoft.com/office/drawing/2014/main" id="{2CE73A86-1162-8F70-75C3-10520EEA0D0B}"/>
              </a:ext>
            </a:extLst>
          </p:cNvPr>
          <p:cNvPicPr>
            <a:picLocks noChangeAspect="1"/>
          </p:cNvPicPr>
          <p:nvPr/>
        </p:nvPicPr>
        <p:blipFill rotWithShape="1">
          <a:blip r:embed="rId2"/>
          <a:srcRect l="1303" t="288"/>
          <a:stretch/>
        </p:blipFill>
        <p:spPr>
          <a:xfrm>
            <a:off x="5059871" y="1733107"/>
            <a:ext cx="6747860" cy="4136065"/>
          </a:xfrm>
          <a:prstGeom prst="rect">
            <a:avLst/>
          </a:prstGeom>
        </p:spPr>
      </p:pic>
    </p:spTree>
    <p:extLst>
      <p:ext uri="{BB962C8B-B14F-4D97-AF65-F5344CB8AC3E}">
        <p14:creationId xmlns:p14="http://schemas.microsoft.com/office/powerpoint/2010/main" val="269215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6EA8-8FA3-CC3E-1140-A2ABFBCF5105}"/>
              </a:ext>
            </a:extLst>
          </p:cNvPr>
          <p:cNvSpPr>
            <a:spLocks noGrp="1"/>
          </p:cNvSpPr>
          <p:nvPr>
            <p:ph type="title"/>
          </p:nvPr>
        </p:nvSpPr>
        <p:spPr>
          <a:xfrm>
            <a:off x="1592494" y="1222624"/>
            <a:ext cx="10993348" cy="2578506"/>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Bring Your Own Device (BYOD) </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              Security Policy</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7EF1B7EB-4764-50BB-AA27-452CF7144095}"/>
              </a:ext>
            </a:extLst>
          </p:cNvPr>
          <p:cNvSpPr>
            <a:spLocks noGrp="1"/>
          </p:cNvSpPr>
          <p:nvPr>
            <p:ph type="sldNum" sz="quarter" idx="14"/>
          </p:nvPr>
        </p:nvSpPr>
        <p:spPr/>
        <p:txBody>
          <a:bodyPr/>
          <a:lstStyle/>
          <a:p>
            <a:fld id="{8058A7CE-F400-7B46-9E16-10D36E8C32FD}" type="slidenum">
              <a:rPr lang="en-US" smtClean="0"/>
              <a:pPr/>
              <a:t>9</a:t>
            </a:fld>
            <a:endParaRPr lang="en-US" dirty="0"/>
          </a:p>
        </p:txBody>
      </p:sp>
    </p:spTree>
    <p:extLst>
      <p:ext uri="{BB962C8B-B14F-4D97-AF65-F5344CB8AC3E}">
        <p14:creationId xmlns:p14="http://schemas.microsoft.com/office/powerpoint/2010/main" val="2781415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4">
      <a:dk1>
        <a:srgbClr val="000000"/>
      </a:dk1>
      <a:lt1>
        <a:srgbClr val="FFFFFF"/>
      </a:lt1>
      <a:dk2>
        <a:srgbClr val="1C4C3C"/>
      </a:dk2>
      <a:lt2>
        <a:srgbClr val="E7E6E6"/>
      </a:lt2>
      <a:accent1>
        <a:srgbClr val="8FA971"/>
      </a:accent1>
      <a:accent2>
        <a:srgbClr val="345496"/>
      </a:accent2>
      <a:accent3>
        <a:srgbClr val="BD7B28"/>
      </a:accent3>
      <a:accent4>
        <a:srgbClr val="00698A"/>
      </a:accent4>
      <a:accent5>
        <a:srgbClr val="648260"/>
      </a:accent5>
      <a:accent6>
        <a:srgbClr val="F1EAE0"/>
      </a:accent6>
      <a:hlink>
        <a:srgbClr val="1B4C3C"/>
      </a:hlink>
      <a:folHlink>
        <a:srgbClr val="BD7B27"/>
      </a:folHlink>
    </a:clrScheme>
    <a:fontScheme name="Custom 14">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Course-Presentation__Win32_SW_v15" id="{2C9DFD55-A638-4F93-8FB2-21CFF204D143}" vid="{DA5D547E-0C12-4C38-92D7-DC23D24655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B385D8-F902-4922-8FBA-406E7ED219F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065AE5F-E0C7-443C-9CED-36FB3B770C7C}">
  <ds:schemaRefs>
    <ds:schemaRef ds:uri="http://schemas.microsoft.com/sharepoint/v3/contenttype/forms"/>
  </ds:schemaRefs>
</ds:datastoreItem>
</file>

<file path=customXml/itemProps3.xml><?xml version="1.0" encoding="utf-8"?>
<ds:datastoreItem xmlns:ds="http://schemas.openxmlformats.org/officeDocument/2006/customXml" ds:itemID="{6D66DFBA-374C-41C2-B90E-F32A24B2E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277</TotalTime>
  <Words>1424</Words>
  <Application>Microsoft Office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Avenir Next LT Pro</vt:lpstr>
      <vt:lpstr>Calibri</vt:lpstr>
      <vt:lpstr>Sabon Next LT</vt:lpstr>
      <vt:lpstr>Source Sans Pro</vt:lpstr>
      <vt:lpstr>Office Theme</vt:lpstr>
      <vt:lpstr>      SEC 285  Final PROJECT</vt:lpstr>
      <vt:lpstr>                         INTRODUCTION  </vt:lpstr>
      <vt:lpstr>Asymmetric Key Encryption</vt:lpstr>
      <vt:lpstr>File Encryption </vt:lpstr>
      <vt:lpstr>File Decryption</vt:lpstr>
      <vt:lpstr>Stateful Firewall</vt:lpstr>
      <vt:lpstr>               Question</vt:lpstr>
      <vt:lpstr>Nmap Scan</vt:lpstr>
      <vt:lpstr>Bring Your Own Device (BYOD)                Security Policy</vt:lpstr>
      <vt:lpstr>PowerPoint Presentation</vt:lpstr>
      <vt:lpstr>PowerPoint Presentation</vt:lpstr>
      <vt:lpstr>PowerPoint Presentation</vt:lpstr>
      <vt:lpstr>PowerPoint Presentation</vt:lpstr>
      <vt:lpstr>Multifactor Authentication                              (MFA)</vt:lpstr>
      <vt:lpstr>Common-auth Configuration File</vt:lpstr>
      <vt:lpstr>MFA Logon Screen</vt:lpstr>
      <vt:lpstr>Vulnerability Assessment</vt:lpstr>
      <vt:lpstr>PowerPoint Presentation</vt:lpstr>
      <vt:lpstr>NetCat</vt:lpstr>
      <vt:lpstr>PowerPoint Presentation</vt:lpstr>
      <vt:lpstr>PowerPoint Presentation</vt:lpstr>
      <vt:lpstr>Career Slide </vt:lpstr>
      <vt:lpstr>   Challenges </vt:lpstr>
      <vt:lpstr>Conclusion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SEC 285  Final PROJECT</dc:title>
  <dc:creator>Takeyha Thompson-Green</dc:creator>
  <cp:lastModifiedBy>Takeyha Thompson-Green</cp:lastModifiedBy>
  <cp:revision>4</cp:revision>
  <dcterms:created xsi:type="dcterms:W3CDTF">2023-12-06T19:31:04Z</dcterms:created>
  <dcterms:modified xsi:type="dcterms:W3CDTF">2023-12-10T00:43:13Z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