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8" r:id="rId4"/>
    <p:sldId id="269" r:id="rId5"/>
    <p:sldId id="260" r:id="rId6"/>
    <p:sldId id="270" r:id="rId7"/>
    <p:sldId id="271" r:id="rId8"/>
    <p:sldId id="273" r:id="rId9"/>
    <p:sldId id="272" r:id="rId10"/>
    <p:sldId id="262" r:id="rId11"/>
    <p:sldId id="274" r:id="rId12"/>
    <p:sldId id="277" r:id="rId13"/>
    <p:sldId id="276" r:id="rId14"/>
    <p:sldId id="261" r:id="rId15"/>
    <p:sldId id="275" r:id="rId16"/>
    <p:sldId id="264" r:id="rId17"/>
    <p:sldId id="278" r:id="rId18"/>
    <p:sldId id="279" r:id="rId19"/>
    <p:sldId id="280" r:id="rId20"/>
    <p:sldId id="263" r:id="rId21"/>
    <p:sldId id="281"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182491-12F0-4A03-AA20-F2ACA94CD827}">
          <p14:sldIdLst>
            <p14:sldId id="258"/>
            <p14:sldId id="257"/>
            <p14:sldId id="268"/>
            <p14:sldId id="269"/>
            <p14:sldId id="260"/>
            <p14:sldId id="270"/>
            <p14:sldId id="271"/>
            <p14:sldId id="273"/>
            <p14:sldId id="272"/>
            <p14:sldId id="262"/>
            <p14:sldId id="274"/>
            <p14:sldId id="277"/>
            <p14:sldId id="276"/>
            <p14:sldId id="261"/>
            <p14:sldId id="275"/>
            <p14:sldId id="264"/>
            <p14:sldId id="278"/>
            <p14:sldId id="279"/>
            <p14:sldId id="280"/>
            <p14:sldId id="263"/>
            <p14:sldId id="281"/>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54" autoAdjust="0"/>
    <p:restoredTop sz="94660"/>
  </p:normalViewPr>
  <p:slideViewPr>
    <p:cSldViewPr snapToGrid="0">
      <p:cViewPr varScale="1">
        <p:scale>
          <a:sx n="62" d="100"/>
          <a:sy n="62" d="100"/>
        </p:scale>
        <p:origin x="7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eyha Thompson-Green" userId="a52bec11e56c7830" providerId="LiveId" clId="{A2A0041B-D0FE-4177-957A-2A3B8D01B634}"/>
    <pc:docChg chg="modSld">
      <pc:chgData name="Takeyha Thompson-Green" userId="a52bec11e56c7830" providerId="LiveId" clId="{A2A0041B-D0FE-4177-957A-2A3B8D01B634}" dt="2023-10-18T01:05:27.325" v="18" actId="20577"/>
      <pc:docMkLst>
        <pc:docMk/>
      </pc:docMkLst>
      <pc:sldChg chg="modSp mod">
        <pc:chgData name="Takeyha Thompson-Green" userId="a52bec11e56c7830" providerId="LiveId" clId="{A2A0041B-D0FE-4177-957A-2A3B8D01B634}" dt="2023-10-18T01:05:27.325" v="18" actId="20577"/>
        <pc:sldMkLst>
          <pc:docMk/>
          <pc:sldMk cId="2799011299" sldId="258"/>
        </pc:sldMkLst>
        <pc:spChg chg="mod">
          <ac:chgData name="Takeyha Thompson-Green" userId="a52bec11e56c7830" providerId="LiveId" clId="{A2A0041B-D0FE-4177-957A-2A3B8D01B634}" dt="2023-10-18T01:05:27.325" v="18" actId="20577"/>
          <ac:spMkLst>
            <pc:docMk/>
            <pc:sldMk cId="2799011299" sldId="258"/>
            <ac:spMk id="3" creationId="{E2EA2534-CE04-A2C2-4D43-9EF53BC774B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E1EC-BE99-C6EA-0ECB-59230869A7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49A745-642B-AF84-E94E-7B6DE1AD5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AD54EE-EB35-AE2F-772E-9239AF5DF545}"/>
              </a:ext>
            </a:extLst>
          </p:cNvPr>
          <p:cNvSpPr>
            <a:spLocks noGrp="1"/>
          </p:cNvSpPr>
          <p:nvPr>
            <p:ph type="dt" sz="half" idx="10"/>
          </p:nvPr>
        </p:nvSpPr>
        <p:spPr/>
        <p:txBody>
          <a:bodyPr/>
          <a:lstStyle/>
          <a:p>
            <a:fld id="{95EB68BD-A1ED-4A58-912A-B68ACB1BF031}" type="datetimeFigureOut">
              <a:rPr lang="en-US" smtClean="0"/>
              <a:t>10/17/2023</a:t>
            </a:fld>
            <a:endParaRPr lang="en-US"/>
          </a:p>
        </p:txBody>
      </p:sp>
      <p:sp>
        <p:nvSpPr>
          <p:cNvPr id="5" name="Footer Placeholder 4">
            <a:extLst>
              <a:ext uri="{FF2B5EF4-FFF2-40B4-BE49-F238E27FC236}">
                <a16:creationId xmlns:a16="http://schemas.microsoft.com/office/drawing/2014/main" id="{F2D3253A-2E77-A848-D47E-3A8DBBE0F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53E98-010A-3546-67A5-E961693AF132}"/>
              </a:ext>
            </a:extLst>
          </p:cNvPr>
          <p:cNvSpPr>
            <a:spLocks noGrp="1"/>
          </p:cNvSpPr>
          <p:nvPr>
            <p:ph type="sldNum" sz="quarter" idx="12"/>
          </p:nvPr>
        </p:nvSpPr>
        <p:spPr/>
        <p:txBody>
          <a:bodyPr/>
          <a:lstStyle/>
          <a:p>
            <a:fld id="{4995955C-3584-4ED2-8D9E-88EB0D7CD3B6}" type="slidenum">
              <a:rPr lang="en-US" smtClean="0"/>
              <a:t>‹#›</a:t>
            </a:fld>
            <a:endParaRPr lang="en-US"/>
          </a:p>
        </p:txBody>
      </p:sp>
    </p:spTree>
    <p:extLst>
      <p:ext uri="{BB962C8B-B14F-4D97-AF65-F5344CB8AC3E}">
        <p14:creationId xmlns:p14="http://schemas.microsoft.com/office/powerpoint/2010/main" val="21706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B4A7E-BDE9-9436-333B-9465A74474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FDADAD-9E57-4345-D635-73244E319C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B4F81-CBB3-A4F2-B69A-7D7FC29EF5F7}"/>
              </a:ext>
            </a:extLst>
          </p:cNvPr>
          <p:cNvSpPr>
            <a:spLocks noGrp="1"/>
          </p:cNvSpPr>
          <p:nvPr>
            <p:ph type="dt" sz="half" idx="10"/>
          </p:nvPr>
        </p:nvSpPr>
        <p:spPr/>
        <p:txBody>
          <a:bodyPr/>
          <a:lstStyle/>
          <a:p>
            <a:fld id="{95EB68BD-A1ED-4A58-912A-B68ACB1BF031}" type="datetimeFigureOut">
              <a:rPr lang="en-US" smtClean="0"/>
              <a:t>10/17/2023</a:t>
            </a:fld>
            <a:endParaRPr lang="en-US"/>
          </a:p>
        </p:txBody>
      </p:sp>
      <p:sp>
        <p:nvSpPr>
          <p:cNvPr id="5" name="Footer Placeholder 4">
            <a:extLst>
              <a:ext uri="{FF2B5EF4-FFF2-40B4-BE49-F238E27FC236}">
                <a16:creationId xmlns:a16="http://schemas.microsoft.com/office/drawing/2014/main" id="{D68A8799-E88C-B4F7-9190-6072D07CA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CD427-F9D9-2A60-D40D-07744E17849E}"/>
              </a:ext>
            </a:extLst>
          </p:cNvPr>
          <p:cNvSpPr>
            <a:spLocks noGrp="1"/>
          </p:cNvSpPr>
          <p:nvPr>
            <p:ph type="sldNum" sz="quarter" idx="12"/>
          </p:nvPr>
        </p:nvSpPr>
        <p:spPr/>
        <p:txBody>
          <a:bodyPr/>
          <a:lstStyle/>
          <a:p>
            <a:fld id="{4995955C-3584-4ED2-8D9E-88EB0D7CD3B6}" type="slidenum">
              <a:rPr lang="en-US" smtClean="0"/>
              <a:t>‹#›</a:t>
            </a:fld>
            <a:endParaRPr lang="en-US"/>
          </a:p>
        </p:txBody>
      </p:sp>
    </p:spTree>
    <p:extLst>
      <p:ext uri="{BB962C8B-B14F-4D97-AF65-F5344CB8AC3E}">
        <p14:creationId xmlns:p14="http://schemas.microsoft.com/office/powerpoint/2010/main" val="3190194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EBBFDA-EDB0-0229-7AC7-886845D214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88E638-2C8C-9213-42CC-EC13B48581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296D9-0E6E-FF2C-5E46-DEC11F86F561}"/>
              </a:ext>
            </a:extLst>
          </p:cNvPr>
          <p:cNvSpPr>
            <a:spLocks noGrp="1"/>
          </p:cNvSpPr>
          <p:nvPr>
            <p:ph type="dt" sz="half" idx="10"/>
          </p:nvPr>
        </p:nvSpPr>
        <p:spPr/>
        <p:txBody>
          <a:bodyPr/>
          <a:lstStyle/>
          <a:p>
            <a:fld id="{95EB68BD-A1ED-4A58-912A-B68ACB1BF031}" type="datetimeFigureOut">
              <a:rPr lang="en-US" smtClean="0"/>
              <a:t>10/17/2023</a:t>
            </a:fld>
            <a:endParaRPr lang="en-US"/>
          </a:p>
        </p:txBody>
      </p:sp>
      <p:sp>
        <p:nvSpPr>
          <p:cNvPr id="5" name="Footer Placeholder 4">
            <a:extLst>
              <a:ext uri="{FF2B5EF4-FFF2-40B4-BE49-F238E27FC236}">
                <a16:creationId xmlns:a16="http://schemas.microsoft.com/office/drawing/2014/main" id="{9BC87338-3096-4034-1379-2EAC31F7A4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65A0F-C479-43D5-A5A6-6D130FB90584}"/>
              </a:ext>
            </a:extLst>
          </p:cNvPr>
          <p:cNvSpPr>
            <a:spLocks noGrp="1"/>
          </p:cNvSpPr>
          <p:nvPr>
            <p:ph type="sldNum" sz="quarter" idx="12"/>
          </p:nvPr>
        </p:nvSpPr>
        <p:spPr/>
        <p:txBody>
          <a:bodyPr/>
          <a:lstStyle/>
          <a:p>
            <a:fld id="{4995955C-3584-4ED2-8D9E-88EB0D7CD3B6}" type="slidenum">
              <a:rPr lang="en-US" smtClean="0"/>
              <a:t>‹#›</a:t>
            </a:fld>
            <a:endParaRPr lang="en-US"/>
          </a:p>
        </p:txBody>
      </p:sp>
    </p:spTree>
    <p:extLst>
      <p:ext uri="{BB962C8B-B14F-4D97-AF65-F5344CB8AC3E}">
        <p14:creationId xmlns:p14="http://schemas.microsoft.com/office/powerpoint/2010/main" val="5834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EE1F9-4C53-4537-25EB-1FBBFEFC5D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5D04D6-CB5D-1EA7-FE71-11A9D9A82F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E8BF8-F594-6113-F5B6-ADCA7B381AD4}"/>
              </a:ext>
            </a:extLst>
          </p:cNvPr>
          <p:cNvSpPr>
            <a:spLocks noGrp="1"/>
          </p:cNvSpPr>
          <p:nvPr>
            <p:ph type="dt" sz="half" idx="10"/>
          </p:nvPr>
        </p:nvSpPr>
        <p:spPr/>
        <p:txBody>
          <a:bodyPr/>
          <a:lstStyle/>
          <a:p>
            <a:fld id="{95EB68BD-A1ED-4A58-912A-B68ACB1BF031}" type="datetimeFigureOut">
              <a:rPr lang="en-US" smtClean="0"/>
              <a:t>10/17/2023</a:t>
            </a:fld>
            <a:endParaRPr lang="en-US"/>
          </a:p>
        </p:txBody>
      </p:sp>
      <p:sp>
        <p:nvSpPr>
          <p:cNvPr id="5" name="Footer Placeholder 4">
            <a:extLst>
              <a:ext uri="{FF2B5EF4-FFF2-40B4-BE49-F238E27FC236}">
                <a16:creationId xmlns:a16="http://schemas.microsoft.com/office/drawing/2014/main" id="{11124C35-3D98-E193-E7C4-82171B32F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556C0-FF55-8EED-A08A-4D7FA2BBC536}"/>
              </a:ext>
            </a:extLst>
          </p:cNvPr>
          <p:cNvSpPr>
            <a:spLocks noGrp="1"/>
          </p:cNvSpPr>
          <p:nvPr>
            <p:ph type="sldNum" sz="quarter" idx="12"/>
          </p:nvPr>
        </p:nvSpPr>
        <p:spPr/>
        <p:txBody>
          <a:bodyPr/>
          <a:lstStyle/>
          <a:p>
            <a:fld id="{4995955C-3584-4ED2-8D9E-88EB0D7CD3B6}" type="slidenum">
              <a:rPr lang="en-US" smtClean="0"/>
              <a:t>‹#›</a:t>
            </a:fld>
            <a:endParaRPr lang="en-US"/>
          </a:p>
        </p:txBody>
      </p:sp>
    </p:spTree>
    <p:extLst>
      <p:ext uri="{BB962C8B-B14F-4D97-AF65-F5344CB8AC3E}">
        <p14:creationId xmlns:p14="http://schemas.microsoft.com/office/powerpoint/2010/main" val="2041638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7AF21-02DB-3552-2C5F-012F4DD3E8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B0EC5-EF31-178D-708E-FB92A8CECD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3D24DC-1788-48E7-68E8-B39A96F36DAC}"/>
              </a:ext>
            </a:extLst>
          </p:cNvPr>
          <p:cNvSpPr>
            <a:spLocks noGrp="1"/>
          </p:cNvSpPr>
          <p:nvPr>
            <p:ph type="dt" sz="half" idx="10"/>
          </p:nvPr>
        </p:nvSpPr>
        <p:spPr/>
        <p:txBody>
          <a:bodyPr/>
          <a:lstStyle/>
          <a:p>
            <a:fld id="{95EB68BD-A1ED-4A58-912A-B68ACB1BF031}" type="datetimeFigureOut">
              <a:rPr lang="en-US" smtClean="0"/>
              <a:t>10/17/2023</a:t>
            </a:fld>
            <a:endParaRPr lang="en-US"/>
          </a:p>
        </p:txBody>
      </p:sp>
      <p:sp>
        <p:nvSpPr>
          <p:cNvPr id="5" name="Footer Placeholder 4">
            <a:extLst>
              <a:ext uri="{FF2B5EF4-FFF2-40B4-BE49-F238E27FC236}">
                <a16:creationId xmlns:a16="http://schemas.microsoft.com/office/drawing/2014/main" id="{529CCF9B-FCE9-AC2B-1A13-AA8741822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BA217-081D-0B11-09DE-DD836C85CF53}"/>
              </a:ext>
            </a:extLst>
          </p:cNvPr>
          <p:cNvSpPr>
            <a:spLocks noGrp="1"/>
          </p:cNvSpPr>
          <p:nvPr>
            <p:ph type="sldNum" sz="quarter" idx="12"/>
          </p:nvPr>
        </p:nvSpPr>
        <p:spPr/>
        <p:txBody>
          <a:bodyPr/>
          <a:lstStyle/>
          <a:p>
            <a:fld id="{4995955C-3584-4ED2-8D9E-88EB0D7CD3B6}" type="slidenum">
              <a:rPr lang="en-US" smtClean="0"/>
              <a:t>‹#›</a:t>
            </a:fld>
            <a:endParaRPr lang="en-US"/>
          </a:p>
        </p:txBody>
      </p:sp>
    </p:spTree>
    <p:extLst>
      <p:ext uri="{BB962C8B-B14F-4D97-AF65-F5344CB8AC3E}">
        <p14:creationId xmlns:p14="http://schemas.microsoft.com/office/powerpoint/2010/main" val="131806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988D-E42C-19AB-60D0-A450903AC4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2BD8D7-1194-C622-B4E4-2940840E4F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B107AC-2833-DA8E-CF69-4180936F9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4966F8-6F8A-C6BB-7D89-EB4C2DEBAD1C}"/>
              </a:ext>
            </a:extLst>
          </p:cNvPr>
          <p:cNvSpPr>
            <a:spLocks noGrp="1"/>
          </p:cNvSpPr>
          <p:nvPr>
            <p:ph type="dt" sz="half" idx="10"/>
          </p:nvPr>
        </p:nvSpPr>
        <p:spPr/>
        <p:txBody>
          <a:bodyPr/>
          <a:lstStyle/>
          <a:p>
            <a:fld id="{95EB68BD-A1ED-4A58-912A-B68ACB1BF031}" type="datetimeFigureOut">
              <a:rPr lang="en-US" smtClean="0"/>
              <a:t>10/17/2023</a:t>
            </a:fld>
            <a:endParaRPr lang="en-US"/>
          </a:p>
        </p:txBody>
      </p:sp>
      <p:sp>
        <p:nvSpPr>
          <p:cNvPr id="6" name="Footer Placeholder 5">
            <a:extLst>
              <a:ext uri="{FF2B5EF4-FFF2-40B4-BE49-F238E27FC236}">
                <a16:creationId xmlns:a16="http://schemas.microsoft.com/office/drawing/2014/main" id="{B795C631-69F2-5E1F-605D-8EF0B7725A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47302-BA89-AB5F-6A24-9A4C9B849FBC}"/>
              </a:ext>
            </a:extLst>
          </p:cNvPr>
          <p:cNvSpPr>
            <a:spLocks noGrp="1"/>
          </p:cNvSpPr>
          <p:nvPr>
            <p:ph type="sldNum" sz="quarter" idx="12"/>
          </p:nvPr>
        </p:nvSpPr>
        <p:spPr/>
        <p:txBody>
          <a:bodyPr/>
          <a:lstStyle/>
          <a:p>
            <a:fld id="{4995955C-3584-4ED2-8D9E-88EB0D7CD3B6}" type="slidenum">
              <a:rPr lang="en-US" smtClean="0"/>
              <a:t>‹#›</a:t>
            </a:fld>
            <a:endParaRPr lang="en-US"/>
          </a:p>
        </p:txBody>
      </p:sp>
    </p:spTree>
    <p:extLst>
      <p:ext uri="{BB962C8B-B14F-4D97-AF65-F5344CB8AC3E}">
        <p14:creationId xmlns:p14="http://schemas.microsoft.com/office/powerpoint/2010/main" val="212007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752B-EAAE-DCE3-5875-F4726878B1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90B7AF-6C44-E20B-4889-0B606B4D9A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6B8849-22AE-47E6-6E7B-02BD12E66C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AEF48C-12B5-AE39-D6A1-24AD99E9E3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4D4534-0FFE-5017-35E3-05E89807C6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7B8AD3-0ED1-D225-902F-AF891EFA491A}"/>
              </a:ext>
            </a:extLst>
          </p:cNvPr>
          <p:cNvSpPr>
            <a:spLocks noGrp="1"/>
          </p:cNvSpPr>
          <p:nvPr>
            <p:ph type="dt" sz="half" idx="10"/>
          </p:nvPr>
        </p:nvSpPr>
        <p:spPr/>
        <p:txBody>
          <a:bodyPr/>
          <a:lstStyle/>
          <a:p>
            <a:fld id="{95EB68BD-A1ED-4A58-912A-B68ACB1BF031}" type="datetimeFigureOut">
              <a:rPr lang="en-US" smtClean="0"/>
              <a:t>10/17/2023</a:t>
            </a:fld>
            <a:endParaRPr lang="en-US"/>
          </a:p>
        </p:txBody>
      </p:sp>
      <p:sp>
        <p:nvSpPr>
          <p:cNvPr id="8" name="Footer Placeholder 7">
            <a:extLst>
              <a:ext uri="{FF2B5EF4-FFF2-40B4-BE49-F238E27FC236}">
                <a16:creationId xmlns:a16="http://schemas.microsoft.com/office/drawing/2014/main" id="{121B6814-6FD4-9E6E-57BE-6C04036DD2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B4F771-1C3E-DE7A-C324-858541DA2DC6}"/>
              </a:ext>
            </a:extLst>
          </p:cNvPr>
          <p:cNvSpPr>
            <a:spLocks noGrp="1"/>
          </p:cNvSpPr>
          <p:nvPr>
            <p:ph type="sldNum" sz="quarter" idx="12"/>
          </p:nvPr>
        </p:nvSpPr>
        <p:spPr/>
        <p:txBody>
          <a:bodyPr/>
          <a:lstStyle/>
          <a:p>
            <a:fld id="{4995955C-3584-4ED2-8D9E-88EB0D7CD3B6}" type="slidenum">
              <a:rPr lang="en-US" smtClean="0"/>
              <a:t>‹#›</a:t>
            </a:fld>
            <a:endParaRPr lang="en-US"/>
          </a:p>
        </p:txBody>
      </p:sp>
    </p:spTree>
    <p:extLst>
      <p:ext uri="{BB962C8B-B14F-4D97-AF65-F5344CB8AC3E}">
        <p14:creationId xmlns:p14="http://schemas.microsoft.com/office/powerpoint/2010/main" val="73927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D1D61-A161-E8E5-CA0F-7160C3287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788152-708F-3455-7CB3-D7754DECCAF7}"/>
              </a:ext>
            </a:extLst>
          </p:cNvPr>
          <p:cNvSpPr>
            <a:spLocks noGrp="1"/>
          </p:cNvSpPr>
          <p:nvPr>
            <p:ph type="dt" sz="half" idx="10"/>
          </p:nvPr>
        </p:nvSpPr>
        <p:spPr/>
        <p:txBody>
          <a:bodyPr/>
          <a:lstStyle/>
          <a:p>
            <a:fld id="{95EB68BD-A1ED-4A58-912A-B68ACB1BF031}" type="datetimeFigureOut">
              <a:rPr lang="en-US" smtClean="0"/>
              <a:t>10/17/2023</a:t>
            </a:fld>
            <a:endParaRPr lang="en-US"/>
          </a:p>
        </p:txBody>
      </p:sp>
      <p:sp>
        <p:nvSpPr>
          <p:cNvPr id="4" name="Footer Placeholder 3">
            <a:extLst>
              <a:ext uri="{FF2B5EF4-FFF2-40B4-BE49-F238E27FC236}">
                <a16:creationId xmlns:a16="http://schemas.microsoft.com/office/drawing/2014/main" id="{B4CD4A36-D92D-87CD-4764-C5A100E40C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A4B281-279F-447E-7AA1-1448BB4217AD}"/>
              </a:ext>
            </a:extLst>
          </p:cNvPr>
          <p:cNvSpPr>
            <a:spLocks noGrp="1"/>
          </p:cNvSpPr>
          <p:nvPr>
            <p:ph type="sldNum" sz="quarter" idx="12"/>
          </p:nvPr>
        </p:nvSpPr>
        <p:spPr/>
        <p:txBody>
          <a:bodyPr/>
          <a:lstStyle/>
          <a:p>
            <a:fld id="{4995955C-3584-4ED2-8D9E-88EB0D7CD3B6}" type="slidenum">
              <a:rPr lang="en-US" smtClean="0"/>
              <a:t>‹#›</a:t>
            </a:fld>
            <a:endParaRPr lang="en-US"/>
          </a:p>
        </p:txBody>
      </p:sp>
    </p:spTree>
    <p:extLst>
      <p:ext uri="{BB962C8B-B14F-4D97-AF65-F5344CB8AC3E}">
        <p14:creationId xmlns:p14="http://schemas.microsoft.com/office/powerpoint/2010/main" val="341625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2C8DE9-6DEC-ADCB-4AE2-C8229CBEB848}"/>
              </a:ext>
            </a:extLst>
          </p:cNvPr>
          <p:cNvSpPr>
            <a:spLocks noGrp="1"/>
          </p:cNvSpPr>
          <p:nvPr>
            <p:ph type="dt" sz="half" idx="10"/>
          </p:nvPr>
        </p:nvSpPr>
        <p:spPr/>
        <p:txBody>
          <a:bodyPr/>
          <a:lstStyle/>
          <a:p>
            <a:fld id="{95EB68BD-A1ED-4A58-912A-B68ACB1BF031}" type="datetimeFigureOut">
              <a:rPr lang="en-US" smtClean="0"/>
              <a:t>10/17/2023</a:t>
            </a:fld>
            <a:endParaRPr lang="en-US"/>
          </a:p>
        </p:txBody>
      </p:sp>
      <p:sp>
        <p:nvSpPr>
          <p:cNvPr id="3" name="Footer Placeholder 2">
            <a:extLst>
              <a:ext uri="{FF2B5EF4-FFF2-40B4-BE49-F238E27FC236}">
                <a16:creationId xmlns:a16="http://schemas.microsoft.com/office/drawing/2014/main" id="{E85F42ED-8379-98B5-8BAC-7AC9B05E01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68AA50-1837-A2A2-911C-C3A0E5B533BF}"/>
              </a:ext>
            </a:extLst>
          </p:cNvPr>
          <p:cNvSpPr>
            <a:spLocks noGrp="1"/>
          </p:cNvSpPr>
          <p:nvPr>
            <p:ph type="sldNum" sz="quarter" idx="12"/>
          </p:nvPr>
        </p:nvSpPr>
        <p:spPr/>
        <p:txBody>
          <a:bodyPr/>
          <a:lstStyle/>
          <a:p>
            <a:fld id="{4995955C-3584-4ED2-8D9E-88EB0D7CD3B6}" type="slidenum">
              <a:rPr lang="en-US" smtClean="0"/>
              <a:t>‹#›</a:t>
            </a:fld>
            <a:endParaRPr lang="en-US"/>
          </a:p>
        </p:txBody>
      </p:sp>
    </p:spTree>
    <p:extLst>
      <p:ext uri="{BB962C8B-B14F-4D97-AF65-F5344CB8AC3E}">
        <p14:creationId xmlns:p14="http://schemas.microsoft.com/office/powerpoint/2010/main" val="318084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B84D-3069-882D-419A-11BE1A5ED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C6A695-85CE-A3D1-CE2C-D5AC33F89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706D52-17AB-F82B-392B-0984D90D7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A8D8F1-0CF0-579F-65CB-43B6249D1FFD}"/>
              </a:ext>
            </a:extLst>
          </p:cNvPr>
          <p:cNvSpPr>
            <a:spLocks noGrp="1"/>
          </p:cNvSpPr>
          <p:nvPr>
            <p:ph type="dt" sz="half" idx="10"/>
          </p:nvPr>
        </p:nvSpPr>
        <p:spPr/>
        <p:txBody>
          <a:bodyPr/>
          <a:lstStyle/>
          <a:p>
            <a:fld id="{95EB68BD-A1ED-4A58-912A-B68ACB1BF031}" type="datetimeFigureOut">
              <a:rPr lang="en-US" smtClean="0"/>
              <a:t>10/17/2023</a:t>
            </a:fld>
            <a:endParaRPr lang="en-US"/>
          </a:p>
        </p:txBody>
      </p:sp>
      <p:sp>
        <p:nvSpPr>
          <p:cNvPr id="6" name="Footer Placeholder 5">
            <a:extLst>
              <a:ext uri="{FF2B5EF4-FFF2-40B4-BE49-F238E27FC236}">
                <a16:creationId xmlns:a16="http://schemas.microsoft.com/office/drawing/2014/main" id="{93AB1976-C442-3475-B924-40DED5A789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FF980F-3722-E35D-8A9B-DD35AA7F4896}"/>
              </a:ext>
            </a:extLst>
          </p:cNvPr>
          <p:cNvSpPr>
            <a:spLocks noGrp="1"/>
          </p:cNvSpPr>
          <p:nvPr>
            <p:ph type="sldNum" sz="quarter" idx="12"/>
          </p:nvPr>
        </p:nvSpPr>
        <p:spPr/>
        <p:txBody>
          <a:bodyPr/>
          <a:lstStyle/>
          <a:p>
            <a:fld id="{4995955C-3584-4ED2-8D9E-88EB0D7CD3B6}" type="slidenum">
              <a:rPr lang="en-US" smtClean="0"/>
              <a:t>‹#›</a:t>
            </a:fld>
            <a:endParaRPr lang="en-US"/>
          </a:p>
        </p:txBody>
      </p:sp>
    </p:spTree>
    <p:extLst>
      <p:ext uri="{BB962C8B-B14F-4D97-AF65-F5344CB8AC3E}">
        <p14:creationId xmlns:p14="http://schemas.microsoft.com/office/powerpoint/2010/main" val="316593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C3825-5899-BDE4-DBB3-E54EB69F0F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C098B0-C804-05FF-993A-6348C4F6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DA2B54-CB00-DAA5-2504-C18F84CF7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17BEC-1BAC-F622-D1F5-05A7C868F6AD}"/>
              </a:ext>
            </a:extLst>
          </p:cNvPr>
          <p:cNvSpPr>
            <a:spLocks noGrp="1"/>
          </p:cNvSpPr>
          <p:nvPr>
            <p:ph type="dt" sz="half" idx="10"/>
          </p:nvPr>
        </p:nvSpPr>
        <p:spPr/>
        <p:txBody>
          <a:bodyPr/>
          <a:lstStyle/>
          <a:p>
            <a:fld id="{95EB68BD-A1ED-4A58-912A-B68ACB1BF031}" type="datetimeFigureOut">
              <a:rPr lang="en-US" smtClean="0"/>
              <a:t>10/17/2023</a:t>
            </a:fld>
            <a:endParaRPr lang="en-US"/>
          </a:p>
        </p:txBody>
      </p:sp>
      <p:sp>
        <p:nvSpPr>
          <p:cNvPr id="6" name="Footer Placeholder 5">
            <a:extLst>
              <a:ext uri="{FF2B5EF4-FFF2-40B4-BE49-F238E27FC236}">
                <a16:creationId xmlns:a16="http://schemas.microsoft.com/office/drawing/2014/main" id="{F170EB6B-54FD-2CB6-F1E3-57867CA8BF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ADD1E3-4F84-8482-5E35-B70E1F409C5C}"/>
              </a:ext>
            </a:extLst>
          </p:cNvPr>
          <p:cNvSpPr>
            <a:spLocks noGrp="1"/>
          </p:cNvSpPr>
          <p:nvPr>
            <p:ph type="sldNum" sz="quarter" idx="12"/>
          </p:nvPr>
        </p:nvSpPr>
        <p:spPr/>
        <p:txBody>
          <a:bodyPr/>
          <a:lstStyle/>
          <a:p>
            <a:fld id="{4995955C-3584-4ED2-8D9E-88EB0D7CD3B6}" type="slidenum">
              <a:rPr lang="en-US" smtClean="0"/>
              <a:t>‹#›</a:t>
            </a:fld>
            <a:endParaRPr lang="en-US"/>
          </a:p>
        </p:txBody>
      </p:sp>
    </p:spTree>
    <p:extLst>
      <p:ext uri="{BB962C8B-B14F-4D97-AF65-F5344CB8AC3E}">
        <p14:creationId xmlns:p14="http://schemas.microsoft.com/office/powerpoint/2010/main" val="2332616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76E3E-2BAF-D8A7-2040-4180A69FF4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2082B1-9960-ECFB-C83F-EF38B1DB98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16855F-4E79-DBB2-1BB4-71C8165AA7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B68BD-A1ED-4A58-912A-B68ACB1BF031}" type="datetimeFigureOut">
              <a:rPr lang="en-US" smtClean="0"/>
              <a:t>10/17/2023</a:t>
            </a:fld>
            <a:endParaRPr lang="en-US"/>
          </a:p>
        </p:txBody>
      </p:sp>
      <p:sp>
        <p:nvSpPr>
          <p:cNvPr id="5" name="Footer Placeholder 4">
            <a:extLst>
              <a:ext uri="{FF2B5EF4-FFF2-40B4-BE49-F238E27FC236}">
                <a16:creationId xmlns:a16="http://schemas.microsoft.com/office/drawing/2014/main" id="{A40B9EA3-C95D-DC1B-14B2-A0228E1441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5DB6DA-7805-B5E1-F44D-BE8A8220B3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5955C-3584-4ED2-8D9E-88EB0D7CD3B6}" type="slidenum">
              <a:rPr lang="en-US" smtClean="0"/>
              <a:t>‹#›</a:t>
            </a:fld>
            <a:endParaRPr lang="en-US"/>
          </a:p>
        </p:txBody>
      </p:sp>
    </p:spTree>
    <p:extLst>
      <p:ext uri="{BB962C8B-B14F-4D97-AF65-F5344CB8AC3E}">
        <p14:creationId xmlns:p14="http://schemas.microsoft.com/office/powerpoint/2010/main" val="192334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ortinet.com/resources/cyberglossary/static-vs-dynamic-ip" TargetMode="External"/><Relationship Id="rId2" Type="http://schemas.openxmlformats.org/officeDocument/2006/relationships/hyperlink" Target="https://www.bing.com/search?pglt=41&amp;q=static+ip+vs+dynamic+ip&amp;cvid=b2c97887d5744bc4b1618770a57dd0f3&amp;gs_lcrp=EgZjaHJvbWUqBAgCEAAyBAgAEAAyBAgBEAAyBAgCEAAyBAgDEAAyBAgEEAAyBAgFEAAyBAgGEAAyBAgHEAAyBggIEEUYPNIBCDU0NzhqMGoxqAIAsAIA&amp;FORM=ANNTA1&amp;PC=LCTS" TargetMode="Externa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loudy oil paint art">
            <a:extLst>
              <a:ext uri="{FF2B5EF4-FFF2-40B4-BE49-F238E27FC236}">
                <a16:creationId xmlns:a16="http://schemas.microsoft.com/office/drawing/2014/main" id="{B2C68A8C-BC9E-FC0C-704F-65AA4B267E5D}"/>
              </a:ext>
            </a:extLst>
          </p:cNvPr>
          <p:cNvPicPr>
            <a:picLocks noChangeAspect="1"/>
          </p:cNvPicPr>
          <p:nvPr/>
        </p:nvPicPr>
        <p:blipFill rotWithShape="1">
          <a:blip r:embed="rId2">
            <a:alphaModFix/>
          </a:blip>
          <a:srcRect t="15257" b="474"/>
          <a:stretch/>
        </p:blipFill>
        <p:spPr>
          <a:xfrm>
            <a:off x="0" y="0"/>
            <a:ext cx="12192000" cy="6857990"/>
          </a:xfrm>
          <a:prstGeom prst="rect">
            <a:avLst/>
          </a:prstGeom>
          <a:noFill/>
        </p:spPr>
      </p:pic>
      <p:sp>
        <p:nvSpPr>
          <p:cNvPr id="2" name="Title 1">
            <a:extLst>
              <a:ext uri="{FF2B5EF4-FFF2-40B4-BE49-F238E27FC236}">
                <a16:creationId xmlns:a16="http://schemas.microsoft.com/office/drawing/2014/main" id="{0F41003B-FBA5-2085-BFDF-F5CBC4231D62}"/>
              </a:ext>
            </a:extLst>
          </p:cNvPr>
          <p:cNvSpPr>
            <a:spLocks noGrp="1"/>
          </p:cNvSpPr>
          <p:nvPr>
            <p:ph type="ctrTitle"/>
          </p:nvPr>
        </p:nvSpPr>
        <p:spPr>
          <a:xfrm>
            <a:off x="1236323" y="1993185"/>
            <a:ext cx="9144000" cy="2570871"/>
          </a:xfrm>
        </p:spPr>
        <p:txBody>
          <a:bodyPr>
            <a:normAutofit fontScale="90000"/>
          </a:bodyPr>
          <a:lstStyle/>
          <a:p>
            <a:br>
              <a:rPr lang="en-US" dirty="0">
                <a:effectLst>
                  <a:outerShdw blurRad="38100" dist="38100" dir="2700000" algn="tl">
                    <a:srgbClr val="000000">
                      <a:alpha val="43137"/>
                    </a:srgbClr>
                  </a:outerShdw>
                </a:effectLst>
                <a:latin typeface="Arial Black" panose="020B0A04020102020204" pitchFamily="34" charset="0"/>
              </a:rPr>
            </a:br>
            <a:r>
              <a:rPr lang="en-US" dirty="0">
                <a:effectLst>
                  <a:outerShdw blurRad="38100" dist="38100" dir="2700000" algn="tl">
                    <a:srgbClr val="000000">
                      <a:alpha val="43137"/>
                    </a:srgbClr>
                  </a:outerShdw>
                </a:effectLst>
                <a:latin typeface="Arial Black" panose="020B0A04020102020204" pitchFamily="34" charset="0"/>
              </a:rPr>
              <a:t>NETW191</a:t>
            </a:r>
            <a:r>
              <a:rPr lang="en-US" sz="6000" dirty="0">
                <a:effectLst>
                  <a:outerShdw blurRad="38100" dist="38100" dir="2700000" algn="tl">
                    <a:srgbClr val="000000">
                      <a:alpha val="43137"/>
                    </a:srgbClr>
                  </a:outerShdw>
                </a:effectLst>
                <a:latin typeface="Arial Black" panose="020B0A04020102020204" pitchFamily="34" charset="0"/>
              </a:rPr>
              <a:t> </a:t>
            </a:r>
            <a:br>
              <a:rPr lang="en-US" sz="6000" dirty="0">
                <a:effectLst>
                  <a:outerShdw blurRad="38100" dist="38100" dir="2700000" algn="tl">
                    <a:srgbClr val="000000">
                      <a:alpha val="43137"/>
                    </a:srgbClr>
                  </a:outerShdw>
                </a:effectLst>
                <a:latin typeface="Arial Black" panose="020B0A04020102020204" pitchFamily="34" charset="0"/>
              </a:rPr>
            </a:br>
            <a:r>
              <a:rPr lang="en-US" sz="6000" dirty="0">
                <a:effectLst>
                  <a:outerShdw blurRad="38100" dist="38100" dir="2700000" algn="tl">
                    <a:srgbClr val="000000">
                      <a:alpha val="43137"/>
                    </a:srgbClr>
                  </a:outerShdw>
                </a:effectLst>
                <a:latin typeface="Arial Black" panose="020B0A04020102020204" pitchFamily="34" charset="0"/>
              </a:rPr>
              <a:t>FINAL COURSE PROJECT</a:t>
            </a:r>
            <a:br>
              <a:rPr lang="en-US" sz="6000" dirty="0">
                <a:solidFill>
                  <a:schemeClr val="bg1"/>
                </a:solidFill>
                <a:effectLst>
                  <a:outerShdw blurRad="38100" dist="38100" dir="2700000" algn="tl">
                    <a:srgbClr val="000000">
                      <a:alpha val="43137"/>
                    </a:srgbClr>
                  </a:outerShdw>
                </a:effectLst>
                <a:latin typeface="Arial Black" panose="020B0A04020102020204" pitchFamily="34" charset="0"/>
              </a:rPr>
            </a:br>
            <a:endParaRPr lang="en-US" dirty="0"/>
          </a:p>
        </p:txBody>
      </p:sp>
      <p:sp>
        <p:nvSpPr>
          <p:cNvPr id="3" name="Subtitle 2">
            <a:extLst>
              <a:ext uri="{FF2B5EF4-FFF2-40B4-BE49-F238E27FC236}">
                <a16:creationId xmlns:a16="http://schemas.microsoft.com/office/drawing/2014/main" id="{E2EA2534-CE04-A2C2-4D43-9EF53BC774B8}"/>
              </a:ext>
            </a:extLst>
          </p:cNvPr>
          <p:cNvSpPr>
            <a:spLocks noGrp="1"/>
          </p:cNvSpPr>
          <p:nvPr>
            <p:ph type="subTitle" idx="1"/>
          </p:nvPr>
        </p:nvSpPr>
        <p:spPr>
          <a:xfrm>
            <a:off x="1380162" y="4081172"/>
            <a:ext cx="9144000" cy="1655762"/>
          </a:xfrm>
        </p:spPr>
        <p:txBody>
          <a:bodyPr/>
          <a:lstStyle/>
          <a:p>
            <a:r>
              <a:rPr lang="en-US" b="1" i="0" dirty="0">
                <a:solidFill>
                  <a:srgbClr val="050505"/>
                </a:solidFill>
                <a:effectLst/>
                <a:latin typeface="Source Sans Pro" panose="020B0503030403020204" pitchFamily="34" charset="0"/>
              </a:rPr>
              <a:t>Professor Farooq Afzal</a:t>
            </a:r>
            <a:endParaRPr lang="en-US" sz="2400" b="1" dirty="0">
              <a:solidFill>
                <a:schemeClr val="bg1"/>
              </a:solidFill>
              <a:effectLst>
                <a:outerShdw blurRad="38100" dist="38100" dir="2700000" algn="tl">
                  <a:srgbClr val="000000">
                    <a:alpha val="43137"/>
                  </a:srgbClr>
                </a:outerShdw>
              </a:effectLst>
              <a:latin typeface="New Times Roman"/>
            </a:endParaRPr>
          </a:p>
          <a:p>
            <a:r>
              <a:rPr lang="en-US" sz="2400" b="1" dirty="0">
                <a:solidFill>
                  <a:schemeClr val="tx1">
                    <a:lumMod val="95000"/>
                    <a:lumOff val="5000"/>
                  </a:schemeClr>
                </a:solidFill>
                <a:effectLst>
                  <a:outerShdw blurRad="38100" dist="38100" dir="2700000" algn="tl">
                    <a:srgbClr val="000000">
                      <a:alpha val="43137"/>
                    </a:srgbClr>
                  </a:outerShdw>
                </a:effectLst>
                <a:latin typeface="New Times Roman"/>
              </a:rPr>
              <a:t>Takeyha Thompson-Green </a:t>
            </a:r>
          </a:p>
          <a:p>
            <a:r>
              <a:rPr lang="en-US" sz="2400" b="1">
                <a:solidFill>
                  <a:schemeClr val="tx1">
                    <a:lumMod val="95000"/>
                    <a:lumOff val="5000"/>
                  </a:schemeClr>
                </a:solidFill>
                <a:effectLst>
                  <a:outerShdw blurRad="38100" dist="38100" dir="2700000" algn="tl">
                    <a:srgbClr val="000000">
                      <a:alpha val="43137"/>
                    </a:srgbClr>
                  </a:outerShdw>
                </a:effectLst>
                <a:latin typeface="New Times Roman"/>
              </a:rPr>
              <a:t>September Session </a:t>
            </a:r>
            <a:r>
              <a:rPr lang="en-US" sz="2400" b="1" dirty="0">
                <a:solidFill>
                  <a:schemeClr val="tx1">
                    <a:lumMod val="95000"/>
                    <a:lumOff val="5000"/>
                  </a:schemeClr>
                </a:solidFill>
                <a:effectLst>
                  <a:outerShdw blurRad="38100" dist="38100" dir="2700000" algn="tl">
                    <a:srgbClr val="000000">
                      <a:alpha val="43137"/>
                    </a:srgbClr>
                  </a:outerShdw>
                </a:effectLst>
                <a:latin typeface="New Times Roman"/>
              </a:rPr>
              <a:t>2023</a:t>
            </a:r>
          </a:p>
          <a:p>
            <a:endParaRPr lang="en-US" dirty="0"/>
          </a:p>
        </p:txBody>
      </p:sp>
    </p:spTree>
    <p:extLst>
      <p:ext uri="{BB962C8B-B14F-4D97-AF65-F5344CB8AC3E}">
        <p14:creationId xmlns:p14="http://schemas.microsoft.com/office/powerpoint/2010/main" val="2799011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loudy oil paint art">
            <a:extLst>
              <a:ext uri="{FF2B5EF4-FFF2-40B4-BE49-F238E27FC236}">
                <a16:creationId xmlns:a16="http://schemas.microsoft.com/office/drawing/2014/main" id="{B2C68A8C-BC9E-FC0C-704F-65AA4B267E5D}"/>
              </a:ext>
            </a:extLst>
          </p:cNvPr>
          <p:cNvPicPr>
            <a:picLocks noChangeAspect="1"/>
          </p:cNvPicPr>
          <p:nvPr/>
        </p:nvPicPr>
        <p:blipFill rotWithShape="1">
          <a:blip r:embed="rId2">
            <a:alphaModFix/>
          </a:blip>
          <a:srcRect t="15257" b="474"/>
          <a:stretch/>
        </p:blipFill>
        <p:spPr>
          <a:xfrm>
            <a:off x="0" y="0"/>
            <a:ext cx="12192000" cy="6857990"/>
          </a:xfrm>
          <a:prstGeom prst="rect">
            <a:avLst/>
          </a:prstGeom>
          <a:noFill/>
        </p:spPr>
      </p:pic>
      <p:sp>
        <p:nvSpPr>
          <p:cNvPr id="2" name="Title 1">
            <a:extLst>
              <a:ext uri="{FF2B5EF4-FFF2-40B4-BE49-F238E27FC236}">
                <a16:creationId xmlns:a16="http://schemas.microsoft.com/office/drawing/2014/main" id="{0F41003B-FBA5-2085-BFDF-F5CBC4231D62}"/>
              </a:ext>
            </a:extLst>
          </p:cNvPr>
          <p:cNvSpPr>
            <a:spLocks noGrp="1"/>
          </p:cNvSpPr>
          <p:nvPr>
            <p:ph type="ctrTitle"/>
          </p:nvPr>
        </p:nvSpPr>
        <p:spPr>
          <a:xfrm>
            <a:off x="1236323" y="1993185"/>
            <a:ext cx="9144000" cy="2570871"/>
          </a:xfrm>
        </p:spPr>
        <p:txBody>
          <a:bodyPr>
            <a:normAutofit/>
          </a:bodyPr>
          <a:lstStyle/>
          <a:p>
            <a:br>
              <a:rPr lang="en-US" dirty="0">
                <a:effectLst>
                  <a:outerShdw blurRad="38100" dist="38100" dir="2700000" algn="tl">
                    <a:srgbClr val="000000">
                      <a:alpha val="43137"/>
                    </a:srgbClr>
                  </a:outerShdw>
                </a:effectLst>
                <a:latin typeface="Arial Black" panose="020B0A04020102020204" pitchFamily="34" charset="0"/>
              </a:rPr>
            </a:br>
            <a:br>
              <a:rPr lang="en-US" sz="6000" dirty="0">
                <a:solidFill>
                  <a:schemeClr val="bg1"/>
                </a:solidFill>
                <a:effectLst>
                  <a:outerShdw blurRad="38100" dist="38100" dir="2700000" algn="tl">
                    <a:srgbClr val="000000">
                      <a:alpha val="43137"/>
                    </a:srgbClr>
                  </a:outerShdw>
                </a:effectLst>
                <a:latin typeface="Arial Black" panose="020B0A04020102020204" pitchFamily="34" charset="0"/>
              </a:rPr>
            </a:br>
            <a:endParaRPr lang="en-US" dirty="0"/>
          </a:p>
        </p:txBody>
      </p:sp>
      <p:sp>
        <p:nvSpPr>
          <p:cNvPr id="3" name="Subtitle 2">
            <a:extLst>
              <a:ext uri="{FF2B5EF4-FFF2-40B4-BE49-F238E27FC236}">
                <a16:creationId xmlns:a16="http://schemas.microsoft.com/office/drawing/2014/main" id="{E2EA2534-CE04-A2C2-4D43-9EF53BC774B8}"/>
              </a:ext>
            </a:extLst>
          </p:cNvPr>
          <p:cNvSpPr>
            <a:spLocks noGrp="1"/>
          </p:cNvSpPr>
          <p:nvPr>
            <p:ph type="subTitle" idx="1"/>
          </p:nvPr>
        </p:nvSpPr>
        <p:spPr>
          <a:xfrm>
            <a:off x="1236323" y="1364613"/>
            <a:ext cx="9144000" cy="1655762"/>
          </a:xfrm>
        </p:spPr>
        <p:txBody>
          <a:bodyPr>
            <a:normAutofit fontScale="77500" lnSpcReduction="20000"/>
          </a:bodyPr>
          <a:lstStyle/>
          <a:p>
            <a:endParaRPr lang="en-US" sz="2400" b="1" dirty="0">
              <a:latin typeface="Arial Black" panose="020B0A04020102020204" pitchFamily="34" charset="0"/>
            </a:endParaRPr>
          </a:p>
          <a:p>
            <a:endParaRPr lang="en-US" sz="4000" b="1" dirty="0">
              <a:latin typeface="Arial Black" panose="020B0A04020102020204" pitchFamily="34" charset="0"/>
            </a:endParaRPr>
          </a:p>
          <a:p>
            <a:r>
              <a:rPr lang="en-US" sz="4700" b="1" dirty="0">
                <a:latin typeface="Arial Black" panose="020B0A04020102020204" pitchFamily="34" charset="0"/>
              </a:rPr>
              <a:t>IP SUBNETTING AND LOOPBACK INTERFACES</a:t>
            </a:r>
          </a:p>
          <a:p>
            <a:endParaRPr lang="en-US" b="1" dirty="0">
              <a:latin typeface="Arial Black" panose="020B0A04020102020204" pitchFamily="34" charset="0"/>
            </a:endParaRPr>
          </a:p>
          <a:p>
            <a:endParaRPr lang="en-US" b="1" dirty="0">
              <a:latin typeface="Arial Black" panose="020B0A04020102020204" pitchFamily="34" charset="0"/>
            </a:endParaRPr>
          </a:p>
        </p:txBody>
      </p:sp>
    </p:spTree>
    <p:extLst>
      <p:ext uri="{BB962C8B-B14F-4D97-AF65-F5344CB8AC3E}">
        <p14:creationId xmlns:p14="http://schemas.microsoft.com/office/powerpoint/2010/main" val="195365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65FB-81FA-94B4-75A5-F977F2AF12ED}"/>
              </a:ext>
            </a:extLst>
          </p:cNvPr>
          <p:cNvSpPr>
            <a:spLocks noGrp="1"/>
          </p:cNvSpPr>
          <p:nvPr>
            <p:ph type="title"/>
          </p:nvPr>
        </p:nvSpPr>
        <p:spPr>
          <a:xfrm>
            <a:off x="309381" y="634004"/>
            <a:ext cx="3954147" cy="1227847"/>
          </a:xfrm>
        </p:spPr>
        <p:txBody>
          <a:bodyPr>
            <a:normAutofit/>
          </a:bodyPr>
          <a:lstStyle/>
          <a:p>
            <a:br>
              <a:rPr lang="en-US" sz="4400" dirty="0"/>
            </a:br>
            <a:endParaRPr lang="en-US" sz="2000" b="1" dirty="0">
              <a:latin typeface="New Times Roman"/>
            </a:endParaRPr>
          </a:p>
        </p:txBody>
      </p:sp>
      <p:sp>
        <p:nvSpPr>
          <p:cNvPr id="5" name="TextBox 4">
            <a:extLst>
              <a:ext uri="{FF2B5EF4-FFF2-40B4-BE49-F238E27FC236}">
                <a16:creationId xmlns:a16="http://schemas.microsoft.com/office/drawing/2014/main" id="{892D52A4-DB06-BE64-5F5C-01876A3EA406}"/>
              </a:ext>
            </a:extLst>
          </p:cNvPr>
          <p:cNvSpPr txBox="1"/>
          <p:nvPr/>
        </p:nvSpPr>
        <p:spPr>
          <a:xfrm>
            <a:off x="279796" y="1247927"/>
            <a:ext cx="3954147" cy="1323439"/>
          </a:xfrm>
          <a:prstGeom prst="rect">
            <a:avLst/>
          </a:prstGeom>
          <a:noFill/>
        </p:spPr>
        <p:txBody>
          <a:bodyPr wrap="square">
            <a:spAutoFit/>
          </a:bodyPr>
          <a:lstStyle/>
          <a:p>
            <a:r>
              <a:rPr lang="en-US" sz="4000" b="1" dirty="0">
                <a:latin typeface="Arial Black" panose="020B0A04020102020204" pitchFamily="34" charset="0"/>
                <a:cs typeface="Arial" panose="020B0604020202020204" pitchFamily="34" charset="0"/>
              </a:rPr>
              <a:t>Subnetting             Table</a:t>
            </a:r>
          </a:p>
        </p:txBody>
      </p:sp>
      <p:sp>
        <p:nvSpPr>
          <p:cNvPr id="9" name="TextBox 8">
            <a:extLst>
              <a:ext uri="{FF2B5EF4-FFF2-40B4-BE49-F238E27FC236}">
                <a16:creationId xmlns:a16="http://schemas.microsoft.com/office/drawing/2014/main" id="{49591B2F-3DA9-8265-DDC7-D06A4C24422F}"/>
              </a:ext>
            </a:extLst>
          </p:cNvPr>
          <p:cNvSpPr txBox="1"/>
          <p:nvPr/>
        </p:nvSpPr>
        <p:spPr>
          <a:xfrm>
            <a:off x="126950" y="2551837"/>
            <a:ext cx="3156076" cy="1754326"/>
          </a:xfrm>
          <a:prstGeom prst="rect">
            <a:avLst/>
          </a:prstGeom>
          <a:noFill/>
        </p:spPr>
        <p:txBody>
          <a:bodyPr wrap="square">
            <a:spAutoFit/>
          </a:bodyPr>
          <a:lstStyle/>
          <a:p>
            <a:pPr marL="0" indent="0">
              <a:buNone/>
            </a:pPr>
            <a:r>
              <a:rPr lang="en-US" sz="1800" dirty="0">
                <a:latin typeface="New Times Roman"/>
              </a:rPr>
              <a:t>This table should include two /25 subnets, listing the subnet notation, network address, first usable host address, last usable host address, and broadcast address of each subnet</a:t>
            </a:r>
            <a:r>
              <a:rPr lang="en-US" sz="1800" dirty="0"/>
              <a:t>.</a:t>
            </a:r>
          </a:p>
        </p:txBody>
      </p:sp>
      <p:pic>
        <p:nvPicPr>
          <p:cNvPr id="10" name="table">
            <a:extLst>
              <a:ext uri="{FF2B5EF4-FFF2-40B4-BE49-F238E27FC236}">
                <a16:creationId xmlns:a16="http://schemas.microsoft.com/office/drawing/2014/main" id="{99951325-5B21-C462-59A1-94E4C34FDC1C}"/>
              </a:ext>
            </a:extLst>
          </p:cNvPr>
          <p:cNvPicPr>
            <a:picLocks noChangeAspect="1"/>
          </p:cNvPicPr>
          <p:nvPr/>
        </p:nvPicPr>
        <p:blipFill>
          <a:blip r:embed="rId2"/>
          <a:stretch>
            <a:fillRect/>
          </a:stretch>
        </p:blipFill>
        <p:spPr>
          <a:xfrm>
            <a:off x="3610332" y="1326395"/>
            <a:ext cx="8548009" cy="2929806"/>
          </a:xfrm>
          <a:prstGeom prst="rect">
            <a:avLst/>
          </a:prstGeom>
        </p:spPr>
      </p:pic>
    </p:spTree>
    <p:extLst>
      <p:ext uri="{BB962C8B-B14F-4D97-AF65-F5344CB8AC3E}">
        <p14:creationId xmlns:p14="http://schemas.microsoft.com/office/powerpoint/2010/main" val="1046773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65FB-81FA-94B4-75A5-F977F2AF12ED}"/>
              </a:ext>
            </a:extLst>
          </p:cNvPr>
          <p:cNvSpPr>
            <a:spLocks noGrp="1"/>
          </p:cNvSpPr>
          <p:nvPr>
            <p:ph type="title"/>
          </p:nvPr>
        </p:nvSpPr>
        <p:spPr>
          <a:xfrm>
            <a:off x="309381" y="634004"/>
            <a:ext cx="4306185" cy="1761175"/>
          </a:xfrm>
        </p:spPr>
        <p:txBody>
          <a:bodyPr>
            <a:normAutofit/>
          </a:bodyPr>
          <a:lstStyle/>
          <a:p>
            <a:br>
              <a:rPr lang="en-US" sz="4400" dirty="0"/>
            </a:br>
            <a:endParaRPr lang="en-US" sz="2000" b="1" dirty="0">
              <a:latin typeface="New Times Roman"/>
            </a:endParaRPr>
          </a:p>
        </p:txBody>
      </p:sp>
      <p:pic>
        <p:nvPicPr>
          <p:cNvPr id="3" name="Picture 2">
            <a:extLst>
              <a:ext uri="{FF2B5EF4-FFF2-40B4-BE49-F238E27FC236}">
                <a16:creationId xmlns:a16="http://schemas.microsoft.com/office/drawing/2014/main" id="{5F8B5E48-1395-7013-2B7A-7CF58D6335B9}"/>
              </a:ext>
            </a:extLst>
          </p:cNvPr>
          <p:cNvPicPr>
            <a:picLocks noChangeAspect="1"/>
          </p:cNvPicPr>
          <p:nvPr/>
        </p:nvPicPr>
        <p:blipFill>
          <a:blip r:embed="rId2"/>
          <a:stretch>
            <a:fillRect/>
          </a:stretch>
        </p:blipFill>
        <p:spPr>
          <a:xfrm>
            <a:off x="5802504" y="957090"/>
            <a:ext cx="5504958" cy="4943819"/>
          </a:xfrm>
          <a:prstGeom prst="rect">
            <a:avLst/>
          </a:prstGeom>
        </p:spPr>
      </p:pic>
      <p:sp>
        <p:nvSpPr>
          <p:cNvPr id="5" name="TextBox 4">
            <a:extLst>
              <a:ext uri="{FF2B5EF4-FFF2-40B4-BE49-F238E27FC236}">
                <a16:creationId xmlns:a16="http://schemas.microsoft.com/office/drawing/2014/main" id="{F1B4E76B-63E9-5DE1-2FDA-3C77DA17B3F1}"/>
              </a:ext>
            </a:extLst>
          </p:cNvPr>
          <p:cNvSpPr txBox="1"/>
          <p:nvPr/>
        </p:nvSpPr>
        <p:spPr>
          <a:xfrm>
            <a:off x="628043" y="2390730"/>
            <a:ext cx="4191854" cy="923330"/>
          </a:xfrm>
          <a:prstGeom prst="rect">
            <a:avLst/>
          </a:prstGeom>
          <a:noFill/>
        </p:spPr>
        <p:txBody>
          <a:bodyPr wrap="square">
            <a:spAutoFit/>
          </a:bodyPr>
          <a:lstStyle/>
          <a:p>
            <a:pPr marL="0" indent="0">
              <a:buNone/>
            </a:pPr>
            <a:r>
              <a:rPr lang="en-US" sz="1800" dirty="0">
                <a:latin typeface="New Times Roman"/>
              </a:rPr>
              <a:t>This screenshot should show both Loopback1 and Loopback2 interfaces and their correct IPv4 addresses.</a:t>
            </a:r>
          </a:p>
        </p:txBody>
      </p:sp>
      <p:sp>
        <p:nvSpPr>
          <p:cNvPr id="7" name="TextBox 6">
            <a:extLst>
              <a:ext uri="{FF2B5EF4-FFF2-40B4-BE49-F238E27FC236}">
                <a16:creationId xmlns:a16="http://schemas.microsoft.com/office/drawing/2014/main" id="{14C29F82-9DB0-00E5-06EF-5F2C33B9D457}"/>
              </a:ext>
            </a:extLst>
          </p:cNvPr>
          <p:cNvSpPr txBox="1"/>
          <p:nvPr/>
        </p:nvSpPr>
        <p:spPr>
          <a:xfrm>
            <a:off x="884538" y="883684"/>
            <a:ext cx="4841226" cy="1323439"/>
          </a:xfrm>
          <a:prstGeom prst="rect">
            <a:avLst/>
          </a:prstGeom>
          <a:noFill/>
        </p:spPr>
        <p:txBody>
          <a:bodyPr wrap="square">
            <a:spAutoFit/>
          </a:bodyPr>
          <a:lstStyle/>
          <a:p>
            <a:r>
              <a:rPr lang="en-US" sz="4000" b="1" dirty="0">
                <a:latin typeface="Arial Black" panose="020B0A04020102020204" pitchFamily="34" charset="0"/>
              </a:rPr>
              <a:t>Loopback Interfaces</a:t>
            </a:r>
          </a:p>
        </p:txBody>
      </p:sp>
    </p:spTree>
    <p:extLst>
      <p:ext uri="{BB962C8B-B14F-4D97-AF65-F5344CB8AC3E}">
        <p14:creationId xmlns:p14="http://schemas.microsoft.com/office/powerpoint/2010/main" val="33871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65FB-81FA-94B4-75A5-F977F2AF12ED}"/>
              </a:ext>
            </a:extLst>
          </p:cNvPr>
          <p:cNvSpPr>
            <a:spLocks noGrp="1"/>
          </p:cNvSpPr>
          <p:nvPr>
            <p:ph type="title"/>
          </p:nvPr>
        </p:nvSpPr>
        <p:spPr>
          <a:xfrm>
            <a:off x="309381" y="634004"/>
            <a:ext cx="4306185" cy="1761175"/>
          </a:xfrm>
        </p:spPr>
        <p:txBody>
          <a:bodyPr>
            <a:normAutofit/>
          </a:bodyPr>
          <a:lstStyle/>
          <a:p>
            <a:br>
              <a:rPr lang="en-US" sz="4400" dirty="0"/>
            </a:br>
            <a:endParaRPr lang="en-US" sz="2000" b="1" dirty="0">
              <a:latin typeface="New Times Roman"/>
            </a:endParaRPr>
          </a:p>
        </p:txBody>
      </p:sp>
      <p:sp>
        <p:nvSpPr>
          <p:cNvPr id="4" name="TextBox 3">
            <a:extLst>
              <a:ext uri="{FF2B5EF4-FFF2-40B4-BE49-F238E27FC236}">
                <a16:creationId xmlns:a16="http://schemas.microsoft.com/office/drawing/2014/main" id="{A72A13E2-791D-DECE-A610-7BED388696A9}"/>
              </a:ext>
            </a:extLst>
          </p:cNvPr>
          <p:cNvSpPr txBox="1"/>
          <p:nvPr/>
        </p:nvSpPr>
        <p:spPr>
          <a:xfrm>
            <a:off x="309381" y="2196750"/>
            <a:ext cx="3390749" cy="1232250"/>
          </a:xfrm>
          <a:prstGeom prst="rect">
            <a:avLst/>
          </a:prstGeom>
          <a:noFill/>
        </p:spPr>
        <p:txBody>
          <a:bodyPr wrap="square">
            <a:spAutoFit/>
          </a:bodyPr>
          <a:lstStyle/>
          <a:p>
            <a:pPr marL="0" indent="0">
              <a:buNone/>
            </a:pPr>
            <a:r>
              <a:rPr lang="en-US" sz="1800" dirty="0"/>
              <a:t>This screenshot should show two successful ping tests from the </a:t>
            </a:r>
            <a:r>
              <a:rPr lang="en-US" sz="1800" i="1" dirty="0"/>
              <a:t>Computer 1 </a:t>
            </a:r>
            <a:r>
              <a:rPr lang="en-US" sz="1800" dirty="0"/>
              <a:t>VM to the </a:t>
            </a:r>
            <a:r>
              <a:rPr lang="en-US" sz="1800" i="1" dirty="0"/>
              <a:t>Loopback 1</a:t>
            </a:r>
            <a:r>
              <a:rPr lang="en-US" sz="1800" dirty="0"/>
              <a:t> and </a:t>
            </a:r>
            <a:r>
              <a:rPr lang="en-US" sz="1800" i="1" dirty="0"/>
              <a:t>Loopback 2</a:t>
            </a:r>
            <a:r>
              <a:rPr lang="en-US" sz="1800" dirty="0"/>
              <a:t> interfaces.</a:t>
            </a:r>
          </a:p>
        </p:txBody>
      </p:sp>
      <p:sp>
        <p:nvSpPr>
          <p:cNvPr id="6" name="TextBox 5">
            <a:extLst>
              <a:ext uri="{FF2B5EF4-FFF2-40B4-BE49-F238E27FC236}">
                <a16:creationId xmlns:a16="http://schemas.microsoft.com/office/drawing/2014/main" id="{6E8A9514-C0F8-852E-D3DC-CAB2675E7053}"/>
              </a:ext>
            </a:extLst>
          </p:cNvPr>
          <p:cNvSpPr txBox="1"/>
          <p:nvPr/>
        </p:nvSpPr>
        <p:spPr>
          <a:xfrm>
            <a:off x="220624" y="634004"/>
            <a:ext cx="3883542" cy="1323439"/>
          </a:xfrm>
          <a:prstGeom prst="rect">
            <a:avLst/>
          </a:prstGeom>
          <a:noFill/>
        </p:spPr>
        <p:txBody>
          <a:bodyPr wrap="square">
            <a:spAutoFit/>
          </a:bodyPr>
          <a:lstStyle/>
          <a:p>
            <a:r>
              <a:rPr lang="en-US" sz="4000" b="1" dirty="0">
                <a:latin typeface="Arial Black" panose="020B0A04020102020204" pitchFamily="34" charset="0"/>
              </a:rPr>
              <a:t>Connectivity</a:t>
            </a:r>
            <a:br>
              <a:rPr lang="en-US" sz="4000" b="1" dirty="0">
                <a:latin typeface="Arial Black" panose="020B0A04020102020204" pitchFamily="34" charset="0"/>
              </a:rPr>
            </a:br>
            <a:r>
              <a:rPr lang="en-US" sz="4000" b="1" dirty="0">
                <a:latin typeface="Arial Black" panose="020B0A04020102020204" pitchFamily="34" charset="0"/>
              </a:rPr>
              <a:t>      Test </a:t>
            </a:r>
            <a:endParaRPr lang="en-US" sz="4000" dirty="0"/>
          </a:p>
        </p:txBody>
      </p:sp>
      <p:pic>
        <p:nvPicPr>
          <p:cNvPr id="7" name="Picture 6">
            <a:extLst>
              <a:ext uri="{FF2B5EF4-FFF2-40B4-BE49-F238E27FC236}">
                <a16:creationId xmlns:a16="http://schemas.microsoft.com/office/drawing/2014/main" id="{CA4D1848-71F8-5440-D250-EC43574A7903}"/>
              </a:ext>
            </a:extLst>
          </p:cNvPr>
          <p:cNvPicPr>
            <a:picLocks noChangeAspect="1"/>
          </p:cNvPicPr>
          <p:nvPr/>
        </p:nvPicPr>
        <p:blipFill>
          <a:blip r:embed="rId2"/>
          <a:stretch>
            <a:fillRect/>
          </a:stretch>
        </p:blipFill>
        <p:spPr>
          <a:xfrm>
            <a:off x="5051499" y="768840"/>
            <a:ext cx="6333535" cy="5674490"/>
          </a:xfrm>
          <a:prstGeom prst="rect">
            <a:avLst/>
          </a:prstGeom>
        </p:spPr>
      </p:pic>
    </p:spTree>
    <p:extLst>
      <p:ext uri="{BB962C8B-B14F-4D97-AF65-F5344CB8AC3E}">
        <p14:creationId xmlns:p14="http://schemas.microsoft.com/office/powerpoint/2010/main" val="424302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loudy oil paint art">
            <a:extLst>
              <a:ext uri="{FF2B5EF4-FFF2-40B4-BE49-F238E27FC236}">
                <a16:creationId xmlns:a16="http://schemas.microsoft.com/office/drawing/2014/main" id="{B2C68A8C-BC9E-FC0C-704F-65AA4B267E5D}"/>
              </a:ext>
            </a:extLst>
          </p:cNvPr>
          <p:cNvPicPr>
            <a:picLocks noChangeAspect="1"/>
          </p:cNvPicPr>
          <p:nvPr/>
        </p:nvPicPr>
        <p:blipFill rotWithShape="1">
          <a:blip r:embed="rId2">
            <a:alphaModFix/>
          </a:blip>
          <a:srcRect t="15257" b="474"/>
          <a:stretch/>
        </p:blipFill>
        <p:spPr>
          <a:xfrm>
            <a:off x="0" y="0"/>
            <a:ext cx="12192000" cy="6857990"/>
          </a:xfrm>
          <a:prstGeom prst="rect">
            <a:avLst/>
          </a:prstGeom>
          <a:noFill/>
        </p:spPr>
      </p:pic>
      <p:sp>
        <p:nvSpPr>
          <p:cNvPr id="2" name="Title 1">
            <a:extLst>
              <a:ext uri="{FF2B5EF4-FFF2-40B4-BE49-F238E27FC236}">
                <a16:creationId xmlns:a16="http://schemas.microsoft.com/office/drawing/2014/main" id="{0F41003B-FBA5-2085-BFDF-F5CBC4231D62}"/>
              </a:ext>
            </a:extLst>
          </p:cNvPr>
          <p:cNvSpPr>
            <a:spLocks noGrp="1"/>
          </p:cNvSpPr>
          <p:nvPr>
            <p:ph type="ctrTitle"/>
          </p:nvPr>
        </p:nvSpPr>
        <p:spPr>
          <a:xfrm>
            <a:off x="1236323" y="1993185"/>
            <a:ext cx="9144000" cy="2570871"/>
          </a:xfrm>
        </p:spPr>
        <p:txBody>
          <a:bodyPr>
            <a:normAutofit/>
          </a:bodyPr>
          <a:lstStyle/>
          <a:p>
            <a:br>
              <a:rPr lang="en-US" dirty="0">
                <a:effectLst>
                  <a:outerShdw blurRad="38100" dist="38100" dir="2700000" algn="tl">
                    <a:srgbClr val="000000">
                      <a:alpha val="43137"/>
                    </a:srgbClr>
                  </a:outerShdw>
                </a:effectLst>
                <a:latin typeface="Arial Black" panose="020B0A04020102020204" pitchFamily="34" charset="0"/>
              </a:rPr>
            </a:br>
            <a:br>
              <a:rPr lang="en-US" sz="6000" dirty="0">
                <a:solidFill>
                  <a:schemeClr val="bg1"/>
                </a:solidFill>
                <a:effectLst>
                  <a:outerShdw blurRad="38100" dist="38100" dir="2700000" algn="tl">
                    <a:srgbClr val="000000">
                      <a:alpha val="43137"/>
                    </a:srgbClr>
                  </a:outerShdw>
                </a:effectLst>
                <a:latin typeface="Arial Black" panose="020B0A04020102020204" pitchFamily="34" charset="0"/>
              </a:rPr>
            </a:br>
            <a:endParaRPr lang="en-US" dirty="0"/>
          </a:p>
        </p:txBody>
      </p:sp>
      <p:sp>
        <p:nvSpPr>
          <p:cNvPr id="3" name="Subtitle 2">
            <a:extLst>
              <a:ext uri="{FF2B5EF4-FFF2-40B4-BE49-F238E27FC236}">
                <a16:creationId xmlns:a16="http://schemas.microsoft.com/office/drawing/2014/main" id="{E2EA2534-CE04-A2C2-4D43-9EF53BC774B8}"/>
              </a:ext>
            </a:extLst>
          </p:cNvPr>
          <p:cNvSpPr>
            <a:spLocks noGrp="1"/>
          </p:cNvSpPr>
          <p:nvPr>
            <p:ph type="subTitle" idx="1"/>
          </p:nvPr>
        </p:nvSpPr>
        <p:spPr>
          <a:xfrm>
            <a:off x="1374666" y="2257748"/>
            <a:ext cx="9144000" cy="1655762"/>
          </a:xfrm>
        </p:spPr>
        <p:txBody>
          <a:bodyPr>
            <a:normAutofit/>
          </a:bodyPr>
          <a:lstStyle/>
          <a:p>
            <a:r>
              <a:rPr lang="en-US" sz="4000" b="1" dirty="0">
                <a:latin typeface="Arial Black" panose="020B0A04020102020204" pitchFamily="34" charset="0"/>
              </a:rPr>
              <a:t>Visio Network Diagram</a:t>
            </a:r>
          </a:p>
        </p:txBody>
      </p:sp>
    </p:spTree>
    <p:extLst>
      <p:ext uri="{BB962C8B-B14F-4D97-AF65-F5344CB8AC3E}">
        <p14:creationId xmlns:p14="http://schemas.microsoft.com/office/powerpoint/2010/main" val="3739276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65FB-81FA-94B4-75A5-F977F2AF12ED}"/>
              </a:ext>
            </a:extLst>
          </p:cNvPr>
          <p:cNvSpPr>
            <a:spLocks noGrp="1"/>
          </p:cNvSpPr>
          <p:nvPr>
            <p:ph type="title"/>
          </p:nvPr>
        </p:nvSpPr>
        <p:spPr>
          <a:xfrm>
            <a:off x="309381" y="634004"/>
            <a:ext cx="4306185" cy="1761175"/>
          </a:xfrm>
        </p:spPr>
        <p:txBody>
          <a:bodyPr>
            <a:normAutofit/>
          </a:bodyPr>
          <a:lstStyle/>
          <a:p>
            <a:br>
              <a:rPr lang="en-US" sz="4400" dirty="0"/>
            </a:br>
            <a:endParaRPr lang="en-US" sz="2000" b="1" dirty="0">
              <a:latin typeface="New Times Roman"/>
            </a:endParaRPr>
          </a:p>
        </p:txBody>
      </p:sp>
      <p:sp>
        <p:nvSpPr>
          <p:cNvPr id="4" name="TextBox 3">
            <a:extLst>
              <a:ext uri="{FF2B5EF4-FFF2-40B4-BE49-F238E27FC236}">
                <a16:creationId xmlns:a16="http://schemas.microsoft.com/office/drawing/2014/main" id="{4D5BAE0F-CBE8-A209-D3E8-7EF3839BDCFB}"/>
              </a:ext>
            </a:extLst>
          </p:cNvPr>
          <p:cNvSpPr txBox="1"/>
          <p:nvPr/>
        </p:nvSpPr>
        <p:spPr>
          <a:xfrm>
            <a:off x="380185" y="634004"/>
            <a:ext cx="6097772" cy="1323439"/>
          </a:xfrm>
          <a:prstGeom prst="rect">
            <a:avLst/>
          </a:prstGeom>
          <a:noFill/>
        </p:spPr>
        <p:txBody>
          <a:bodyPr wrap="square">
            <a:spAutoFit/>
          </a:bodyPr>
          <a:lstStyle/>
          <a:p>
            <a:pPr algn="l"/>
            <a:r>
              <a:rPr lang="en-US" sz="4000" dirty="0"/>
              <a:t> </a:t>
            </a:r>
            <a:r>
              <a:rPr lang="en-US" sz="4000" dirty="0">
                <a:latin typeface="Arial Black" panose="020B0A04020102020204" pitchFamily="34" charset="0"/>
              </a:rPr>
              <a:t>Microsoft Visio Network Diagram</a:t>
            </a:r>
          </a:p>
        </p:txBody>
      </p:sp>
      <p:pic>
        <p:nvPicPr>
          <p:cNvPr id="5" name="Picture 4">
            <a:extLst>
              <a:ext uri="{FF2B5EF4-FFF2-40B4-BE49-F238E27FC236}">
                <a16:creationId xmlns:a16="http://schemas.microsoft.com/office/drawing/2014/main" id="{A4D146F9-514A-B4EE-3FE9-8DFED5812219}"/>
              </a:ext>
            </a:extLst>
          </p:cNvPr>
          <p:cNvPicPr>
            <a:picLocks noChangeAspect="1"/>
          </p:cNvPicPr>
          <p:nvPr/>
        </p:nvPicPr>
        <p:blipFill>
          <a:blip r:embed="rId2"/>
          <a:stretch>
            <a:fillRect/>
          </a:stretch>
        </p:blipFill>
        <p:spPr>
          <a:xfrm>
            <a:off x="5603357" y="596274"/>
            <a:ext cx="6357313" cy="6040689"/>
          </a:xfrm>
          <a:prstGeom prst="rect">
            <a:avLst/>
          </a:prstGeom>
        </p:spPr>
      </p:pic>
      <p:sp>
        <p:nvSpPr>
          <p:cNvPr id="7" name="TextBox 6">
            <a:extLst>
              <a:ext uri="{FF2B5EF4-FFF2-40B4-BE49-F238E27FC236}">
                <a16:creationId xmlns:a16="http://schemas.microsoft.com/office/drawing/2014/main" id="{FAFFCEF3-2BA4-8001-341B-3FABE8373EEA}"/>
              </a:ext>
            </a:extLst>
          </p:cNvPr>
          <p:cNvSpPr txBox="1"/>
          <p:nvPr/>
        </p:nvSpPr>
        <p:spPr>
          <a:xfrm>
            <a:off x="1129760" y="2139290"/>
            <a:ext cx="3724022" cy="1477328"/>
          </a:xfrm>
          <a:prstGeom prst="rect">
            <a:avLst/>
          </a:prstGeom>
          <a:noFill/>
        </p:spPr>
        <p:txBody>
          <a:bodyPr wrap="square">
            <a:spAutoFit/>
          </a:bodyPr>
          <a:lstStyle/>
          <a:p>
            <a:pPr marL="0" indent="0">
              <a:buNone/>
            </a:pPr>
            <a:r>
              <a:rPr lang="en-US" sz="1800" dirty="0">
                <a:latin typeface="New Times Roman"/>
              </a:rPr>
              <a:t>This diagram should illustrate the interconnection of the </a:t>
            </a:r>
            <a:r>
              <a:rPr lang="en-US" sz="1800" i="1" dirty="0">
                <a:latin typeface="New Times Roman"/>
              </a:rPr>
              <a:t>Computer 1</a:t>
            </a:r>
            <a:r>
              <a:rPr lang="en-US" sz="1800" dirty="0">
                <a:latin typeface="New Times Roman"/>
              </a:rPr>
              <a:t> VM, the </a:t>
            </a:r>
            <a:r>
              <a:rPr lang="en-US" sz="1800" i="1" dirty="0">
                <a:latin typeface="New Times Roman"/>
              </a:rPr>
              <a:t>Computer 2</a:t>
            </a:r>
            <a:r>
              <a:rPr lang="en-US" sz="1800" dirty="0">
                <a:latin typeface="New Times Roman"/>
              </a:rPr>
              <a:t> VM, and the </a:t>
            </a:r>
            <a:r>
              <a:rPr lang="en-US" sz="1800" i="1" dirty="0">
                <a:latin typeface="New Times Roman"/>
              </a:rPr>
              <a:t>SOHO Router</a:t>
            </a:r>
            <a:r>
              <a:rPr lang="en-US" sz="1800" dirty="0">
                <a:latin typeface="New Times Roman"/>
              </a:rPr>
              <a:t> VM along with proper addressing and labeling.</a:t>
            </a:r>
          </a:p>
        </p:txBody>
      </p:sp>
    </p:spTree>
    <p:extLst>
      <p:ext uri="{BB962C8B-B14F-4D97-AF65-F5344CB8AC3E}">
        <p14:creationId xmlns:p14="http://schemas.microsoft.com/office/powerpoint/2010/main" val="312144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loudy oil paint art">
            <a:extLst>
              <a:ext uri="{FF2B5EF4-FFF2-40B4-BE49-F238E27FC236}">
                <a16:creationId xmlns:a16="http://schemas.microsoft.com/office/drawing/2014/main" id="{B2C68A8C-BC9E-FC0C-704F-65AA4B267E5D}"/>
              </a:ext>
            </a:extLst>
          </p:cNvPr>
          <p:cNvPicPr>
            <a:picLocks noChangeAspect="1"/>
          </p:cNvPicPr>
          <p:nvPr/>
        </p:nvPicPr>
        <p:blipFill rotWithShape="1">
          <a:blip r:embed="rId2">
            <a:alphaModFix/>
          </a:blip>
          <a:srcRect t="15257" b="474"/>
          <a:stretch/>
        </p:blipFill>
        <p:spPr>
          <a:xfrm>
            <a:off x="0" y="0"/>
            <a:ext cx="12192000" cy="6857990"/>
          </a:xfrm>
          <a:prstGeom prst="rect">
            <a:avLst/>
          </a:prstGeom>
          <a:noFill/>
        </p:spPr>
      </p:pic>
      <p:sp>
        <p:nvSpPr>
          <p:cNvPr id="2" name="Title 1">
            <a:extLst>
              <a:ext uri="{FF2B5EF4-FFF2-40B4-BE49-F238E27FC236}">
                <a16:creationId xmlns:a16="http://schemas.microsoft.com/office/drawing/2014/main" id="{0F41003B-FBA5-2085-BFDF-F5CBC4231D62}"/>
              </a:ext>
            </a:extLst>
          </p:cNvPr>
          <p:cNvSpPr>
            <a:spLocks noGrp="1"/>
          </p:cNvSpPr>
          <p:nvPr>
            <p:ph type="ctrTitle"/>
          </p:nvPr>
        </p:nvSpPr>
        <p:spPr>
          <a:xfrm>
            <a:off x="1236323" y="1993185"/>
            <a:ext cx="9144000" cy="2570871"/>
          </a:xfrm>
        </p:spPr>
        <p:txBody>
          <a:bodyPr>
            <a:normAutofit/>
          </a:bodyPr>
          <a:lstStyle/>
          <a:p>
            <a:br>
              <a:rPr lang="en-US" dirty="0">
                <a:effectLst>
                  <a:outerShdw blurRad="38100" dist="38100" dir="2700000" algn="tl">
                    <a:srgbClr val="000000">
                      <a:alpha val="43137"/>
                    </a:srgbClr>
                  </a:outerShdw>
                </a:effectLst>
                <a:latin typeface="Arial Black" panose="020B0A04020102020204" pitchFamily="34" charset="0"/>
              </a:rPr>
            </a:br>
            <a:br>
              <a:rPr lang="en-US" sz="6000" dirty="0">
                <a:solidFill>
                  <a:schemeClr val="bg1"/>
                </a:solidFill>
                <a:effectLst>
                  <a:outerShdw blurRad="38100" dist="38100" dir="2700000" algn="tl">
                    <a:srgbClr val="000000">
                      <a:alpha val="43137"/>
                    </a:srgbClr>
                  </a:outerShdw>
                </a:effectLst>
                <a:latin typeface="Arial Black" panose="020B0A04020102020204" pitchFamily="34" charset="0"/>
              </a:rPr>
            </a:br>
            <a:endParaRPr lang="en-US" dirty="0"/>
          </a:p>
        </p:txBody>
      </p:sp>
      <p:sp>
        <p:nvSpPr>
          <p:cNvPr id="3" name="Subtitle 2">
            <a:extLst>
              <a:ext uri="{FF2B5EF4-FFF2-40B4-BE49-F238E27FC236}">
                <a16:creationId xmlns:a16="http://schemas.microsoft.com/office/drawing/2014/main" id="{E2EA2534-CE04-A2C2-4D43-9EF53BC774B8}"/>
              </a:ext>
            </a:extLst>
          </p:cNvPr>
          <p:cNvSpPr>
            <a:spLocks noGrp="1"/>
          </p:cNvSpPr>
          <p:nvPr>
            <p:ph type="subTitle" idx="1"/>
          </p:nvPr>
        </p:nvSpPr>
        <p:spPr>
          <a:xfrm>
            <a:off x="1524000" y="2105247"/>
            <a:ext cx="9144000" cy="1627510"/>
          </a:xfrm>
        </p:spPr>
        <p:txBody>
          <a:bodyPr>
            <a:normAutofit/>
          </a:bodyPr>
          <a:lstStyle/>
          <a:p>
            <a:r>
              <a:rPr lang="en-US" sz="4000" b="1" dirty="0">
                <a:latin typeface="Arial Black" panose="020B0A04020102020204" pitchFamily="34" charset="0"/>
              </a:rPr>
              <a:t>SOHO Wireless Network Security</a:t>
            </a:r>
          </a:p>
        </p:txBody>
      </p:sp>
    </p:spTree>
    <p:extLst>
      <p:ext uri="{BB962C8B-B14F-4D97-AF65-F5344CB8AC3E}">
        <p14:creationId xmlns:p14="http://schemas.microsoft.com/office/powerpoint/2010/main" val="413411484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65FB-81FA-94B4-75A5-F977F2AF12ED}"/>
              </a:ext>
            </a:extLst>
          </p:cNvPr>
          <p:cNvSpPr>
            <a:spLocks noGrp="1"/>
          </p:cNvSpPr>
          <p:nvPr>
            <p:ph type="title"/>
          </p:nvPr>
        </p:nvSpPr>
        <p:spPr>
          <a:xfrm>
            <a:off x="1529316" y="134103"/>
            <a:ext cx="9647273" cy="814587"/>
          </a:xfrm>
        </p:spPr>
        <p:txBody>
          <a:bodyPr>
            <a:normAutofit/>
          </a:bodyPr>
          <a:lstStyle/>
          <a:p>
            <a:pPr algn="l"/>
            <a:r>
              <a:rPr lang="en-US" sz="2800" b="1" u="sng" dirty="0">
                <a:latin typeface="New Times Roman"/>
              </a:rPr>
              <a:t>SOHO Wireless Network Security</a:t>
            </a:r>
          </a:p>
        </p:txBody>
      </p:sp>
      <p:sp>
        <p:nvSpPr>
          <p:cNvPr id="6" name="TextBox 5">
            <a:extLst>
              <a:ext uri="{FF2B5EF4-FFF2-40B4-BE49-F238E27FC236}">
                <a16:creationId xmlns:a16="http://schemas.microsoft.com/office/drawing/2014/main" id="{5BC248E7-0046-2936-F0F4-836D136CEC12}"/>
              </a:ext>
            </a:extLst>
          </p:cNvPr>
          <p:cNvSpPr txBox="1"/>
          <p:nvPr/>
        </p:nvSpPr>
        <p:spPr>
          <a:xfrm>
            <a:off x="1529316" y="814587"/>
            <a:ext cx="9133368" cy="5909310"/>
          </a:xfrm>
          <a:prstGeom prst="rect">
            <a:avLst/>
          </a:prstGeom>
          <a:noFill/>
        </p:spPr>
        <p:txBody>
          <a:bodyPr wrap="square">
            <a:spAutoFit/>
          </a:bodyPr>
          <a:lstStyle/>
          <a:p>
            <a:pPr marL="0" indent="0">
              <a:spcBef>
                <a:spcPts val="0"/>
              </a:spcBef>
              <a:buNone/>
            </a:pPr>
            <a:r>
              <a:rPr lang="en-US" sz="1800" dirty="0">
                <a:latin typeface="New Times Roman"/>
              </a:rPr>
              <a:t>1. </a:t>
            </a:r>
            <a:r>
              <a:rPr lang="en-US" sz="1800" dirty="0">
                <a:solidFill>
                  <a:srgbClr val="16191F"/>
                </a:solidFill>
                <a:effectLst/>
                <a:latin typeface="New Times Roman"/>
                <a:ea typeface="Calibri" panose="020F0502020204030204" pitchFamily="34" charset="0"/>
                <a:cs typeface="Calibri" panose="020F0502020204030204" pitchFamily="34" charset="0"/>
              </a:rPr>
              <a:t>What are the factory default username and password of a TP-Link router? Why is it important to change the default username and password of a SOHO router? </a:t>
            </a:r>
          </a:p>
          <a:p>
            <a:pPr marL="0" indent="0" algn="just">
              <a:buNone/>
            </a:pPr>
            <a:r>
              <a:rPr lang="en-US" sz="1800" b="1" dirty="0">
                <a:latin typeface="New Times Roman"/>
                <a:ea typeface="Calibri" panose="020F0502020204030204" pitchFamily="34" charset="0"/>
                <a:cs typeface="Times New Roman" panose="02020603050405020304" pitchFamily="18" charset="0"/>
              </a:rPr>
              <a:t>Answer:  </a:t>
            </a:r>
            <a:r>
              <a:rPr lang="en-US" sz="1800" b="1" i="0" dirty="0">
                <a:solidFill>
                  <a:srgbClr val="000000"/>
                </a:solidFill>
                <a:effectLst/>
                <a:latin typeface="New Times Roman"/>
              </a:rPr>
              <a:t>Default User Name - </a:t>
            </a:r>
            <a:r>
              <a:rPr lang="en-US" sz="1800" b="1" i="0" dirty="0">
                <a:solidFill>
                  <a:srgbClr val="36444B"/>
                </a:solidFill>
                <a:effectLst/>
                <a:latin typeface="New Times Roman"/>
              </a:rPr>
              <a:t>admin</a:t>
            </a:r>
            <a:r>
              <a:rPr lang="en-US" sz="1800" b="1" dirty="0">
                <a:solidFill>
                  <a:srgbClr val="000000"/>
                </a:solidFill>
                <a:latin typeface="New Times Roman"/>
              </a:rPr>
              <a:t>  </a:t>
            </a:r>
            <a:r>
              <a:rPr lang="en-US" sz="1800" b="1" i="0" dirty="0">
                <a:solidFill>
                  <a:srgbClr val="000000"/>
                </a:solidFill>
                <a:effectLst/>
                <a:latin typeface="New Times Roman"/>
              </a:rPr>
              <a:t>Default Password - </a:t>
            </a:r>
            <a:r>
              <a:rPr lang="en-US" sz="1800" b="1" i="0" dirty="0">
                <a:solidFill>
                  <a:srgbClr val="36444B"/>
                </a:solidFill>
                <a:effectLst/>
                <a:latin typeface="New Times Roman"/>
              </a:rPr>
              <a:t>admin</a:t>
            </a:r>
          </a:p>
          <a:p>
            <a:pPr marL="0" indent="0">
              <a:spcBef>
                <a:spcPts val="0"/>
              </a:spcBef>
              <a:buNone/>
            </a:pPr>
            <a:r>
              <a:rPr lang="en-US" sz="1800" b="1" dirty="0">
                <a:effectLst/>
                <a:latin typeface="New Times Roman"/>
                <a:ea typeface="Calibri" panose="020F0502020204030204" pitchFamily="34" charset="0"/>
                <a:cs typeface="Times New Roman" panose="02020603050405020304" pitchFamily="18" charset="0"/>
              </a:rPr>
              <a:t>Due to security reasons, it provides security that prevents from anyone may be able to access your router.</a:t>
            </a:r>
          </a:p>
          <a:p>
            <a:pPr marL="0" indent="0">
              <a:spcBef>
                <a:spcPts val="0"/>
              </a:spcBef>
              <a:buNone/>
            </a:pPr>
            <a:r>
              <a:rPr lang="en-US" sz="1800" dirty="0">
                <a:effectLst/>
                <a:latin typeface="New Times Roman"/>
                <a:ea typeface="Calibri" panose="020F0502020204030204" pitchFamily="34" charset="0"/>
                <a:cs typeface="Times New Roman" panose="02020603050405020304" pitchFamily="18" charset="0"/>
              </a:rPr>
              <a:t>2. To protect a SOHO wireless network with a small number of devices, which address management method provides more control, configuring the device IP addresses manually (static IP) or using a DHCP server (dynamic IP)? Why?</a:t>
            </a:r>
          </a:p>
          <a:p>
            <a:pPr marL="0" indent="0">
              <a:spcBef>
                <a:spcPts val="0"/>
              </a:spcBef>
              <a:buNone/>
            </a:pPr>
            <a:r>
              <a:rPr lang="en-US" sz="1800" b="1" dirty="0">
                <a:effectLst/>
                <a:latin typeface="New Times Roman"/>
                <a:ea typeface="Calibri" panose="020F0502020204030204" pitchFamily="34" charset="0"/>
                <a:cs typeface="Times New Roman" panose="02020603050405020304" pitchFamily="18" charset="0"/>
              </a:rPr>
              <a:t>Answer: Static IP addresses because they don’t change over time like dynamic IP addresses that change periodically, you als</a:t>
            </a:r>
            <a:r>
              <a:rPr lang="en-US" sz="1800" b="1" dirty="0">
                <a:latin typeface="New Times Roman"/>
                <a:ea typeface="Calibri" panose="020F0502020204030204" pitchFamily="34" charset="0"/>
                <a:cs typeface="Times New Roman" panose="02020603050405020304" pitchFamily="18" charset="0"/>
              </a:rPr>
              <a:t>o have full control over your DNS settings, and you’re also able to whitelist IP addresses. </a:t>
            </a:r>
            <a:endParaRPr lang="en-US" sz="1800" b="1" dirty="0">
              <a:effectLst/>
              <a:latin typeface="New Times Roman"/>
              <a:ea typeface="Calibri" panose="020F0502020204030204" pitchFamily="34" charset="0"/>
              <a:cs typeface="Times New Roman" panose="02020603050405020304" pitchFamily="18" charset="0"/>
            </a:endParaRPr>
          </a:p>
          <a:p>
            <a:pPr marL="0" indent="0">
              <a:spcBef>
                <a:spcPts val="0"/>
              </a:spcBef>
              <a:buNone/>
            </a:pPr>
            <a:endParaRPr lang="en-US" sz="1800" dirty="0">
              <a:effectLst/>
              <a:latin typeface="New Times Roman"/>
              <a:ea typeface="Calibri" panose="020F0502020204030204" pitchFamily="34" charset="0"/>
              <a:cs typeface="Times New Roman" panose="02020603050405020304" pitchFamily="18" charset="0"/>
            </a:endParaRPr>
          </a:p>
          <a:p>
            <a:pPr marL="0" indent="0">
              <a:spcBef>
                <a:spcPts val="0"/>
              </a:spcBef>
              <a:buNone/>
            </a:pPr>
            <a:r>
              <a:rPr lang="en-US" sz="1800" dirty="0">
                <a:latin typeface="New Times Roman"/>
                <a:ea typeface="Calibri" panose="020F0502020204030204" pitchFamily="34" charset="0"/>
                <a:cs typeface="Times New Roman" panose="02020603050405020304" pitchFamily="18" charset="0"/>
              </a:rPr>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indent="0">
              <a:spcBef>
                <a:spcPts val="0"/>
              </a:spcBef>
              <a:buNone/>
            </a:pPr>
            <a:r>
              <a:rPr lang="en-US" sz="1800" b="1" dirty="0">
                <a:latin typeface="New Times Roman"/>
                <a:ea typeface="Calibri" panose="020F0502020204030204" pitchFamily="34" charset="0"/>
                <a:cs typeface="Times New Roman" panose="02020603050405020304" pitchFamily="18" charset="0"/>
              </a:rPr>
              <a:t>Answer: </a:t>
            </a:r>
            <a:r>
              <a:rPr lang="en-US" sz="1800" b="1" kern="100" dirty="0">
                <a:effectLst/>
                <a:latin typeface="New Times Roman"/>
                <a:ea typeface="Calibri" panose="020F0502020204030204" pitchFamily="34" charset="0"/>
                <a:cs typeface="Times New Roman" panose="02020603050405020304" pitchFamily="18" charset="0"/>
              </a:rPr>
              <a:t>Mac filtering allows you to control the wireless stations accessing the AP (access point, depending on the station’s MAC address. I would use the deny filter when I want to create a parent control that could restrict my son from connecting any devices to our network, I would use the allow filtering rules when I want to allow specific devices on my network. If there are any enabled entries on the list then no wireless stations will be able to access the AP.</a:t>
            </a:r>
            <a:endParaRPr lang="en-US" sz="1800" kern="100" dirty="0">
              <a:effectLst/>
              <a:latin typeface="New Times Roma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5721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65FB-81FA-94B4-75A5-F977F2AF12ED}"/>
              </a:ext>
            </a:extLst>
          </p:cNvPr>
          <p:cNvSpPr>
            <a:spLocks noGrp="1"/>
          </p:cNvSpPr>
          <p:nvPr>
            <p:ph type="title"/>
          </p:nvPr>
        </p:nvSpPr>
        <p:spPr>
          <a:xfrm>
            <a:off x="309381" y="634004"/>
            <a:ext cx="4306185" cy="1761175"/>
          </a:xfrm>
        </p:spPr>
        <p:txBody>
          <a:bodyPr>
            <a:normAutofit/>
          </a:bodyPr>
          <a:lstStyle/>
          <a:p>
            <a:br>
              <a:rPr lang="en-US" sz="4400" dirty="0"/>
            </a:br>
            <a:endParaRPr lang="en-US" sz="2000" b="1" dirty="0">
              <a:latin typeface="New Times Roman"/>
            </a:endParaRPr>
          </a:p>
        </p:txBody>
      </p:sp>
      <p:sp>
        <p:nvSpPr>
          <p:cNvPr id="6" name="TextBox 5">
            <a:extLst>
              <a:ext uri="{FF2B5EF4-FFF2-40B4-BE49-F238E27FC236}">
                <a16:creationId xmlns:a16="http://schemas.microsoft.com/office/drawing/2014/main" id="{C7D3AA98-8CCF-E373-B601-C86E43E77EBF}"/>
              </a:ext>
            </a:extLst>
          </p:cNvPr>
          <p:cNvSpPr txBox="1"/>
          <p:nvPr/>
        </p:nvSpPr>
        <p:spPr>
          <a:xfrm>
            <a:off x="1024270" y="1178481"/>
            <a:ext cx="10143459" cy="5477269"/>
          </a:xfrm>
          <a:prstGeom prst="rect">
            <a:avLst/>
          </a:prstGeom>
          <a:noFill/>
        </p:spPr>
        <p:txBody>
          <a:bodyPr wrap="square">
            <a:spAutoFit/>
          </a:bodyPr>
          <a:lstStyle/>
          <a:p>
            <a:pPr marL="0" indent="0">
              <a:spcBef>
                <a:spcPts val="0"/>
              </a:spcBef>
              <a:buNone/>
            </a:pPr>
            <a:r>
              <a:rPr lang="en-US" sz="1800" dirty="0">
                <a:latin typeface="New Times Roman"/>
              </a:rPr>
              <a:t>1. </a:t>
            </a:r>
            <a:r>
              <a:rPr lang="en-US" sz="1800" dirty="0">
                <a:solidFill>
                  <a:srgbClr val="16191F"/>
                </a:solidFill>
                <a:effectLst/>
                <a:latin typeface="New Times Roman"/>
                <a:ea typeface="Calibri" panose="020F0502020204030204" pitchFamily="34" charset="0"/>
                <a:cs typeface="Calibri" panose="020F0502020204030204" pitchFamily="34" charset="0"/>
              </a:rPr>
              <a:t>What wireless security settings are displayed on the Wireless Security page? Which one is recommended by the vendor? Why? </a:t>
            </a:r>
          </a:p>
          <a:p>
            <a:pPr marL="0" marR="0" indent="0">
              <a:lnSpc>
                <a:spcPct val="107000"/>
              </a:lnSpc>
              <a:spcBef>
                <a:spcPts val="0"/>
              </a:spcBef>
              <a:spcAft>
                <a:spcPts val="800"/>
              </a:spcAft>
              <a:buNone/>
            </a:pPr>
            <a:r>
              <a:rPr lang="en-US" sz="1800" b="1" dirty="0">
                <a:latin typeface="New Times Roman"/>
                <a:ea typeface="Calibri" panose="020F0502020204030204" pitchFamily="34" charset="0"/>
                <a:cs typeface="Times New Roman" panose="02020603050405020304" pitchFamily="18" charset="0"/>
              </a:rPr>
              <a:t>Answer: </a:t>
            </a:r>
            <a:r>
              <a:rPr lang="en-US" sz="1800" b="1" kern="100" dirty="0">
                <a:effectLst/>
                <a:latin typeface="New Times Roman"/>
                <a:ea typeface="Calibri" panose="020F0502020204030204" pitchFamily="34" charset="0"/>
                <a:cs typeface="Calibri" panose="020F0502020204030204" pitchFamily="34" charset="0"/>
              </a:rPr>
              <a:t>WPA/WPA2 – Personal, WPA/WPA2 – Enterprise and WEP</a:t>
            </a:r>
            <a:endParaRPr lang="en-US" sz="1800" kern="100" dirty="0">
              <a:effectLst/>
              <a:latin typeface="New Times Roman"/>
              <a:ea typeface="Calibri" panose="020F0502020204030204" pitchFamily="34" charset="0"/>
              <a:cs typeface="Times New Roman" panose="02020603050405020304" pitchFamily="18" charset="0"/>
            </a:endParaRPr>
          </a:p>
          <a:p>
            <a:pPr marL="0" indent="0">
              <a:spcBef>
                <a:spcPts val="0"/>
              </a:spcBef>
              <a:buNone/>
            </a:pPr>
            <a:r>
              <a:rPr lang="en-US" sz="1800" b="1" i="0" dirty="0">
                <a:effectLst/>
                <a:latin typeface="New Times Roman"/>
              </a:rPr>
              <a:t>WPA/WPA2 </a:t>
            </a:r>
            <a:r>
              <a:rPr lang="en-US" sz="1800" b="1" dirty="0">
                <a:latin typeface="New Times Roman"/>
              </a:rPr>
              <a:t>with AES encryption</a:t>
            </a:r>
            <a:r>
              <a:rPr lang="en-US" sz="1800" b="1" i="0" dirty="0">
                <a:effectLst/>
                <a:latin typeface="New Times Roman"/>
              </a:rPr>
              <a:t> is recommended by the vendor because it allows yo</a:t>
            </a:r>
            <a:r>
              <a:rPr lang="en-US" sz="1800" b="1" dirty="0">
                <a:latin typeface="New Times Roman"/>
              </a:rPr>
              <a:t>u to enable wireless security</a:t>
            </a:r>
            <a:endParaRPr lang="en-US" sz="1800" dirty="0">
              <a:latin typeface="New Times Roman"/>
              <a:ea typeface="Calibri" panose="020F0502020204030204" pitchFamily="34" charset="0"/>
              <a:cs typeface="Times New Roman" panose="02020603050405020304" pitchFamily="18" charset="0"/>
            </a:endParaRPr>
          </a:p>
          <a:p>
            <a:pPr marL="0" indent="0">
              <a:spcBef>
                <a:spcPts val="0"/>
              </a:spcBef>
              <a:buNone/>
            </a:pPr>
            <a:endParaRPr lang="en-US" sz="1800" dirty="0">
              <a:latin typeface="New Times Roman"/>
              <a:ea typeface="Calibri" panose="020F0502020204030204" pitchFamily="34" charset="0"/>
              <a:cs typeface="Times New Roman" panose="02020603050405020304" pitchFamily="18" charset="0"/>
            </a:endParaRPr>
          </a:p>
          <a:p>
            <a:pPr marL="0" indent="0">
              <a:spcBef>
                <a:spcPts val="0"/>
              </a:spcBef>
              <a:buNone/>
            </a:pPr>
            <a:endParaRPr lang="en-US" sz="1800" dirty="0">
              <a:effectLst/>
              <a:latin typeface="New Times Roman"/>
              <a:ea typeface="Calibri" panose="020F0502020204030204" pitchFamily="34" charset="0"/>
              <a:cs typeface="Times New Roman" panose="02020603050405020304" pitchFamily="18" charset="0"/>
            </a:endParaRPr>
          </a:p>
          <a:p>
            <a:pPr marL="0" indent="0">
              <a:spcBef>
                <a:spcPts val="0"/>
              </a:spcBef>
              <a:buNone/>
            </a:pPr>
            <a:r>
              <a:rPr lang="en-US" sz="1800" dirty="0">
                <a:effectLst/>
                <a:latin typeface="New Times Roman"/>
                <a:ea typeface="Calibri" panose="020F0502020204030204" pitchFamily="34" charset="0"/>
                <a:cs typeface="Times New Roman" panose="02020603050405020304" pitchFamily="18" charset="0"/>
              </a:rPr>
              <a:t>2. Among the configurations you explored in this module, which one is a true security function? Why?</a:t>
            </a:r>
          </a:p>
          <a:p>
            <a:pPr marL="0" indent="0">
              <a:spcBef>
                <a:spcPts val="0"/>
              </a:spcBef>
              <a:buNone/>
            </a:pPr>
            <a:r>
              <a:rPr lang="en-US" sz="1800" b="1" dirty="0">
                <a:effectLst/>
                <a:latin typeface="New Times Roman"/>
                <a:ea typeface="Calibri" panose="020F0502020204030204" pitchFamily="34" charset="0"/>
                <a:cs typeface="Times New Roman" panose="02020603050405020304" pitchFamily="18" charset="0"/>
              </a:rPr>
              <a:t>Answer: Mac Filtering because it allows you to choose who can connect to your network. </a:t>
            </a:r>
            <a:r>
              <a:rPr lang="en-US" sz="1800" b="1" dirty="0">
                <a:latin typeface="New Times Roman"/>
                <a:ea typeface="Calibri" panose="020F0502020204030204" pitchFamily="34" charset="0"/>
                <a:cs typeface="Times New Roman" panose="02020603050405020304" pitchFamily="18" charset="0"/>
              </a:rPr>
              <a:t>This can prevent things like cyberattacks from happening especially if someone is on illegal sites or strangers connecting to your network. </a:t>
            </a:r>
            <a:endParaRPr lang="en-US" sz="1800" b="1" dirty="0">
              <a:effectLst/>
              <a:latin typeface="New Times Roman"/>
              <a:ea typeface="Calibri" panose="020F0502020204030204" pitchFamily="34" charset="0"/>
              <a:cs typeface="Times New Roman" panose="02020603050405020304" pitchFamily="18" charset="0"/>
            </a:endParaRPr>
          </a:p>
          <a:p>
            <a:pPr marL="0" indent="0">
              <a:spcBef>
                <a:spcPts val="0"/>
              </a:spcBef>
              <a:buNone/>
            </a:pPr>
            <a:endParaRPr lang="en-US" sz="1800" dirty="0">
              <a:latin typeface="New Times Roman"/>
              <a:ea typeface="Calibri" panose="020F0502020204030204" pitchFamily="34" charset="0"/>
              <a:cs typeface="Times New Roman" panose="02020603050405020304" pitchFamily="18" charset="0"/>
            </a:endParaRPr>
          </a:p>
          <a:p>
            <a:pPr marL="0" indent="0">
              <a:spcBef>
                <a:spcPts val="0"/>
              </a:spcBef>
              <a:buNone/>
            </a:pPr>
            <a:endParaRPr lang="en-US" sz="1800" dirty="0">
              <a:effectLst/>
              <a:latin typeface="New Times Roman"/>
              <a:ea typeface="Calibri" panose="020F0502020204030204" pitchFamily="34" charset="0"/>
              <a:cs typeface="Times New Roman" panose="02020603050405020304" pitchFamily="18" charset="0"/>
            </a:endParaRPr>
          </a:p>
          <a:p>
            <a:pPr marL="0" indent="0">
              <a:spcBef>
                <a:spcPts val="0"/>
              </a:spcBef>
              <a:buNone/>
            </a:pPr>
            <a:endParaRPr lang="en-US" sz="1800" dirty="0">
              <a:effectLst/>
              <a:latin typeface="New Times Roman"/>
              <a:ea typeface="Calibri" panose="020F0502020204030204" pitchFamily="34" charset="0"/>
              <a:cs typeface="Times New Roman" panose="02020603050405020304" pitchFamily="18" charset="0"/>
            </a:endParaRPr>
          </a:p>
          <a:p>
            <a:pPr marL="0" indent="0">
              <a:spcBef>
                <a:spcPts val="0"/>
              </a:spcBef>
              <a:buNone/>
            </a:pPr>
            <a:r>
              <a:rPr lang="en-US" sz="1800" dirty="0">
                <a:latin typeface="New Times Roman"/>
                <a:ea typeface="Calibri" panose="020F0502020204030204" pitchFamily="34" charset="0"/>
                <a:cs typeface="Times New Roman" panose="02020603050405020304" pitchFamily="18" charset="0"/>
              </a:rPr>
              <a:t>3. What would you do to protect your wireless network at home? Why?</a:t>
            </a:r>
          </a:p>
          <a:p>
            <a:pPr marL="0" indent="0">
              <a:spcBef>
                <a:spcPts val="0"/>
              </a:spcBef>
              <a:buNone/>
            </a:pPr>
            <a:r>
              <a:rPr lang="en-US" sz="1800" b="1" dirty="0">
                <a:latin typeface="New Times Roman"/>
                <a:ea typeface="Calibri" panose="020F0502020204030204" pitchFamily="34" charset="0"/>
                <a:cs typeface="Times New Roman" panose="02020603050405020304" pitchFamily="18" charset="0"/>
              </a:rPr>
              <a:t>Answer: I would use Mac Filtering just because not add a little bit of security by getting rid of anyone that I would not want on my network. Especially if I gave them access to my network and didn’t want them to have access to my network any much longer. </a:t>
            </a:r>
            <a:endParaRPr lang="en-US" sz="1800" b="1" dirty="0">
              <a:effectLst/>
              <a:latin typeface="New Times Roman"/>
              <a:ea typeface="Calibri" panose="020F0502020204030204" pitchFamily="34" charset="0"/>
              <a:cs typeface="Times New Roman" panose="02020603050405020304" pitchFamily="18" charset="0"/>
            </a:endParaRPr>
          </a:p>
          <a:p>
            <a:pPr>
              <a:buNone/>
            </a:pPr>
            <a:endParaRPr lang="en-US" sz="1800" dirty="0"/>
          </a:p>
        </p:txBody>
      </p:sp>
      <p:sp>
        <p:nvSpPr>
          <p:cNvPr id="9" name="TextBox 8">
            <a:extLst>
              <a:ext uri="{FF2B5EF4-FFF2-40B4-BE49-F238E27FC236}">
                <a16:creationId xmlns:a16="http://schemas.microsoft.com/office/drawing/2014/main" id="{6A5831E0-18AA-413D-C913-637064BB6FAE}"/>
              </a:ext>
            </a:extLst>
          </p:cNvPr>
          <p:cNvSpPr txBox="1"/>
          <p:nvPr/>
        </p:nvSpPr>
        <p:spPr>
          <a:xfrm>
            <a:off x="1024270" y="536911"/>
            <a:ext cx="6097772" cy="523220"/>
          </a:xfrm>
          <a:prstGeom prst="rect">
            <a:avLst/>
          </a:prstGeom>
          <a:noFill/>
        </p:spPr>
        <p:txBody>
          <a:bodyPr wrap="square">
            <a:spAutoFit/>
          </a:bodyPr>
          <a:lstStyle/>
          <a:p>
            <a:pPr algn="l"/>
            <a:r>
              <a:rPr lang="en-US" sz="2800" b="1" u="sng" dirty="0">
                <a:latin typeface="New Times Roman"/>
              </a:rPr>
              <a:t>SOHO Wireless Network Security</a:t>
            </a:r>
          </a:p>
        </p:txBody>
      </p:sp>
    </p:spTree>
    <p:extLst>
      <p:ext uri="{BB962C8B-B14F-4D97-AF65-F5344CB8AC3E}">
        <p14:creationId xmlns:p14="http://schemas.microsoft.com/office/powerpoint/2010/main" val="2968123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E41FFE-3913-0E48-295F-5C5F234C6111}"/>
              </a:ext>
            </a:extLst>
          </p:cNvPr>
          <p:cNvSpPr>
            <a:spLocks noGrp="1"/>
          </p:cNvSpPr>
          <p:nvPr>
            <p:ph type="title"/>
          </p:nvPr>
        </p:nvSpPr>
        <p:spPr>
          <a:xfrm>
            <a:off x="838200" y="841376"/>
            <a:ext cx="4391024" cy="2123815"/>
          </a:xfrm>
        </p:spPr>
        <p:txBody>
          <a:bodyPr anchor="t">
            <a:normAutofit/>
          </a:bodyPr>
          <a:lstStyle/>
          <a:p>
            <a:r>
              <a:rPr lang="en-US" sz="4000" u="sng" dirty="0">
                <a:solidFill>
                  <a:schemeClr val="bg1"/>
                </a:solidFill>
                <a:latin typeface="Arial Black" panose="020B0A04020102020204" pitchFamily="34" charset="0"/>
              </a:rPr>
              <a:t> References   </a:t>
            </a:r>
          </a:p>
        </p:txBody>
      </p:sp>
      <p:sp>
        <p:nvSpPr>
          <p:cNvPr id="3" name="Content Placeholder 2">
            <a:extLst>
              <a:ext uri="{FF2B5EF4-FFF2-40B4-BE49-F238E27FC236}">
                <a16:creationId xmlns:a16="http://schemas.microsoft.com/office/drawing/2014/main" id="{40064C63-1B58-EA6A-A612-763FA3804886}"/>
              </a:ext>
            </a:extLst>
          </p:cNvPr>
          <p:cNvSpPr>
            <a:spLocks noGrp="1"/>
          </p:cNvSpPr>
          <p:nvPr>
            <p:ph idx="1"/>
          </p:nvPr>
        </p:nvSpPr>
        <p:spPr>
          <a:xfrm>
            <a:off x="694980" y="1738041"/>
            <a:ext cx="4391024" cy="2454300"/>
          </a:xfrm>
        </p:spPr>
        <p:txBody>
          <a:bodyPr>
            <a:normAutofit/>
          </a:bodyPr>
          <a:lstStyle/>
          <a:p>
            <a:pPr marL="0" indent="0">
              <a:spcBef>
                <a:spcPts val="0"/>
              </a:spcBef>
              <a:buNone/>
            </a:pPr>
            <a:r>
              <a:rPr lang="en-US" sz="2400" dirty="0">
                <a:solidFill>
                  <a:schemeClr val="bg1">
                    <a:alpha val="80000"/>
                  </a:schemeClr>
                </a:solidFill>
              </a:rPr>
              <a:t>1.  Week 6 live session video </a:t>
            </a:r>
          </a:p>
          <a:p>
            <a:pPr marL="0" indent="0">
              <a:spcBef>
                <a:spcPts val="0"/>
              </a:spcBef>
              <a:buNone/>
            </a:pPr>
            <a:r>
              <a:rPr lang="en-US" sz="2400" dirty="0">
                <a:solidFill>
                  <a:schemeClr val="bg1">
                    <a:alpha val="80000"/>
                  </a:schemeClr>
                </a:solidFill>
              </a:rPr>
              <a:t>2.</a:t>
            </a:r>
            <a:r>
              <a:rPr lang="en-US" sz="2400" dirty="0">
                <a:solidFill>
                  <a:schemeClr val="bg1">
                    <a:alpha val="80000"/>
                  </a:schemeClr>
                </a:solidFill>
                <a:hlinkClick r:id="rId2"/>
              </a:rPr>
              <a:t> </a:t>
            </a:r>
            <a:r>
              <a:rPr lang="en-US" sz="2400" dirty="0">
                <a:solidFill>
                  <a:schemeClr val="bg1">
                    <a:alpha val="80000"/>
                  </a:schemeClr>
                </a:solidFill>
                <a:hlinkClick r:id="rId3"/>
              </a:rPr>
              <a:t>Static vs. Dynamic IP Address: Similarities and Differences | Fortinet</a:t>
            </a:r>
            <a:endParaRPr lang="en-US" sz="2400" dirty="0">
              <a:solidFill>
                <a:schemeClr val="bg1">
                  <a:alpha val="80000"/>
                </a:schemeClr>
              </a:solidFill>
            </a:endParaRPr>
          </a:p>
          <a:p>
            <a:pPr marL="0" indent="0">
              <a:spcBef>
                <a:spcPts val="0"/>
              </a:spcBef>
              <a:buNone/>
            </a:pPr>
            <a:endParaRPr lang="en-US" sz="2400" dirty="0">
              <a:solidFill>
                <a:schemeClr val="bg1">
                  <a:alpha val="80000"/>
                </a:schemeClr>
              </a:solidFill>
            </a:endParaRPr>
          </a:p>
          <a:p>
            <a:pPr marL="0" indent="0">
              <a:buNone/>
            </a:pPr>
            <a:endParaRPr lang="en-US" sz="2400" dirty="0">
              <a:solidFill>
                <a:schemeClr val="bg1">
                  <a:alpha val="80000"/>
                </a:schemeClr>
              </a:solidFill>
            </a:endParaRPr>
          </a:p>
        </p:txBody>
      </p:sp>
      <p:grpSp>
        <p:nvGrpSpPr>
          <p:cNvPr id="24" name="Group 23">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25" name="Group 24">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29" name="Freeform: Shape 28">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6" name="Group 25">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7" name="Freeform: Shape 26">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7" name="Graphic 6" descr="Checkmark">
            <a:extLst>
              <a:ext uri="{FF2B5EF4-FFF2-40B4-BE49-F238E27FC236}">
                <a16:creationId xmlns:a16="http://schemas.microsoft.com/office/drawing/2014/main" id="{1B945B7B-A022-9473-ADF9-18F4E3FEDE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94814" y="1350833"/>
            <a:ext cx="3063347" cy="3063347"/>
          </a:xfrm>
          <a:prstGeom prst="rect">
            <a:avLst/>
          </a:prstGeom>
        </p:spPr>
      </p:pic>
    </p:spTree>
    <p:extLst>
      <p:ext uri="{BB962C8B-B14F-4D97-AF65-F5344CB8AC3E}">
        <p14:creationId xmlns:p14="http://schemas.microsoft.com/office/powerpoint/2010/main" val="248876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37B2-8443-A170-D462-D1404454D26C}"/>
              </a:ext>
            </a:extLst>
          </p:cNvPr>
          <p:cNvSpPr>
            <a:spLocks noGrp="1"/>
          </p:cNvSpPr>
          <p:nvPr>
            <p:ph type="title"/>
          </p:nvPr>
        </p:nvSpPr>
        <p:spPr>
          <a:xfrm>
            <a:off x="1040219" y="1013711"/>
            <a:ext cx="10515600" cy="581173"/>
          </a:xfrm>
        </p:spPr>
        <p:txBody>
          <a:bodyPr>
            <a:normAutofit fontScale="90000"/>
          </a:bodyPr>
          <a:lstStyle/>
          <a:p>
            <a:r>
              <a:rPr lang="en-US" sz="4400" dirty="0">
                <a:effectLst>
                  <a:outerShdw blurRad="38100" dist="38100" dir="2700000" algn="tl">
                    <a:srgbClr val="000000">
                      <a:alpha val="43137"/>
                    </a:srgbClr>
                  </a:outerShdw>
                </a:effectLst>
                <a:latin typeface="Arial Black" panose="020B0A04020102020204" pitchFamily="34" charset="0"/>
              </a:rPr>
              <a:t>                Introduction</a:t>
            </a:r>
            <a:br>
              <a:rPr lang="en-US" sz="4400" dirty="0">
                <a:effectLst>
                  <a:outerShdw blurRad="38100" dist="38100" dir="2700000" algn="tl">
                    <a:srgbClr val="000000">
                      <a:alpha val="43137"/>
                    </a:srgbClr>
                  </a:outerShdw>
                </a:effectLst>
                <a:latin typeface="Arial Black" panose="020B0A04020102020204" pitchFamily="34" charset="0"/>
              </a:rPr>
            </a:br>
            <a:endParaRPr lang="en-US" dirty="0"/>
          </a:p>
        </p:txBody>
      </p:sp>
      <p:sp>
        <p:nvSpPr>
          <p:cNvPr id="3" name="Content Placeholder 2">
            <a:extLst>
              <a:ext uri="{FF2B5EF4-FFF2-40B4-BE49-F238E27FC236}">
                <a16:creationId xmlns:a16="http://schemas.microsoft.com/office/drawing/2014/main" id="{DF8AB5B3-692E-66C6-9D5B-48310A1C6D42}"/>
              </a:ext>
            </a:extLst>
          </p:cNvPr>
          <p:cNvSpPr>
            <a:spLocks noGrp="1"/>
          </p:cNvSpPr>
          <p:nvPr>
            <p:ph idx="1"/>
          </p:nvPr>
        </p:nvSpPr>
        <p:spPr>
          <a:noFill/>
        </p:spPr>
        <p:txBody>
          <a:bodyPr/>
          <a:lstStyle/>
          <a:p>
            <a:pPr marL="0" indent="0">
              <a:buNone/>
            </a:pPr>
            <a:r>
              <a:rPr lang="en-US" dirty="0">
                <a:latin typeface="New Times Roman"/>
              </a:rPr>
              <a:t>Welcome to my  NETW191 final course project this project covers the fundamentals of networking.  Which is very important for my future career, however, it is also very important in the world of IoT. This project covers the design and not to mention the development process of building a network, which was created using Visio. It also includes SOHO router configurations, IP subnetting and loopback interfaces, multiple connectivity tests, network documentation, and SOHO wireless network security. Please enjoy this project because I enjoyed my time creating this project </a:t>
            </a:r>
          </a:p>
        </p:txBody>
      </p:sp>
    </p:spTree>
    <p:extLst>
      <p:ext uri="{BB962C8B-B14F-4D97-AF65-F5344CB8AC3E}">
        <p14:creationId xmlns:p14="http://schemas.microsoft.com/office/powerpoint/2010/main" val="3490869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Climber hanging from a mountain side">
            <a:extLst>
              <a:ext uri="{FF2B5EF4-FFF2-40B4-BE49-F238E27FC236}">
                <a16:creationId xmlns:a16="http://schemas.microsoft.com/office/drawing/2014/main" id="{B2C68A8C-BC9E-FC0C-704F-65AA4B267E5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516" b="12214"/>
          <a:stretch/>
        </p:blipFill>
        <p:spPr>
          <a:xfrm>
            <a:off x="0" y="-1"/>
            <a:ext cx="12191980" cy="6857999"/>
          </a:xfrm>
          <a:prstGeom prst="rect">
            <a:avLst/>
          </a:prstGeom>
          <a:noFill/>
        </p:spPr>
      </p:pic>
      <p:sp>
        <p:nvSpPr>
          <p:cNvPr id="2" name="Title 1">
            <a:extLst>
              <a:ext uri="{FF2B5EF4-FFF2-40B4-BE49-F238E27FC236}">
                <a16:creationId xmlns:a16="http://schemas.microsoft.com/office/drawing/2014/main" id="{0F41003B-FBA5-2085-BFDF-F5CBC4231D62}"/>
              </a:ext>
            </a:extLst>
          </p:cNvPr>
          <p:cNvSpPr>
            <a:spLocks noGrp="1"/>
          </p:cNvSpPr>
          <p:nvPr>
            <p:ph type="ctrTitle"/>
          </p:nvPr>
        </p:nvSpPr>
        <p:spPr>
          <a:xfrm>
            <a:off x="1524000" y="1122362"/>
            <a:ext cx="9144000" cy="2900518"/>
          </a:xfrm>
        </p:spPr>
        <p:txBody>
          <a:bodyPr>
            <a:normAutofit/>
          </a:bodyPr>
          <a:lstStyle/>
          <a:p>
            <a:br>
              <a:rPr lang="en-US">
                <a:solidFill>
                  <a:srgbClr val="FFFFFF"/>
                </a:solidFill>
                <a:effectLst>
                  <a:outerShdw blurRad="38100" dist="38100" dir="2700000" algn="tl">
                    <a:srgbClr val="000000">
                      <a:alpha val="43137"/>
                    </a:srgbClr>
                  </a:outerShdw>
                </a:effectLst>
                <a:latin typeface="Arial Black" panose="020B0A04020102020204" pitchFamily="34" charset="0"/>
              </a:rPr>
            </a:br>
            <a:br>
              <a:rPr lang="en-US">
                <a:solidFill>
                  <a:srgbClr val="FFFFFF"/>
                </a:solidFill>
                <a:effectLst>
                  <a:outerShdw blurRad="38100" dist="38100" dir="2700000" algn="tl">
                    <a:srgbClr val="000000">
                      <a:alpha val="43137"/>
                    </a:srgbClr>
                  </a:outerShdw>
                </a:effectLst>
                <a:latin typeface="Arial Black" panose="020B0A04020102020204" pitchFamily="34" charset="0"/>
              </a:rPr>
            </a:br>
            <a:endParaRPr lang="en-US">
              <a:solidFill>
                <a:srgbClr val="FFFFFF"/>
              </a:solidFill>
            </a:endParaRPr>
          </a:p>
        </p:txBody>
      </p:sp>
      <p:sp>
        <p:nvSpPr>
          <p:cNvPr id="3" name="Subtitle 2">
            <a:extLst>
              <a:ext uri="{FF2B5EF4-FFF2-40B4-BE49-F238E27FC236}">
                <a16:creationId xmlns:a16="http://schemas.microsoft.com/office/drawing/2014/main" id="{E2EA2534-CE04-A2C2-4D43-9EF53BC774B8}"/>
              </a:ext>
            </a:extLst>
          </p:cNvPr>
          <p:cNvSpPr>
            <a:spLocks noGrp="1"/>
          </p:cNvSpPr>
          <p:nvPr>
            <p:ph type="subTitle" idx="1"/>
          </p:nvPr>
        </p:nvSpPr>
        <p:spPr>
          <a:xfrm>
            <a:off x="1300717" y="802872"/>
            <a:ext cx="9144000" cy="638977"/>
          </a:xfrm>
        </p:spPr>
        <p:txBody>
          <a:bodyPr>
            <a:normAutofit lnSpcReduction="10000"/>
          </a:bodyPr>
          <a:lstStyle/>
          <a:p>
            <a:r>
              <a:rPr lang="en-US" sz="4000" dirty="0">
                <a:solidFill>
                  <a:srgbClr val="FFFFFF"/>
                </a:solidFill>
                <a:latin typeface="Arial Black" panose="020B0A04020102020204" pitchFamily="34" charset="0"/>
                <a:cs typeface="Arial" panose="020B0604020202020204" pitchFamily="34" charset="0"/>
              </a:rPr>
              <a:t>Challenges</a:t>
            </a:r>
          </a:p>
        </p:txBody>
      </p:sp>
      <p:sp>
        <p:nvSpPr>
          <p:cNvPr id="5" name="TextBox 4">
            <a:extLst>
              <a:ext uri="{FF2B5EF4-FFF2-40B4-BE49-F238E27FC236}">
                <a16:creationId xmlns:a16="http://schemas.microsoft.com/office/drawing/2014/main" id="{0D8AE1A3-5249-825D-3230-F3115D9BCB7C}"/>
              </a:ext>
            </a:extLst>
          </p:cNvPr>
          <p:cNvSpPr txBox="1"/>
          <p:nvPr/>
        </p:nvSpPr>
        <p:spPr>
          <a:xfrm>
            <a:off x="2172586" y="1720838"/>
            <a:ext cx="8045304" cy="3416320"/>
          </a:xfrm>
          <a:prstGeom prst="rect">
            <a:avLst/>
          </a:prstGeom>
          <a:noFill/>
        </p:spPr>
        <p:txBody>
          <a:bodyPr wrap="square" rtlCol="0">
            <a:spAutoFit/>
          </a:bodyPr>
          <a:lstStyle/>
          <a:p>
            <a:r>
              <a:rPr lang="en-US" sz="2400" u="sng" dirty="0">
                <a:latin typeface="New Times Roman"/>
              </a:rPr>
              <a:t>Some of the challenges that I had during this project were : </a:t>
            </a:r>
          </a:p>
          <a:p>
            <a:endParaRPr lang="en-US" sz="2400" dirty="0">
              <a:latin typeface="New Times Roman"/>
            </a:endParaRPr>
          </a:p>
          <a:p>
            <a:pPr marL="285750" indent="-285750">
              <a:buFont typeface="Arial" panose="020B0604020202020204" pitchFamily="34" charset="0"/>
              <a:buChar char="•"/>
            </a:pPr>
            <a:r>
              <a:rPr lang="en-US" sz="2400" dirty="0">
                <a:latin typeface="New Times Roman"/>
              </a:rPr>
              <a:t>Switching from Computer 1 &amp; 2</a:t>
            </a:r>
          </a:p>
          <a:p>
            <a:pPr marL="285750" indent="-285750">
              <a:buFont typeface="Arial" panose="020B0604020202020204" pitchFamily="34" charset="0"/>
              <a:buChar char="•"/>
            </a:pPr>
            <a:r>
              <a:rPr lang="en-US" sz="2400" dirty="0">
                <a:latin typeface="New Times Roman"/>
              </a:rPr>
              <a:t>Ubuntu crashing and lagging</a:t>
            </a:r>
          </a:p>
          <a:p>
            <a:pPr marL="285750" indent="-285750">
              <a:buFont typeface="Arial" panose="020B0604020202020204" pitchFamily="34" charset="0"/>
              <a:buChar char="•"/>
            </a:pPr>
            <a:r>
              <a:rPr lang="en-US" sz="2400" dirty="0">
                <a:latin typeface="New Times Roman"/>
              </a:rPr>
              <a:t>Accidently closing the wrong screen </a:t>
            </a:r>
          </a:p>
          <a:p>
            <a:pPr marL="285750" indent="-285750">
              <a:buFont typeface="Arial" panose="020B0604020202020204" pitchFamily="34" charset="0"/>
              <a:buChar char="•"/>
            </a:pPr>
            <a:r>
              <a:rPr lang="en-US" sz="2400" dirty="0">
                <a:latin typeface="New Times Roman"/>
              </a:rPr>
              <a:t>Forgetting that Ubuntu is case sensitive </a:t>
            </a:r>
          </a:p>
          <a:p>
            <a:endParaRPr lang="en-US" dirty="0"/>
          </a:p>
          <a:p>
            <a:pPr marL="28575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8923645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Man looking at computer">
            <a:extLst>
              <a:ext uri="{FF2B5EF4-FFF2-40B4-BE49-F238E27FC236}">
                <a16:creationId xmlns:a16="http://schemas.microsoft.com/office/drawing/2014/main" id="{B2C68A8C-BC9E-FC0C-704F-65AA4B267E5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a:noFill/>
        </p:spPr>
      </p:pic>
      <p:sp>
        <p:nvSpPr>
          <p:cNvPr id="2" name="Title 1">
            <a:extLst>
              <a:ext uri="{FF2B5EF4-FFF2-40B4-BE49-F238E27FC236}">
                <a16:creationId xmlns:a16="http://schemas.microsoft.com/office/drawing/2014/main" id="{0F41003B-FBA5-2085-BFDF-F5CBC4231D62}"/>
              </a:ext>
            </a:extLst>
          </p:cNvPr>
          <p:cNvSpPr>
            <a:spLocks noGrp="1"/>
          </p:cNvSpPr>
          <p:nvPr>
            <p:ph type="ctrTitle"/>
          </p:nvPr>
        </p:nvSpPr>
        <p:spPr>
          <a:xfrm>
            <a:off x="1524000" y="1122362"/>
            <a:ext cx="9144000" cy="2900518"/>
          </a:xfrm>
        </p:spPr>
        <p:txBody>
          <a:bodyPr>
            <a:normAutofit/>
          </a:bodyPr>
          <a:lstStyle/>
          <a:p>
            <a:br>
              <a:rPr lang="en-US">
                <a:solidFill>
                  <a:srgbClr val="FFFFFF"/>
                </a:solidFill>
                <a:effectLst>
                  <a:outerShdw blurRad="38100" dist="38100" dir="2700000" algn="tl">
                    <a:srgbClr val="000000">
                      <a:alpha val="43137"/>
                    </a:srgbClr>
                  </a:outerShdw>
                </a:effectLst>
                <a:latin typeface="Arial Black" panose="020B0A04020102020204" pitchFamily="34" charset="0"/>
              </a:rPr>
            </a:br>
            <a:br>
              <a:rPr lang="en-US">
                <a:solidFill>
                  <a:srgbClr val="FFFFFF"/>
                </a:solidFill>
                <a:effectLst>
                  <a:outerShdw blurRad="38100" dist="38100" dir="2700000" algn="tl">
                    <a:srgbClr val="000000">
                      <a:alpha val="43137"/>
                    </a:srgbClr>
                  </a:outerShdw>
                </a:effectLst>
                <a:latin typeface="Arial Black" panose="020B0A04020102020204" pitchFamily="34" charset="0"/>
              </a:rPr>
            </a:br>
            <a:endParaRPr lang="en-US">
              <a:solidFill>
                <a:srgbClr val="FFFFFF"/>
              </a:solidFill>
            </a:endParaRPr>
          </a:p>
        </p:txBody>
      </p:sp>
      <p:sp>
        <p:nvSpPr>
          <p:cNvPr id="3" name="Subtitle 2">
            <a:extLst>
              <a:ext uri="{FF2B5EF4-FFF2-40B4-BE49-F238E27FC236}">
                <a16:creationId xmlns:a16="http://schemas.microsoft.com/office/drawing/2014/main" id="{E2EA2534-CE04-A2C2-4D43-9EF53BC774B8}"/>
              </a:ext>
            </a:extLst>
          </p:cNvPr>
          <p:cNvSpPr>
            <a:spLocks noGrp="1"/>
          </p:cNvSpPr>
          <p:nvPr>
            <p:ph type="subTitle" idx="1"/>
          </p:nvPr>
        </p:nvSpPr>
        <p:spPr>
          <a:xfrm>
            <a:off x="803942" y="753031"/>
            <a:ext cx="9144000" cy="1265810"/>
          </a:xfrm>
        </p:spPr>
        <p:txBody>
          <a:bodyPr>
            <a:normAutofit/>
          </a:bodyPr>
          <a:lstStyle/>
          <a:p>
            <a:r>
              <a:rPr lang="en-US" sz="4000" dirty="0">
                <a:solidFill>
                  <a:srgbClr val="FFFFFF"/>
                </a:solidFill>
                <a:latin typeface="Arial Black" panose="020B0A04020102020204" pitchFamily="34" charset="0"/>
                <a:cs typeface="Arial" panose="020B0604020202020204" pitchFamily="34" charset="0"/>
              </a:rPr>
              <a:t>Career slide </a:t>
            </a:r>
          </a:p>
        </p:txBody>
      </p:sp>
      <p:sp>
        <p:nvSpPr>
          <p:cNvPr id="5" name="TextBox 4">
            <a:extLst>
              <a:ext uri="{FF2B5EF4-FFF2-40B4-BE49-F238E27FC236}">
                <a16:creationId xmlns:a16="http://schemas.microsoft.com/office/drawing/2014/main" id="{184D03E9-B464-9BE3-109A-91ECF3B4D1E5}"/>
              </a:ext>
            </a:extLst>
          </p:cNvPr>
          <p:cNvSpPr txBox="1"/>
          <p:nvPr/>
        </p:nvSpPr>
        <p:spPr>
          <a:xfrm>
            <a:off x="1891045" y="2018841"/>
            <a:ext cx="8300920" cy="5509200"/>
          </a:xfrm>
          <a:prstGeom prst="rect">
            <a:avLst/>
          </a:prstGeom>
          <a:noFill/>
        </p:spPr>
        <p:txBody>
          <a:bodyPr wrap="square">
            <a:spAutoFit/>
          </a:bodyPr>
          <a:lstStyle/>
          <a:p>
            <a:pPr marL="285750" indent="-285750">
              <a:buFont typeface="Arial" panose="020B0604020202020204" pitchFamily="34" charset="0"/>
              <a:buChar char="•"/>
            </a:pPr>
            <a:r>
              <a:rPr lang="en-US" sz="2800" b="0" i="0" dirty="0">
                <a:effectLst/>
                <a:latin typeface="New Times Roman"/>
              </a:rPr>
              <a:t>Understanding of Networking fundamentals</a:t>
            </a:r>
          </a:p>
          <a:p>
            <a:pPr marL="285750" indent="-285750">
              <a:buFont typeface="Arial" panose="020B0604020202020204" pitchFamily="34" charset="0"/>
              <a:buChar char="•"/>
            </a:pPr>
            <a:r>
              <a:rPr lang="en-US" sz="2800" dirty="0">
                <a:latin typeface="New Times Roman"/>
              </a:rPr>
              <a:t>Basic understanding of SOHO router configurations </a:t>
            </a:r>
          </a:p>
          <a:p>
            <a:pPr marL="285750" indent="-285750">
              <a:buFont typeface="Arial" panose="020B0604020202020204" pitchFamily="34" charset="0"/>
              <a:buChar char="•"/>
            </a:pPr>
            <a:r>
              <a:rPr lang="en-US" sz="2800" b="0" i="0" dirty="0">
                <a:effectLst/>
                <a:latin typeface="New Times Roman"/>
              </a:rPr>
              <a:t>Network security protocols </a:t>
            </a:r>
          </a:p>
          <a:p>
            <a:pPr marL="285750" indent="-285750">
              <a:buFont typeface="Arial" panose="020B0604020202020204" pitchFamily="34" charset="0"/>
              <a:buChar char="•"/>
            </a:pPr>
            <a:r>
              <a:rPr lang="en-US" sz="2800" dirty="0">
                <a:latin typeface="New Times Roman"/>
              </a:rPr>
              <a:t>Network documentation </a:t>
            </a:r>
          </a:p>
          <a:p>
            <a:pPr marL="285750" indent="-285750">
              <a:buFont typeface="Arial" panose="020B0604020202020204" pitchFamily="34" charset="0"/>
              <a:buChar char="•"/>
            </a:pPr>
            <a:r>
              <a:rPr lang="en-US" sz="2800" dirty="0">
                <a:latin typeface="New Times Roman"/>
              </a:rPr>
              <a:t>Small network configuration </a:t>
            </a:r>
          </a:p>
          <a:p>
            <a:pPr marL="285750" indent="-285750">
              <a:buFont typeface="Arial" panose="020B0604020202020204" pitchFamily="34" charset="0"/>
              <a:buChar char="•"/>
            </a:pPr>
            <a:r>
              <a:rPr lang="en-US" sz="2800" b="0" i="0" dirty="0">
                <a:effectLst/>
                <a:latin typeface="New Times Roman"/>
              </a:rPr>
              <a:t>Routing Protocols </a:t>
            </a:r>
          </a:p>
          <a:p>
            <a:pPr marL="285750" indent="-285750">
              <a:buFont typeface="Arial" panose="020B0604020202020204" pitchFamily="34" charset="0"/>
              <a:buChar char="•"/>
            </a:pPr>
            <a:r>
              <a:rPr lang="en-US" sz="2800" b="0" i="0" dirty="0">
                <a:effectLst/>
                <a:latin typeface="New Times Roman"/>
              </a:rPr>
              <a:t> The difference between wireless security settings </a:t>
            </a:r>
          </a:p>
          <a:p>
            <a:pPr marL="285750" indent="-285750">
              <a:buFont typeface="Arial" panose="020B0604020202020204" pitchFamily="34" charset="0"/>
              <a:buChar char="•"/>
            </a:pPr>
            <a:endParaRPr lang="en-US" sz="2800" b="0" i="0" dirty="0">
              <a:effectLst/>
              <a:latin typeface="New Times Roman"/>
            </a:endParaRPr>
          </a:p>
          <a:p>
            <a:endParaRPr lang="en-US" sz="2800" b="0" i="0" dirty="0">
              <a:effectLst/>
              <a:latin typeface="New Times Roman"/>
            </a:endParaRPr>
          </a:p>
          <a:p>
            <a:pPr marL="285750" indent="-285750">
              <a:buFont typeface="Arial" panose="020B0604020202020204" pitchFamily="34" charset="0"/>
              <a:buChar char="•"/>
            </a:pPr>
            <a:endParaRPr lang="en-US" sz="2800" b="0" i="0" dirty="0">
              <a:effectLst/>
              <a:latin typeface="New Times Roman"/>
            </a:endParaRPr>
          </a:p>
          <a:p>
            <a:pPr marL="285750" indent="-285750">
              <a:buFont typeface="Arial" panose="020B0604020202020204" pitchFamily="34" charset="0"/>
              <a:buChar char="•"/>
            </a:pPr>
            <a:endParaRPr lang="en-US" b="0" i="0" dirty="0">
              <a:effectLst/>
              <a:latin typeface="Source Sans Pro" panose="020B0503030403020204" pitchFamily="34" charset="0"/>
            </a:endParaRPr>
          </a:p>
          <a:p>
            <a:pPr marL="285750" indent="-285750">
              <a:buFont typeface="Arial" panose="020B0604020202020204" pitchFamily="34" charset="0"/>
              <a:buChar char="•"/>
            </a:pPr>
            <a:endParaRPr lang="en-US" b="0" i="0" dirty="0">
              <a:effectLst/>
              <a:latin typeface="Source Sans Pro" panose="020B0503030403020204" pitchFamily="34" charset="0"/>
            </a:endParaRPr>
          </a:p>
          <a:p>
            <a:pPr marL="285750" indent="-285750">
              <a:buFont typeface="Arial" panose="020B0604020202020204" pitchFamily="34" charset="0"/>
              <a:buChar char="•"/>
            </a:pPr>
            <a:endParaRPr lang="en-US" b="0" i="0" dirty="0">
              <a:effectLst/>
              <a:latin typeface="Source Sans Pro" panose="020B0503030403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060729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Cloudy oil paint art">
            <a:extLst>
              <a:ext uri="{FF2B5EF4-FFF2-40B4-BE49-F238E27FC236}">
                <a16:creationId xmlns:a16="http://schemas.microsoft.com/office/drawing/2014/main" id="{B2C68A8C-BC9E-FC0C-704F-65AA4B267E5D}"/>
              </a:ext>
            </a:extLst>
          </p:cNvPr>
          <p:cNvPicPr>
            <a:picLocks noChangeAspect="1"/>
          </p:cNvPicPr>
          <p:nvPr/>
        </p:nvPicPr>
        <p:blipFill rotWithShape="1">
          <a:blip r:embed="rId2">
            <a:alphaModFix amt="50000"/>
          </a:blip>
          <a:srcRect t="15257" b="474"/>
          <a:stretch/>
        </p:blipFill>
        <p:spPr>
          <a:xfrm>
            <a:off x="0" y="0"/>
            <a:ext cx="12192000" cy="6857990"/>
          </a:xfrm>
          <a:prstGeom prst="rect">
            <a:avLst/>
          </a:prstGeom>
          <a:noFill/>
        </p:spPr>
      </p:pic>
      <p:sp>
        <p:nvSpPr>
          <p:cNvPr id="2" name="Title 1">
            <a:extLst>
              <a:ext uri="{FF2B5EF4-FFF2-40B4-BE49-F238E27FC236}">
                <a16:creationId xmlns:a16="http://schemas.microsoft.com/office/drawing/2014/main" id="{0F41003B-FBA5-2085-BFDF-F5CBC4231D62}"/>
              </a:ext>
            </a:extLst>
          </p:cNvPr>
          <p:cNvSpPr>
            <a:spLocks noGrp="1"/>
          </p:cNvSpPr>
          <p:nvPr>
            <p:ph type="ctrTitle"/>
          </p:nvPr>
        </p:nvSpPr>
        <p:spPr>
          <a:xfrm>
            <a:off x="1524000" y="1122362"/>
            <a:ext cx="9144000" cy="2900518"/>
          </a:xfrm>
        </p:spPr>
        <p:txBody>
          <a:bodyPr>
            <a:normAutofit/>
          </a:bodyPr>
          <a:lstStyle/>
          <a:p>
            <a:br>
              <a:rPr lang="en-US" dirty="0">
                <a:solidFill>
                  <a:srgbClr val="FFFFFF"/>
                </a:solidFill>
                <a:effectLst>
                  <a:outerShdw blurRad="38100" dist="38100" dir="2700000" algn="tl">
                    <a:srgbClr val="000000">
                      <a:alpha val="43137"/>
                    </a:srgbClr>
                  </a:outerShdw>
                </a:effectLst>
                <a:latin typeface="Arial Black" panose="020B0A04020102020204" pitchFamily="34" charset="0"/>
              </a:rPr>
            </a:br>
            <a:br>
              <a:rPr lang="en-US" dirty="0">
                <a:solidFill>
                  <a:srgbClr val="FFFFFF"/>
                </a:solidFill>
                <a:effectLst>
                  <a:outerShdw blurRad="38100" dist="38100" dir="2700000" algn="tl">
                    <a:srgbClr val="000000">
                      <a:alpha val="43137"/>
                    </a:srgbClr>
                  </a:outerShdw>
                </a:effectLst>
                <a:latin typeface="Arial Black" panose="020B0A04020102020204" pitchFamily="34" charset="0"/>
              </a:rPr>
            </a:br>
            <a:endParaRPr lang="en-US" dirty="0">
              <a:solidFill>
                <a:srgbClr val="FFFFFF"/>
              </a:solidFill>
            </a:endParaRPr>
          </a:p>
        </p:txBody>
      </p:sp>
      <p:sp>
        <p:nvSpPr>
          <p:cNvPr id="3" name="Subtitle 2">
            <a:extLst>
              <a:ext uri="{FF2B5EF4-FFF2-40B4-BE49-F238E27FC236}">
                <a16:creationId xmlns:a16="http://schemas.microsoft.com/office/drawing/2014/main" id="{E2EA2534-CE04-A2C2-4D43-9EF53BC774B8}"/>
              </a:ext>
            </a:extLst>
          </p:cNvPr>
          <p:cNvSpPr>
            <a:spLocks noGrp="1"/>
          </p:cNvSpPr>
          <p:nvPr>
            <p:ph type="subTitle" idx="1"/>
          </p:nvPr>
        </p:nvSpPr>
        <p:spPr>
          <a:xfrm>
            <a:off x="1385776" y="573155"/>
            <a:ext cx="9144000" cy="1098395"/>
          </a:xfrm>
        </p:spPr>
        <p:txBody>
          <a:bodyPr>
            <a:normAutofit/>
          </a:bodyPr>
          <a:lstStyle/>
          <a:p>
            <a:r>
              <a:rPr lang="en-US" sz="4000" dirty="0">
                <a:solidFill>
                  <a:srgbClr val="FFFFFF"/>
                </a:solidFill>
                <a:latin typeface="Arial Black" panose="020B0A04020102020204" pitchFamily="34" charset="0"/>
              </a:rPr>
              <a:t> CONCLUSION</a:t>
            </a:r>
          </a:p>
        </p:txBody>
      </p:sp>
      <p:sp>
        <p:nvSpPr>
          <p:cNvPr id="5" name="TextBox 4">
            <a:extLst>
              <a:ext uri="{FF2B5EF4-FFF2-40B4-BE49-F238E27FC236}">
                <a16:creationId xmlns:a16="http://schemas.microsoft.com/office/drawing/2014/main" id="{FF626CE0-C7D1-E880-85C4-653E88DE7C75}"/>
              </a:ext>
            </a:extLst>
          </p:cNvPr>
          <p:cNvSpPr txBox="1"/>
          <p:nvPr/>
        </p:nvSpPr>
        <p:spPr>
          <a:xfrm>
            <a:off x="2445489" y="1982445"/>
            <a:ext cx="7804298" cy="2893100"/>
          </a:xfrm>
          <a:prstGeom prst="rect">
            <a:avLst/>
          </a:prstGeom>
          <a:noFill/>
        </p:spPr>
        <p:txBody>
          <a:bodyPr wrap="square">
            <a:spAutoFit/>
          </a:bodyPr>
          <a:lstStyle/>
          <a:p>
            <a:r>
              <a:rPr lang="en-US" sz="2600" dirty="0">
                <a:latin typeface="New Times Roman"/>
              </a:rPr>
              <a:t>Thank you for taking the time to view my project. I really enjoyed this project, especially when creating my Visio Network Diagram. Creating the diagram gave me the chance to be creative, it also illustrated the entire project. However, this project gave me hands-on experience that will benefit my future. I really hope you enjoyed it</a:t>
            </a:r>
            <a:r>
              <a:rPr lang="en-US" sz="2400" dirty="0">
                <a:latin typeface="New Times Roman"/>
              </a:rPr>
              <a:t>! </a:t>
            </a:r>
          </a:p>
        </p:txBody>
      </p:sp>
    </p:spTree>
    <p:extLst>
      <p:ext uri="{BB962C8B-B14F-4D97-AF65-F5344CB8AC3E}">
        <p14:creationId xmlns:p14="http://schemas.microsoft.com/office/powerpoint/2010/main" val="3920452734"/>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65FB-81FA-94B4-75A5-F977F2AF12ED}"/>
              </a:ext>
            </a:extLst>
          </p:cNvPr>
          <p:cNvSpPr>
            <a:spLocks noGrp="1"/>
          </p:cNvSpPr>
          <p:nvPr>
            <p:ph type="title"/>
          </p:nvPr>
        </p:nvSpPr>
        <p:spPr>
          <a:xfrm>
            <a:off x="262709" y="805059"/>
            <a:ext cx="4373086" cy="1460500"/>
          </a:xfrm>
        </p:spPr>
        <p:txBody>
          <a:bodyPr>
            <a:normAutofit/>
          </a:bodyPr>
          <a:lstStyle/>
          <a:p>
            <a:r>
              <a:rPr lang="en-US" sz="4400" b="1" dirty="0">
                <a:latin typeface="Arial Black" panose="020B0A04020102020204" pitchFamily="34" charset="0"/>
              </a:rPr>
              <a:t>Preparation</a:t>
            </a:r>
            <a:br>
              <a:rPr lang="en-US" sz="4400" dirty="0"/>
            </a:br>
            <a:endParaRPr lang="en-US" dirty="0"/>
          </a:p>
        </p:txBody>
      </p:sp>
      <p:sp>
        <p:nvSpPr>
          <p:cNvPr id="5" name="TextBox 4">
            <a:extLst>
              <a:ext uri="{FF2B5EF4-FFF2-40B4-BE49-F238E27FC236}">
                <a16:creationId xmlns:a16="http://schemas.microsoft.com/office/drawing/2014/main" id="{C8538F0A-F2CA-A85F-D0DD-EFE4DD769022}"/>
              </a:ext>
            </a:extLst>
          </p:cNvPr>
          <p:cNvSpPr txBox="1"/>
          <p:nvPr/>
        </p:nvSpPr>
        <p:spPr>
          <a:xfrm>
            <a:off x="361458" y="1708199"/>
            <a:ext cx="4175588" cy="923330"/>
          </a:xfrm>
          <a:prstGeom prst="rect">
            <a:avLst/>
          </a:prstGeom>
          <a:noFill/>
        </p:spPr>
        <p:txBody>
          <a:bodyPr wrap="square">
            <a:spAutoFit/>
          </a:bodyPr>
          <a:lstStyle/>
          <a:p>
            <a:pPr marL="0" indent="0">
              <a:buNone/>
            </a:pPr>
            <a:r>
              <a:rPr lang="en-US" sz="1800" dirty="0">
                <a:latin typeface="Times New Roman" panose="02020603050405020304" pitchFamily="18" charset="0"/>
                <a:cs typeface="Times New Roman" panose="02020603050405020304" pitchFamily="18" charset="0"/>
              </a:rPr>
              <a:t>This screenshot should include the terminal window that shows the default gateway IP address. </a:t>
            </a:r>
          </a:p>
        </p:txBody>
      </p:sp>
      <p:pic>
        <p:nvPicPr>
          <p:cNvPr id="6" name="Picture 5">
            <a:extLst>
              <a:ext uri="{FF2B5EF4-FFF2-40B4-BE49-F238E27FC236}">
                <a16:creationId xmlns:a16="http://schemas.microsoft.com/office/drawing/2014/main" id="{6A759B86-1CBD-4F5D-D9AC-7A8EC1140ED0}"/>
              </a:ext>
            </a:extLst>
          </p:cNvPr>
          <p:cNvPicPr>
            <a:picLocks noChangeAspect="1"/>
          </p:cNvPicPr>
          <p:nvPr/>
        </p:nvPicPr>
        <p:blipFill>
          <a:blip r:embed="rId2"/>
          <a:stretch>
            <a:fillRect/>
          </a:stretch>
        </p:blipFill>
        <p:spPr>
          <a:xfrm>
            <a:off x="4714744" y="709366"/>
            <a:ext cx="7045610" cy="5046856"/>
          </a:xfrm>
          <a:prstGeom prst="rect">
            <a:avLst/>
          </a:prstGeom>
        </p:spPr>
      </p:pic>
    </p:spTree>
    <p:extLst>
      <p:ext uri="{BB962C8B-B14F-4D97-AF65-F5344CB8AC3E}">
        <p14:creationId xmlns:p14="http://schemas.microsoft.com/office/powerpoint/2010/main" val="775838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65FB-81FA-94B4-75A5-F977F2AF12ED}"/>
              </a:ext>
            </a:extLst>
          </p:cNvPr>
          <p:cNvSpPr>
            <a:spLocks noGrp="1"/>
          </p:cNvSpPr>
          <p:nvPr>
            <p:ph type="title"/>
          </p:nvPr>
        </p:nvSpPr>
        <p:spPr>
          <a:xfrm>
            <a:off x="308344" y="131422"/>
            <a:ext cx="4306185" cy="1407782"/>
          </a:xfrm>
        </p:spPr>
        <p:txBody>
          <a:bodyPr>
            <a:normAutofit fontScale="90000"/>
          </a:bodyPr>
          <a:lstStyle/>
          <a:p>
            <a:br>
              <a:rPr lang="en-US" sz="4400" dirty="0"/>
            </a:br>
            <a:br>
              <a:rPr lang="en-US" sz="4400" dirty="0"/>
            </a:br>
            <a:br>
              <a:rPr lang="en-US" sz="4400" dirty="0">
                <a:latin typeface="Arial Black" panose="020B0A04020102020204" pitchFamily="34" charset="0"/>
              </a:rPr>
            </a:br>
            <a:r>
              <a:rPr lang="en-US" b="1" dirty="0">
                <a:latin typeface="Arial Black" panose="020B0A04020102020204" pitchFamily="34" charset="0"/>
              </a:rPr>
              <a:t>IPv4 Address </a:t>
            </a:r>
            <a:br>
              <a:rPr lang="en-US" b="1" dirty="0">
                <a:latin typeface="Arial Black" panose="020B0A04020102020204" pitchFamily="34" charset="0"/>
              </a:rPr>
            </a:br>
            <a:r>
              <a:rPr lang="en-US" b="1" dirty="0">
                <a:latin typeface="Arial Black" panose="020B0A04020102020204" pitchFamily="34" charset="0"/>
              </a:rPr>
              <a:t>Assignment</a:t>
            </a:r>
          </a:p>
        </p:txBody>
      </p:sp>
      <p:sp>
        <p:nvSpPr>
          <p:cNvPr id="5" name="TextBox 4">
            <a:extLst>
              <a:ext uri="{FF2B5EF4-FFF2-40B4-BE49-F238E27FC236}">
                <a16:creationId xmlns:a16="http://schemas.microsoft.com/office/drawing/2014/main" id="{C8538F0A-F2CA-A85F-D0DD-EFE4DD769022}"/>
              </a:ext>
            </a:extLst>
          </p:cNvPr>
          <p:cNvSpPr txBox="1"/>
          <p:nvPr/>
        </p:nvSpPr>
        <p:spPr>
          <a:xfrm>
            <a:off x="399748" y="2348235"/>
            <a:ext cx="3564565" cy="923330"/>
          </a:xfrm>
          <a:prstGeom prst="rect">
            <a:avLst/>
          </a:prstGeom>
          <a:noFill/>
        </p:spPr>
        <p:txBody>
          <a:bodyPr wrap="square">
            <a:spAutoFit/>
          </a:bodyPr>
          <a:lstStyle/>
          <a:p>
            <a:pPr marL="0" indent="0">
              <a:buNone/>
            </a:pPr>
            <a:r>
              <a:rPr lang="en-US" sz="1800" dirty="0">
                <a:latin typeface="New Times Roman"/>
                <a:cs typeface="Arial" panose="020B0604020202020204" pitchFamily="34" charset="0"/>
              </a:rPr>
              <a:t>This screenshot should include the terminal window that shows the default gateway IP address</a:t>
            </a:r>
            <a:r>
              <a:rPr lang="en-US" sz="1800" dirty="0">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A271493C-B42D-149C-7689-AF5D05ED722B}"/>
              </a:ext>
            </a:extLst>
          </p:cNvPr>
          <p:cNvPicPr>
            <a:picLocks noChangeAspect="1"/>
          </p:cNvPicPr>
          <p:nvPr/>
        </p:nvPicPr>
        <p:blipFill>
          <a:blip r:embed="rId2"/>
          <a:stretch>
            <a:fillRect/>
          </a:stretch>
        </p:blipFill>
        <p:spPr>
          <a:xfrm>
            <a:off x="4782286" y="835313"/>
            <a:ext cx="6871743" cy="5187373"/>
          </a:xfrm>
          <a:prstGeom prst="rect">
            <a:avLst/>
          </a:prstGeom>
        </p:spPr>
      </p:pic>
    </p:spTree>
    <p:extLst>
      <p:ext uri="{BB962C8B-B14F-4D97-AF65-F5344CB8AC3E}">
        <p14:creationId xmlns:p14="http://schemas.microsoft.com/office/powerpoint/2010/main" val="238912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loudy oil paint art">
            <a:extLst>
              <a:ext uri="{FF2B5EF4-FFF2-40B4-BE49-F238E27FC236}">
                <a16:creationId xmlns:a16="http://schemas.microsoft.com/office/drawing/2014/main" id="{B2C68A8C-BC9E-FC0C-704F-65AA4B267E5D}"/>
              </a:ext>
            </a:extLst>
          </p:cNvPr>
          <p:cNvPicPr>
            <a:picLocks noChangeAspect="1"/>
          </p:cNvPicPr>
          <p:nvPr/>
        </p:nvPicPr>
        <p:blipFill rotWithShape="1">
          <a:blip r:embed="rId2">
            <a:alphaModFix/>
          </a:blip>
          <a:srcRect t="15257" b="474"/>
          <a:stretch/>
        </p:blipFill>
        <p:spPr>
          <a:xfrm>
            <a:off x="0" y="0"/>
            <a:ext cx="12192000" cy="6857990"/>
          </a:xfrm>
          <a:prstGeom prst="rect">
            <a:avLst/>
          </a:prstGeom>
          <a:noFill/>
        </p:spPr>
      </p:pic>
      <p:sp>
        <p:nvSpPr>
          <p:cNvPr id="2" name="Title 1">
            <a:extLst>
              <a:ext uri="{FF2B5EF4-FFF2-40B4-BE49-F238E27FC236}">
                <a16:creationId xmlns:a16="http://schemas.microsoft.com/office/drawing/2014/main" id="{0F41003B-FBA5-2085-BFDF-F5CBC4231D62}"/>
              </a:ext>
            </a:extLst>
          </p:cNvPr>
          <p:cNvSpPr>
            <a:spLocks noGrp="1"/>
          </p:cNvSpPr>
          <p:nvPr>
            <p:ph type="ctrTitle"/>
          </p:nvPr>
        </p:nvSpPr>
        <p:spPr>
          <a:xfrm>
            <a:off x="1640360" y="1780534"/>
            <a:ext cx="9144000" cy="2570871"/>
          </a:xfrm>
        </p:spPr>
        <p:txBody>
          <a:bodyPr>
            <a:normAutofit/>
          </a:bodyPr>
          <a:lstStyle/>
          <a:p>
            <a:br>
              <a:rPr lang="en-US" dirty="0">
                <a:effectLst>
                  <a:outerShdw blurRad="38100" dist="38100" dir="2700000" algn="tl">
                    <a:srgbClr val="000000">
                      <a:alpha val="43137"/>
                    </a:srgbClr>
                  </a:outerShdw>
                </a:effectLst>
                <a:latin typeface="Arial Black" panose="020B0A04020102020204" pitchFamily="34" charset="0"/>
              </a:rPr>
            </a:br>
            <a:br>
              <a:rPr lang="en-US" sz="6000" dirty="0">
                <a:solidFill>
                  <a:schemeClr val="bg1"/>
                </a:solidFill>
                <a:effectLst>
                  <a:outerShdw blurRad="38100" dist="38100" dir="2700000" algn="tl">
                    <a:srgbClr val="000000">
                      <a:alpha val="43137"/>
                    </a:srgbClr>
                  </a:outerShdw>
                </a:effectLst>
                <a:latin typeface="Arial Black" panose="020B0A04020102020204" pitchFamily="34" charset="0"/>
              </a:rPr>
            </a:br>
            <a:endParaRPr lang="en-US" dirty="0"/>
          </a:p>
        </p:txBody>
      </p:sp>
      <p:sp>
        <p:nvSpPr>
          <p:cNvPr id="3" name="Subtitle 2">
            <a:extLst>
              <a:ext uri="{FF2B5EF4-FFF2-40B4-BE49-F238E27FC236}">
                <a16:creationId xmlns:a16="http://schemas.microsoft.com/office/drawing/2014/main" id="{E2EA2534-CE04-A2C2-4D43-9EF53BC774B8}"/>
              </a:ext>
            </a:extLst>
          </p:cNvPr>
          <p:cNvSpPr>
            <a:spLocks noGrp="1"/>
          </p:cNvSpPr>
          <p:nvPr>
            <p:ph type="subTitle" idx="1"/>
          </p:nvPr>
        </p:nvSpPr>
        <p:spPr>
          <a:xfrm>
            <a:off x="1524000" y="1780534"/>
            <a:ext cx="9144000" cy="1655762"/>
          </a:xfrm>
        </p:spPr>
        <p:txBody>
          <a:bodyPr>
            <a:normAutofit/>
          </a:bodyPr>
          <a:lstStyle/>
          <a:p>
            <a:br>
              <a:rPr lang="en-US" sz="4400" b="1" dirty="0">
                <a:latin typeface="Arial Black" panose="020B0A04020102020204" pitchFamily="34" charset="0"/>
                <a:cs typeface="Arial" panose="020B0604020202020204" pitchFamily="34" charset="0"/>
              </a:rPr>
            </a:br>
            <a:r>
              <a:rPr lang="en-US" sz="4400" b="1" dirty="0">
                <a:latin typeface="Arial Black" panose="020B0A04020102020204" pitchFamily="34" charset="0"/>
                <a:cs typeface="Arial" panose="020B0604020202020204" pitchFamily="34" charset="0"/>
              </a:rPr>
              <a:t>CONNECTIVITY TEST</a:t>
            </a:r>
          </a:p>
        </p:txBody>
      </p:sp>
    </p:spTree>
    <p:extLst>
      <p:ext uri="{BB962C8B-B14F-4D97-AF65-F5344CB8AC3E}">
        <p14:creationId xmlns:p14="http://schemas.microsoft.com/office/powerpoint/2010/main" val="1917359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65FB-81FA-94B4-75A5-F977F2AF12ED}"/>
              </a:ext>
            </a:extLst>
          </p:cNvPr>
          <p:cNvSpPr>
            <a:spLocks noGrp="1"/>
          </p:cNvSpPr>
          <p:nvPr>
            <p:ph type="title"/>
          </p:nvPr>
        </p:nvSpPr>
        <p:spPr>
          <a:xfrm>
            <a:off x="287079" y="344072"/>
            <a:ext cx="4306185" cy="2547983"/>
          </a:xfrm>
        </p:spPr>
        <p:txBody>
          <a:bodyPr>
            <a:normAutofit fontScale="90000"/>
          </a:bodyPr>
          <a:lstStyle/>
          <a:p>
            <a:br>
              <a:rPr lang="en-US" sz="4400" dirty="0"/>
            </a:br>
            <a:r>
              <a:rPr lang="en-US" sz="4400" b="1" dirty="0">
                <a:latin typeface="Arial Black" panose="020B0A04020102020204" pitchFamily="34" charset="0"/>
              </a:rPr>
              <a:t>Dynamic IP Address Assignment</a:t>
            </a:r>
            <a:br>
              <a:rPr lang="en-US" b="1" dirty="0">
                <a:latin typeface="Arial Black" panose="020B0A04020102020204" pitchFamily="34" charset="0"/>
              </a:rPr>
            </a:br>
            <a:br>
              <a:rPr lang="en-US" sz="4400" dirty="0"/>
            </a:br>
            <a:r>
              <a:rPr lang="en-US" sz="2000" dirty="0">
                <a:latin typeface="New Times Roman"/>
              </a:rPr>
              <a:t>This screenshot should show the IPv4 address of the </a:t>
            </a:r>
            <a:r>
              <a:rPr lang="en-US" sz="2000" i="1" dirty="0">
                <a:latin typeface="New Times Roman"/>
              </a:rPr>
              <a:t>Computer 1</a:t>
            </a:r>
            <a:r>
              <a:rPr lang="en-US" sz="2000" dirty="0">
                <a:latin typeface="New Times Roman"/>
              </a:rPr>
              <a:t> VM</a:t>
            </a:r>
            <a:endParaRPr lang="en-US" sz="2000" b="1" dirty="0">
              <a:latin typeface="New Times Roman"/>
            </a:endParaRPr>
          </a:p>
        </p:txBody>
      </p:sp>
      <p:pic>
        <p:nvPicPr>
          <p:cNvPr id="3" name="Picture 2">
            <a:extLst>
              <a:ext uri="{FF2B5EF4-FFF2-40B4-BE49-F238E27FC236}">
                <a16:creationId xmlns:a16="http://schemas.microsoft.com/office/drawing/2014/main" id="{B7D8C937-AB0F-A6CD-E9F0-B4EC5751F923}"/>
              </a:ext>
            </a:extLst>
          </p:cNvPr>
          <p:cNvPicPr>
            <a:picLocks noChangeAspect="1"/>
          </p:cNvPicPr>
          <p:nvPr/>
        </p:nvPicPr>
        <p:blipFill>
          <a:blip r:embed="rId2"/>
          <a:stretch>
            <a:fillRect/>
          </a:stretch>
        </p:blipFill>
        <p:spPr>
          <a:xfrm>
            <a:off x="4839630" y="501805"/>
            <a:ext cx="6424086" cy="5921298"/>
          </a:xfrm>
          <a:prstGeom prst="rect">
            <a:avLst/>
          </a:prstGeom>
        </p:spPr>
      </p:pic>
    </p:spTree>
    <p:extLst>
      <p:ext uri="{BB962C8B-B14F-4D97-AF65-F5344CB8AC3E}">
        <p14:creationId xmlns:p14="http://schemas.microsoft.com/office/powerpoint/2010/main" val="114787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65FB-81FA-94B4-75A5-F977F2AF12ED}"/>
              </a:ext>
            </a:extLst>
          </p:cNvPr>
          <p:cNvSpPr>
            <a:spLocks noGrp="1"/>
          </p:cNvSpPr>
          <p:nvPr>
            <p:ph type="title"/>
          </p:nvPr>
        </p:nvSpPr>
        <p:spPr>
          <a:xfrm>
            <a:off x="309381" y="634004"/>
            <a:ext cx="4306185" cy="1761175"/>
          </a:xfrm>
        </p:spPr>
        <p:txBody>
          <a:bodyPr>
            <a:normAutofit fontScale="90000"/>
          </a:bodyPr>
          <a:lstStyle/>
          <a:p>
            <a:br>
              <a:rPr lang="en-US" sz="4400" dirty="0"/>
            </a:br>
            <a:r>
              <a:rPr lang="en-US" sz="4400" b="1" dirty="0">
                <a:latin typeface="Arial Black" panose="020B0A04020102020204" pitchFamily="34" charset="0"/>
              </a:rPr>
              <a:t>Dynamic IP Address Assignment</a:t>
            </a:r>
            <a:br>
              <a:rPr lang="en-US" b="1" dirty="0">
                <a:latin typeface="Arial Black" panose="020B0A04020102020204" pitchFamily="34" charset="0"/>
              </a:rPr>
            </a:br>
            <a:br>
              <a:rPr lang="en-US" b="1" dirty="0">
                <a:latin typeface="New Times Roman"/>
              </a:rPr>
            </a:br>
            <a:r>
              <a:rPr lang="en-US" sz="2000" dirty="0">
                <a:latin typeface="New Times Roman"/>
              </a:rPr>
              <a:t>This screenshot should show the IPv4 address of the </a:t>
            </a:r>
            <a:r>
              <a:rPr lang="en-US" sz="2000" i="1" dirty="0">
                <a:latin typeface="New Times Roman"/>
              </a:rPr>
              <a:t>Computer 2</a:t>
            </a:r>
            <a:r>
              <a:rPr lang="en-US" sz="2000" dirty="0">
                <a:latin typeface="New Times Roman"/>
              </a:rPr>
              <a:t> VM</a:t>
            </a:r>
            <a:endParaRPr lang="en-US" sz="2000" b="1" dirty="0">
              <a:latin typeface="New Times Roman"/>
            </a:endParaRPr>
          </a:p>
        </p:txBody>
      </p:sp>
      <p:pic>
        <p:nvPicPr>
          <p:cNvPr id="6" name="Picture 5">
            <a:extLst>
              <a:ext uri="{FF2B5EF4-FFF2-40B4-BE49-F238E27FC236}">
                <a16:creationId xmlns:a16="http://schemas.microsoft.com/office/drawing/2014/main" id="{91984A67-41E4-EEDE-FD1A-D32E89DEDCEC}"/>
              </a:ext>
            </a:extLst>
          </p:cNvPr>
          <p:cNvPicPr>
            <a:picLocks noChangeAspect="1"/>
          </p:cNvPicPr>
          <p:nvPr/>
        </p:nvPicPr>
        <p:blipFill>
          <a:blip r:embed="rId2"/>
          <a:stretch>
            <a:fillRect/>
          </a:stretch>
        </p:blipFill>
        <p:spPr>
          <a:xfrm>
            <a:off x="4904109" y="392616"/>
            <a:ext cx="6717031" cy="6072768"/>
          </a:xfrm>
          <a:prstGeom prst="rect">
            <a:avLst/>
          </a:prstGeom>
        </p:spPr>
      </p:pic>
    </p:spTree>
    <p:extLst>
      <p:ext uri="{BB962C8B-B14F-4D97-AF65-F5344CB8AC3E}">
        <p14:creationId xmlns:p14="http://schemas.microsoft.com/office/powerpoint/2010/main" val="3254573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65FB-81FA-94B4-75A5-F977F2AF12ED}"/>
              </a:ext>
            </a:extLst>
          </p:cNvPr>
          <p:cNvSpPr>
            <a:spLocks noGrp="1"/>
          </p:cNvSpPr>
          <p:nvPr>
            <p:ph type="title"/>
          </p:nvPr>
        </p:nvSpPr>
        <p:spPr>
          <a:xfrm>
            <a:off x="351911" y="719064"/>
            <a:ext cx="4911205" cy="907717"/>
          </a:xfrm>
        </p:spPr>
        <p:txBody>
          <a:bodyPr>
            <a:normAutofit fontScale="90000"/>
          </a:bodyPr>
          <a:lstStyle/>
          <a:p>
            <a:r>
              <a:rPr lang="en-US" b="1" dirty="0">
                <a:latin typeface="Arial Black" panose="020B0A04020102020204" pitchFamily="34" charset="0"/>
              </a:rPr>
              <a:t>Connectivity</a:t>
            </a:r>
            <a:br>
              <a:rPr lang="en-US" b="1" dirty="0">
                <a:latin typeface="Arial Black" panose="020B0A04020102020204" pitchFamily="34" charset="0"/>
              </a:rPr>
            </a:br>
            <a:r>
              <a:rPr lang="en-US" b="1" dirty="0">
                <a:latin typeface="Arial Black" panose="020B0A04020102020204" pitchFamily="34" charset="0"/>
              </a:rPr>
              <a:t>      Test </a:t>
            </a:r>
            <a:br>
              <a:rPr lang="en-US" b="1" dirty="0">
                <a:latin typeface="Arial Black" panose="020B0A04020102020204" pitchFamily="34" charset="0"/>
              </a:rPr>
            </a:br>
            <a:endParaRPr lang="en-US" sz="2000" b="1" dirty="0">
              <a:latin typeface="New Times Roman"/>
            </a:endParaRPr>
          </a:p>
        </p:txBody>
      </p:sp>
      <p:pic>
        <p:nvPicPr>
          <p:cNvPr id="3" name="Picture 2">
            <a:extLst>
              <a:ext uri="{FF2B5EF4-FFF2-40B4-BE49-F238E27FC236}">
                <a16:creationId xmlns:a16="http://schemas.microsoft.com/office/drawing/2014/main" id="{A5AEE27A-DE90-543C-66B9-DC7BA57B6047}"/>
              </a:ext>
            </a:extLst>
          </p:cNvPr>
          <p:cNvPicPr>
            <a:picLocks noChangeAspect="1"/>
          </p:cNvPicPr>
          <p:nvPr/>
        </p:nvPicPr>
        <p:blipFill>
          <a:blip r:embed="rId2"/>
          <a:stretch>
            <a:fillRect/>
          </a:stretch>
        </p:blipFill>
        <p:spPr>
          <a:xfrm>
            <a:off x="5050624" y="587194"/>
            <a:ext cx="6213346" cy="5683611"/>
          </a:xfrm>
          <a:prstGeom prst="rect">
            <a:avLst/>
          </a:prstGeom>
        </p:spPr>
      </p:pic>
      <p:sp>
        <p:nvSpPr>
          <p:cNvPr id="5" name="TextBox 4">
            <a:extLst>
              <a:ext uri="{FF2B5EF4-FFF2-40B4-BE49-F238E27FC236}">
                <a16:creationId xmlns:a16="http://schemas.microsoft.com/office/drawing/2014/main" id="{7A759619-9B4E-30A2-9494-44BB00DF8C90}"/>
              </a:ext>
            </a:extLst>
          </p:cNvPr>
          <p:cNvSpPr txBox="1"/>
          <p:nvPr/>
        </p:nvSpPr>
        <p:spPr>
          <a:xfrm>
            <a:off x="156862" y="1991894"/>
            <a:ext cx="4489565" cy="1200329"/>
          </a:xfrm>
          <a:prstGeom prst="rect">
            <a:avLst/>
          </a:prstGeom>
          <a:noFill/>
        </p:spPr>
        <p:txBody>
          <a:bodyPr wrap="square">
            <a:spAutoFit/>
          </a:bodyPr>
          <a:lstStyle/>
          <a:p>
            <a:pPr marL="0" indent="0">
              <a:buNone/>
            </a:pPr>
            <a:r>
              <a:rPr lang="en-US" sz="1800" dirty="0">
                <a:latin typeface="New Times Roman"/>
              </a:rPr>
              <a:t>This screenshot should show the connectivity tests between the </a:t>
            </a:r>
            <a:r>
              <a:rPr lang="en-US" sz="1800" i="1" dirty="0">
                <a:latin typeface="New Times Roman"/>
              </a:rPr>
              <a:t>Computer 1</a:t>
            </a:r>
            <a:r>
              <a:rPr lang="en-US" sz="1800" dirty="0">
                <a:latin typeface="New Times Roman"/>
              </a:rPr>
              <a:t> VM and the other two devices (i.e., the </a:t>
            </a:r>
            <a:r>
              <a:rPr lang="en-US" sz="1800" i="1" dirty="0">
                <a:latin typeface="New Times Roman"/>
              </a:rPr>
              <a:t>SOHO Router </a:t>
            </a:r>
            <a:r>
              <a:rPr lang="en-US" sz="1800" dirty="0">
                <a:latin typeface="New Times Roman"/>
              </a:rPr>
              <a:t>VM and </a:t>
            </a:r>
            <a:r>
              <a:rPr lang="en-US" sz="1800" i="1" dirty="0">
                <a:latin typeface="New Times Roman"/>
              </a:rPr>
              <a:t>Computer 2</a:t>
            </a:r>
            <a:r>
              <a:rPr lang="en-US" sz="1800" dirty="0">
                <a:latin typeface="New Times Roman"/>
              </a:rPr>
              <a:t> VM).</a:t>
            </a:r>
          </a:p>
        </p:txBody>
      </p:sp>
    </p:spTree>
    <p:extLst>
      <p:ext uri="{BB962C8B-B14F-4D97-AF65-F5344CB8AC3E}">
        <p14:creationId xmlns:p14="http://schemas.microsoft.com/office/powerpoint/2010/main" val="415930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65FB-81FA-94B4-75A5-F977F2AF12ED}"/>
              </a:ext>
            </a:extLst>
          </p:cNvPr>
          <p:cNvSpPr>
            <a:spLocks noGrp="1"/>
          </p:cNvSpPr>
          <p:nvPr>
            <p:ph type="title"/>
          </p:nvPr>
        </p:nvSpPr>
        <p:spPr>
          <a:xfrm>
            <a:off x="309381" y="634004"/>
            <a:ext cx="4306185" cy="1761175"/>
          </a:xfrm>
        </p:spPr>
        <p:txBody>
          <a:bodyPr>
            <a:normAutofit/>
          </a:bodyPr>
          <a:lstStyle/>
          <a:p>
            <a:br>
              <a:rPr lang="en-US" sz="4400" dirty="0"/>
            </a:br>
            <a:endParaRPr lang="en-US" sz="2000" b="1" dirty="0">
              <a:latin typeface="New Times Roman"/>
            </a:endParaRPr>
          </a:p>
        </p:txBody>
      </p:sp>
      <p:sp>
        <p:nvSpPr>
          <p:cNvPr id="4" name="TextBox 3">
            <a:extLst>
              <a:ext uri="{FF2B5EF4-FFF2-40B4-BE49-F238E27FC236}">
                <a16:creationId xmlns:a16="http://schemas.microsoft.com/office/drawing/2014/main" id="{664A2F22-DBF2-8C65-E9FB-B878AE63EF06}"/>
              </a:ext>
            </a:extLst>
          </p:cNvPr>
          <p:cNvSpPr txBox="1"/>
          <p:nvPr/>
        </p:nvSpPr>
        <p:spPr>
          <a:xfrm>
            <a:off x="309381" y="511491"/>
            <a:ext cx="6097772" cy="1323439"/>
          </a:xfrm>
          <a:prstGeom prst="rect">
            <a:avLst/>
          </a:prstGeom>
          <a:noFill/>
        </p:spPr>
        <p:txBody>
          <a:bodyPr wrap="square">
            <a:spAutoFit/>
          </a:bodyPr>
          <a:lstStyle/>
          <a:p>
            <a:r>
              <a:rPr lang="en-US" sz="4000" b="1" dirty="0">
                <a:latin typeface="Arial Black" panose="020B0A04020102020204" pitchFamily="34" charset="0"/>
              </a:rPr>
              <a:t>Connectivity</a:t>
            </a:r>
            <a:br>
              <a:rPr lang="en-US" sz="4000" b="1" dirty="0">
                <a:latin typeface="Arial Black" panose="020B0A04020102020204" pitchFamily="34" charset="0"/>
              </a:rPr>
            </a:br>
            <a:r>
              <a:rPr lang="en-US" sz="4000" b="1" dirty="0">
                <a:latin typeface="Arial Black" panose="020B0A04020102020204" pitchFamily="34" charset="0"/>
              </a:rPr>
              <a:t>      Test </a:t>
            </a:r>
            <a:endParaRPr lang="en-US" sz="4000" dirty="0"/>
          </a:p>
        </p:txBody>
      </p:sp>
      <p:sp>
        <p:nvSpPr>
          <p:cNvPr id="7" name="TextBox 6">
            <a:extLst>
              <a:ext uri="{FF2B5EF4-FFF2-40B4-BE49-F238E27FC236}">
                <a16:creationId xmlns:a16="http://schemas.microsoft.com/office/drawing/2014/main" id="{F55A81F8-A5E3-A498-8883-973CC64A534F}"/>
              </a:ext>
            </a:extLst>
          </p:cNvPr>
          <p:cNvSpPr txBox="1"/>
          <p:nvPr/>
        </p:nvSpPr>
        <p:spPr>
          <a:xfrm>
            <a:off x="309381" y="2056027"/>
            <a:ext cx="3518340" cy="1477328"/>
          </a:xfrm>
          <a:prstGeom prst="rect">
            <a:avLst/>
          </a:prstGeom>
          <a:noFill/>
        </p:spPr>
        <p:txBody>
          <a:bodyPr wrap="square">
            <a:spAutoFit/>
          </a:bodyPr>
          <a:lstStyle/>
          <a:p>
            <a:pPr marL="0" indent="0">
              <a:buNone/>
            </a:pPr>
            <a:r>
              <a:rPr lang="en-US" sz="1800" dirty="0">
                <a:latin typeface="New Times Roman"/>
              </a:rPr>
              <a:t>This screenshot should show the connectivity tests between the </a:t>
            </a:r>
            <a:r>
              <a:rPr lang="en-US" sz="1800" i="1" dirty="0">
                <a:latin typeface="New Times Roman"/>
              </a:rPr>
              <a:t>Computer 2</a:t>
            </a:r>
            <a:r>
              <a:rPr lang="en-US" sz="1800" dirty="0">
                <a:latin typeface="New Times Roman"/>
              </a:rPr>
              <a:t> VM and the other two devices (i.e., the </a:t>
            </a:r>
            <a:r>
              <a:rPr lang="en-US" sz="1800" i="1" dirty="0">
                <a:latin typeface="New Times Roman"/>
              </a:rPr>
              <a:t>SOHO Router </a:t>
            </a:r>
            <a:r>
              <a:rPr lang="en-US" sz="1800" dirty="0">
                <a:latin typeface="New Times Roman"/>
              </a:rPr>
              <a:t>VM and </a:t>
            </a:r>
            <a:r>
              <a:rPr lang="en-US" sz="1800" i="1" dirty="0">
                <a:latin typeface="New Times Roman"/>
              </a:rPr>
              <a:t>Computer 1</a:t>
            </a:r>
            <a:r>
              <a:rPr lang="en-US" sz="1800" dirty="0">
                <a:latin typeface="New Times Roman"/>
              </a:rPr>
              <a:t> VM).</a:t>
            </a:r>
          </a:p>
        </p:txBody>
      </p:sp>
      <p:pic>
        <p:nvPicPr>
          <p:cNvPr id="8" name="Picture 7">
            <a:extLst>
              <a:ext uri="{FF2B5EF4-FFF2-40B4-BE49-F238E27FC236}">
                <a16:creationId xmlns:a16="http://schemas.microsoft.com/office/drawing/2014/main" id="{876BF814-BE20-0467-7B9D-D7D2CAA94E10}"/>
              </a:ext>
            </a:extLst>
          </p:cNvPr>
          <p:cNvPicPr>
            <a:picLocks noChangeAspect="1"/>
          </p:cNvPicPr>
          <p:nvPr/>
        </p:nvPicPr>
        <p:blipFill>
          <a:blip r:embed="rId2"/>
          <a:stretch>
            <a:fillRect/>
          </a:stretch>
        </p:blipFill>
        <p:spPr>
          <a:xfrm>
            <a:off x="4797154" y="728828"/>
            <a:ext cx="6392611" cy="5837225"/>
          </a:xfrm>
          <a:prstGeom prst="rect">
            <a:avLst/>
          </a:prstGeom>
        </p:spPr>
      </p:pic>
    </p:spTree>
    <p:extLst>
      <p:ext uri="{BB962C8B-B14F-4D97-AF65-F5344CB8AC3E}">
        <p14:creationId xmlns:p14="http://schemas.microsoft.com/office/powerpoint/2010/main" val="1068819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2626</TotalTime>
  <Words>1060</Words>
  <Application>Microsoft Office PowerPoint</Application>
  <PresentationFormat>Widescreen</PresentationFormat>
  <Paragraphs>92</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Calibri</vt:lpstr>
      <vt:lpstr>Calibri Light</vt:lpstr>
      <vt:lpstr>New Times Roman</vt:lpstr>
      <vt:lpstr>Source Sans Pro</vt:lpstr>
      <vt:lpstr>Times New Roman</vt:lpstr>
      <vt:lpstr>Office Theme</vt:lpstr>
      <vt:lpstr> NETW191  FINAL COURSE PROJECT </vt:lpstr>
      <vt:lpstr>                Introduction </vt:lpstr>
      <vt:lpstr>Preparation </vt:lpstr>
      <vt:lpstr>   IPv4 Address  Assignment</vt:lpstr>
      <vt:lpstr>  </vt:lpstr>
      <vt:lpstr> Dynamic IP Address Assignment  This screenshot should show the IPv4 address of the Computer 1 VM</vt:lpstr>
      <vt:lpstr> Dynamic IP Address Assignment  This screenshot should show the IPv4 address of the Computer 2 VM</vt:lpstr>
      <vt:lpstr>Connectivity       Test  </vt:lpstr>
      <vt:lpstr> </vt:lpstr>
      <vt:lpstr>  </vt:lpstr>
      <vt:lpstr> </vt:lpstr>
      <vt:lpstr> </vt:lpstr>
      <vt:lpstr> </vt:lpstr>
      <vt:lpstr>  </vt:lpstr>
      <vt:lpstr> </vt:lpstr>
      <vt:lpstr>  </vt:lpstr>
      <vt:lpstr>SOHO Wireless Network Security</vt:lpstr>
      <vt:lpstr> </vt:lpstr>
      <vt:lpstr> References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NET191</dc:title>
  <dc:creator>Takeyha Thompson-Green</dc:creator>
  <cp:lastModifiedBy>Takeyha Thompson-Green</cp:lastModifiedBy>
  <cp:revision>2</cp:revision>
  <dcterms:created xsi:type="dcterms:W3CDTF">2023-10-11T00:11:40Z</dcterms:created>
  <dcterms:modified xsi:type="dcterms:W3CDTF">2023-10-18T01:05:29Z</dcterms:modified>
</cp:coreProperties>
</file>