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34"/>
  </p:notesMasterIdLst>
  <p:handoutMasterIdLst>
    <p:handoutMasterId r:id="rId35"/>
  </p:handoutMasterIdLst>
  <p:sldIdLst>
    <p:sldId id="257" r:id="rId5"/>
    <p:sldId id="421" r:id="rId6"/>
    <p:sldId id="410" r:id="rId7"/>
    <p:sldId id="411" r:id="rId8"/>
    <p:sldId id="412" r:id="rId9"/>
    <p:sldId id="413" r:id="rId10"/>
    <p:sldId id="277" r:id="rId11"/>
    <p:sldId id="278" r:id="rId12"/>
    <p:sldId id="393" r:id="rId13"/>
    <p:sldId id="394" r:id="rId14"/>
    <p:sldId id="414" r:id="rId15"/>
    <p:sldId id="396" r:id="rId16"/>
    <p:sldId id="397" r:id="rId17"/>
    <p:sldId id="398" r:id="rId18"/>
    <p:sldId id="399" r:id="rId19"/>
    <p:sldId id="415" r:id="rId20"/>
    <p:sldId id="400" r:id="rId21"/>
    <p:sldId id="401" r:id="rId22"/>
    <p:sldId id="402" r:id="rId23"/>
    <p:sldId id="403" r:id="rId24"/>
    <p:sldId id="404" r:id="rId25"/>
    <p:sldId id="416" r:id="rId26"/>
    <p:sldId id="405" r:id="rId27"/>
    <p:sldId id="406" r:id="rId28"/>
    <p:sldId id="407" r:id="rId29"/>
    <p:sldId id="408" r:id="rId30"/>
    <p:sldId id="419" r:id="rId31"/>
    <p:sldId id="418" r:id="rId32"/>
    <p:sldId id="42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8DA"/>
    <a:srgbClr val="37335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D989C-FFBD-4CA6-BC7B-5ECB91AD4303}" v="110" dt="2023-04-18T01:33:46.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8753" autoAdjust="0"/>
  </p:normalViewPr>
  <p:slideViewPr>
    <p:cSldViewPr snapToGrid="0">
      <p:cViewPr varScale="1">
        <p:scale>
          <a:sx n="56" d="100"/>
          <a:sy n="56" d="100"/>
        </p:scale>
        <p:origin x="1080" y="4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4/18/2023</a:t>
            </a:fld>
            <a:endParaRPr lang="en-US" dirty="0"/>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dirty="0"/>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4/18/2023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dirty="0"/>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dirty="0"/>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4</a:t>
            </a:fld>
            <a:endParaRPr lang="en-US" dirty="0"/>
          </a:p>
        </p:txBody>
      </p:sp>
    </p:spTree>
    <p:extLst>
      <p:ext uri="{BB962C8B-B14F-4D97-AF65-F5344CB8AC3E}">
        <p14:creationId xmlns:p14="http://schemas.microsoft.com/office/powerpoint/2010/main" val="66172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dirty="0"/>
              <a:t>Tuesday, February 2, 20XX</a:t>
            </a:r>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591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Tuesday, February 2, 20XX</a:t>
            </a:r>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310250726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Tuesday, February 2, 20XX</a:t>
            </a:r>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5825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dirty="0"/>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744893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dirty="0"/>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dirty="0"/>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dirty="0"/>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dirty="0"/>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dirty="0"/>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dirty="0"/>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dirty="0"/>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dirty="0"/>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dirty="0"/>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06308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dirty="0"/>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dirty="0"/>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dirty="0"/>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dirty="0"/>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dirty="0"/>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dirty="0"/>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715776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dirty="0"/>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dirty="0"/>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22852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dirty="0"/>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dirty="0"/>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dirty="0"/>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dirty="0"/>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dirty="0"/>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72731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Tuesday, February 2, 20XX</a:t>
            </a:r>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546417083"/>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Tuesday, February 2, 20XX</a:t>
            </a:r>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5469149"/>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Tuesday, February 2, 20XX</a:t>
            </a:r>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216743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Tuesday, February 2, 20XX</a:t>
            </a:r>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18982010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Tuesday, February 2, 20XX</a:t>
            </a:r>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63839665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Tuesday, February 2, 20XX</a:t>
            </a:r>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99581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Tuesday, February 2, 20XX</a:t>
            </a:r>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275012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Tuesday, February 2, 20XX</a:t>
            </a:r>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029165"/>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dirty="0"/>
              <a:t>Tuesday, February 2, 20XX</a:t>
            </a: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dirty="0"/>
              <a:t>Sample Footer Text</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BA1B0FB-D917-4C8C-928F-313BD683BF39}" type="slidenum">
              <a:rPr lang="en-US" smtClean="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029764"/>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733" r:id="rId13"/>
    <p:sldLayoutId id="2147483687" r:id="rId14"/>
    <p:sldLayoutId id="2147483696" r:id="rId15"/>
    <p:sldLayoutId id="2147483707" r:id="rId16"/>
    <p:sldLayoutId id="2147483697" r:id="rId17"/>
    <p:sldLayoutId id="2147483693" r:id="rId18"/>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 name="Picture 43">
            <a:extLst>
              <a:ext uri="{FF2B5EF4-FFF2-40B4-BE49-F238E27FC236}">
                <a16:creationId xmlns:a16="http://schemas.microsoft.com/office/drawing/2014/main" id="{15127F18-177F-DDCA-D8D9-1F8E2D5D0005}"/>
              </a:ext>
            </a:extLst>
          </p:cNvPr>
          <p:cNvPicPr>
            <a:picLocks noChangeAspect="1"/>
          </p:cNvPicPr>
          <p:nvPr/>
        </p:nvPicPr>
        <p:blipFill rotWithShape="1">
          <a:blip r:embed="rId3">
            <a:alphaModFix amt="45000"/>
          </a:blip>
          <a:srcRect r="25"/>
          <a:stretch/>
        </p:blipFill>
        <p:spPr>
          <a:xfrm>
            <a:off x="20" y="-1"/>
            <a:ext cx="12188932" cy="6858000"/>
          </a:xfrm>
          <a:prstGeom prst="rect">
            <a:avLst/>
          </a:prstGeom>
        </p:spPr>
      </p:pic>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643467" y="643467"/>
            <a:ext cx="7164674" cy="5571066"/>
          </a:xfrm>
        </p:spPr>
        <p:txBody>
          <a:bodyPr vert="horz" lIns="91440" tIns="45720" rIns="91440" bIns="45720" rtlCol="0" anchor="ctr" anchorCtr="0">
            <a:normAutofit/>
          </a:bodyPr>
          <a:lstStyle/>
          <a:p>
            <a:pPr algn="r"/>
            <a:r>
              <a:rPr lang="en-US" sz="6600" kern="1200" cap="all" spc="200" baseline="0" dirty="0">
                <a:solidFill>
                  <a:schemeClr val="tx1"/>
                </a:solidFill>
                <a:latin typeface="+mj-lt"/>
                <a:ea typeface="+mj-ea"/>
                <a:cs typeface="+mj-cs"/>
              </a:rPr>
              <a:t>CEIS101 Final PROJECT</a:t>
            </a:r>
            <a:br>
              <a:rPr lang="en-US" sz="6600" kern="1200" cap="all" spc="200" baseline="0" dirty="0">
                <a:solidFill>
                  <a:schemeClr val="tx1"/>
                </a:solidFill>
                <a:latin typeface="+mj-lt"/>
                <a:ea typeface="+mj-ea"/>
                <a:cs typeface="+mj-cs"/>
              </a:rPr>
            </a:br>
            <a:r>
              <a:rPr lang="en-US" sz="6600" kern="1200" cap="all" spc="200" baseline="0" dirty="0">
                <a:solidFill>
                  <a:schemeClr val="tx1"/>
                </a:solidFill>
                <a:latin typeface="+mj-lt"/>
                <a:ea typeface="+mj-ea"/>
                <a:cs typeface="+mj-cs"/>
              </a:rPr>
              <a:t>SMARTHOME AUTOMATION</a:t>
            </a:r>
            <a:br>
              <a:rPr lang="en-US" sz="6600" kern="1200" cap="all" spc="200" baseline="0" dirty="0">
                <a:solidFill>
                  <a:schemeClr val="tx1"/>
                </a:solidFill>
                <a:latin typeface="+mj-lt"/>
                <a:ea typeface="+mj-ea"/>
                <a:cs typeface="+mj-cs"/>
              </a:rPr>
            </a:br>
            <a:r>
              <a:rPr lang="en-US" sz="6600" kern="1200" cap="all" spc="200" baseline="0" dirty="0">
                <a:solidFill>
                  <a:schemeClr val="tx1"/>
                </a:solidFill>
                <a:latin typeface="+mj-lt"/>
                <a:ea typeface="+mj-ea"/>
                <a:cs typeface="+mj-cs"/>
              </a:rPr>
              <a:t>AND SECURITY SYSTEM</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8451608" y="643467"/>
            <a:ext cx="3096926" cy="5571066"/>
          </a:xfrm>
        </p:spPr>
        <p:txBody>
          <a:bodyPr vert="horz" lIns="91440" tIns="45720" rIns="91440" bIns="45720" rtlCol="0" anchor="ctr">
            <a:normAutofit/>
          </a:bodyPr>
          <a:lstStyle/>
          <a:p>
            <a:pPr marL="0" indent="0">
              <a:lnSpc>
                <a:spcPct val="100000"/>
              </a:lnSpc>
              <a:spcBef>
                <a:spcPts val="0"/>
              </a:spcBef>
            </a:pPr>
            <a:r>
              <a:rPr lang="en-US" sz="2400" dirty="0"/>
              <a:t>Presented by Takeyha Thompson-Green</a:t>
            </a:r>
          </a:p>
        </p:txBody>
      </p:sp>
    </p:spTree>
    <p:extLst>
      <p:ext uri="{BB962C8B-B14F-4D97-AF65-F5344CB8AC3E}">
        <p14:creationId xmlns:p14="http://schemas.microsoft.com/office/powerpoint/2010/main" val="75281428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64906-8CC1-7C0F-314E-4F1BD6BE05A9}"/>
              </a:ext>
            </a:extLst>
          </p:cNvPr>
          <p:cNvSpPr>
            <a:spLocks noGrp="1"/>
          </p:cNvSpPr>
          <p:nvPr>
            <p:ph type="title"/>
          </p:nvPr>
        </p:nvSpPr>
        <p:spPr/>
        <p:txBody>
          <a:bodyPr/>
          <a:lstStyle/>
          <a:p>
            <a:r>
              <a:rPr lang="en-US" sz="4800" dirty="0"/>
              <a:t>                Serial Monitor(screenshot)</a:t>
            </a:r>
            <a:endParaRPr lang="en-US" dirty="0"/>
          </a:p>
        </p:txBody>
      </p:sp>
      <p:pic>
        <p:nvPicPr>
          <p:cNvPr id="7" name="Content Placeholder 6">
            <a:extLst>
              <a:ext uri="{FF2B5EF4-FFF2-40B4-BE49-F238E27FC236}">
                <a16:creationId xmlns:a16="http://schemas.microsoft.com/office/drawing/2014/main" id="{A7020CD5-DF93-C6AC-ADC6-D9FAEB6D47E5}"/>
              </a:ext>
            </a:extLst>
          </p:cNvPr>
          <p:cNvPicPr>
            <a:picLocks noGrp="1" noChangeAspect="1"/>
          </p:cNvPicPr>
          <p:nvPr>
            <p:ph idx="1"/>
          </p:nvPr>
        </p:nvPicPr>
        <p:blipFill>
          <a:blip r:embed="rId2"/>
          <a:stretch>
            <a:fillRect/>
          </a:stretch>
        </p:blipFill>
        <p:spPr>
          <a:xfrm>
            <a:off x="2768138" y="1737360"/>
            <a:ext cx="6231439" cy="4355465"/>
          </a:xfrm>
          <a:prstGeom prst="rect">
            <a:avLst/>
          </a:prstGeom>
        </p:spPr>
      </p:pic>
      <p:sp>
        <p:nvSpPr>
          <p:cNvPr id="6" name="Slide Number Placeholder 5">
            <a:extLst>
              <a:ext uri="{FF2B5EF4-FFF2-40B4-BE49-F238E27FC236}">
                <a16:creationId xmlns:a16="http://schemas.microsoft.com/office/drawing/2014/main" id="{E8679AF0-F5B0-290F-259B-D900B81927B7}"/>
              </a:ext>
            </a:extLst>
          </p:cNvPr>
          <p:cNvSpPr>
            <a:spLocks noGrp="1"/>
          </p:cNvSpPr>
          <p:nvPr>
            <p:ph type="sldNum" sz="quarter" idx="12"/>
          </p:nvPr>
        </p:nvSpPr>
        <p:spPr/>
        <p:txBody>
          <a:bodyPr/>
          <a:lstStyle/>
          <a:p>
            <a:fld id="{DBA1B0FB-D917-4C8C-928F-313BD683BF39}" type="slidenum">
              <a:rPr lang="en-US" smtClean="0"/>
              <a:t>10</a:t>
            </a:fld>
            <a:endParaRPr lang="en-US" dirty="0"/>
          </a:p>
        </p:txBody>
      </p:sp>
    </p:spTree>
    <p:extLst>
      <p:ext uri="{BB962C8B-B14F-4D97-AF65-F5344CB8AC3E}">
        <p14:creationId xmlns:p14="http://schemas.microsoft.com/office/powerpoint/2010/main" val="260903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1C78-86F9-3958-FEAE-3913FC490F85}"/>
              </a:ext>
            </a:extLst>
          </p:cNvPr>
          <p:cNvSpPr>
            <a:spLocks noGrp="1"/>
          </p:cNvSpPr>
          <p:nvPr>
            <p:ph type="title"/>
          </p:nvPr>
        </p:nvSpPr>
        <p:spPr>
          <a:xfrm>
            <a:off x="5258134" y="640080"/>
            <a:ext cx="6293689" cy="3652405"/>
          </a:xfrm>
        </p:spPr>
        <p:txBody>
          <a:bodyPr vert="horz" lIns="91440" tIns="45720" rIns="91440" bIns="45720" rtlCol="0" anchor="b" anchorCtr="0">
            <a:normAutofit/>
          </a:bodyPr>
          <a:lstStyle/>
          <a:p>
            <a:r>
              <a:rPr lang="en-US" sz="4400" spc="200" dirty="0">
                <a:solidFill>
                  <a:schemeClr val="tx1">
                    <a:lumMod val="85000"/>
                    <a:lumOff val="15000"/>
                  </a:schemeClr>
                </a:solidFill>
              </a:rPr>
              <a:t>ADDING DOOR SENSOR TO SMARTHOME SYSTEM</a:t>
            </a:r>
          </a:p>
        </p:txBody>
      </p:sp>
      <p:sp>
        <p:nvSpPr>
          <p:cNvPr id="6" name="Slide Number Placeholder 5">
            <a:extLst>
              <a:ext uri="{FF2B5EF4-FFF2-40B4-BE49-F238E27FC236}">
                <a16:creationId xmlns:a16="http://schemas.microsoft.com/office/drawing/2014/main" id="{AF204EC6-ED19-B148-17A4-7349C39588E3}"/>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BA1B0FB-D917-4C8C-928F-313BD683BF39}" type="slidenum">
              <a:rPr lang="en-US" smtClean="0"/>
              <a:pPr defTabSz="914400">
                <a:spcAft>
                  <a:spcPts val="600"/>
                </a:spcAft>
              </a:pPr>
              <a:t>11</a:t>
            </a:fld>
            <a:endParaRPr lang="en-US" dirty="0"/>
          </a:p>
        </p:txBody>
      </p:sp>
      <p:pic>
        <p:nvPicPr>
          <p:cNvPr id="10" name="Graphic 9" descr="Door">
            <a:extLst>
              <a:ext uri="{FF2B5EF4-FFF2-40B4-BE49-F238E27FC236}">
                <a16:creationId xmlns:a16="http://schemas.microsoft.com/office/drawing/2014/main" id="{D901E9B2-89A1-DB26-3FFB-F5F30ED6B0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422615"/>
            <a:ext cx="3993942" cy="3993942"/>
          </a:xfrm>
          <a:prstGeom prst="rect">
            <a:avLst/>
          </a:prstGeom>
        </p:spPr>
      </p:pic>
    </p:spTree>
    <p:extLst>
      <p:ext uri="{BB962C8B-B14F-4D97-AF65-F5344CB8AC3E}">
        <p14:creationId xmlns:p14="http://schemas.microsoft.com/office/powerpoint/2010/main" val="327760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BCA-6521-3E5A-A116-F021A21B2580}"/>
              </a:ext>
            </a:extLst>
          </p:cNvPr>
          <p:cNvSpPr>
            <a:spLocks noGrp="1"/>
          </p:cNvSpPr>
          <p:nvPr>
            <p:ph type="title"/>
          </p:nvPr>
        </p:nvSpPr>
        <p:spPr>
          <a:xfrm>
            <a:off x="418407" y="523123"/>
            <a:ext cx="11355186" cy="1332000"/>
          </a:xfrm>
        </p:spPr>
        <p:txBody>
          <a:bodyPr/>
          <a:lstStyle/>
          <a:p>
            <a:r>
              <a:rPr lang="en-US" dirty="0"/>
              <a:t>   </a:t>
            </a:r>
            <a:r>
              <a:rPr lang="en-US" sz="4800" dirty="0"/>
              <a:t>Circuit of door closed with Green LED ON</a:t>
            </a:r>
          </a:p>
        </p:txBody>
      </p:sp>
      <p:pic>
        <p:nvPicPr>
          <p:cNvPr id="7" name="Content Placeholder 6">
            <a:extLst>
              <a:ext uri="{FF2B5EF4-FFF2-40B4-BE49-F238E27FC236}">
                <a16:creationId xmlns:a16="http://schemas.microsoft.com/office/drawing/2014/main" id="{93F919D7-5965-3375-A9D6-4AB72B038150}"/>
              </a:ext>
            </a:extLst>
          </p:cNvPr>
          <p:cNvPicPr>
            <a:picLocks noGrp="1" noChangeAspect="1"/>
          </p:cNvPicPr>
          <p:nvPr>
            <p:ph idx="1"/>
          </p:nvPr>
        </p:nvPicPr>
        <p:blipFill>
          <a:blip r:embed="rId2"/>
          <a:stretch>
            <a:fillRect/>
          </a:stretch>
        </p:blipFill>
        <p:spPr>
          <a:xfrm>
            <a:off x="2527484" y="1979961"/>
            <a:ext cx="5308232" cy="3979862"/>
          </a:xfrm>
          <a:prstGeom prst="rect">
            <a:avLst/>
          </a:prstGeom>
        </p:spPr>
      </p:pic>
      <p:sp>
        <p:nvSpPr>
          <p:cNvPr id="6" name="Slide Number Placeholder 5">
            <a:extLst>
              <a:ext uri="{FF2B5EF4-FFF2-40B4-BE49-F238E27FC236}">
                <a16:creationId xmlns:a16="http://schemas.microsoft.com/office/drawing/2014/main" id="{66F22EFC-7796-6CA4-A17A-63A5A8746BE2}"/>
              </a:ext>
            </a:extLst>
          </p:cNvPr>
          <p:cNvSpPr>
            <a:spLocks noGrp="1"/>
          </p:cNvSpPr>
          <p:nvPr>
            <p:ph type="sldNum" sz="quarter" idx="12"/>
          </p:nvPr>
        </p:nvSpPr>
        <p:spPr/>
        <p:txBody>
          <a:bodyPr/>
          <a:lstStyle/>
          <a:p>
            <a:fld id="{DBA1B0FB-D917-4C8C-928F-313BD683BF39}" type="slidenum">
              <a:rPr lang="en-US" smtClean="0"/>
              <a:t>12</a:t>
            </a:fld>
            <a:endParaRPr lang="en-US" dirty="0"/>
          </a:p>
        </p:txBody>
      </p:sp>
    </p:spTree>
    <p:extLst>
      <p:ext uri="{BB962C8B-B14F-4D97-AF65-F5344CB8AC3E}">
        <p14:creationId xmlns:p14="http://schemas.microsoft.com/office/powerpoint/2010/main" val="2717564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DC62-51CD-9404-D3D5-95BAFD310E13}"/>
              </a:ext>
            </a:extLst>
          </p:cNvPr>
          <p:cNvSpPr>
            <a:spLocks noGrp="1"/>
          </p:cNvSpPr>
          <p:nvPr>
            <p:ph type="title"/>
          </p:nvPr>
        </p:nvSpPr>
        <p:spPr>
          <a:xfrm>
            <a:off x="833120" y="549275"/>
            <a:ext cx="10809342" cy="1332000"/>
          </a:xfrm>
        </p:spPr>
        <p:txBody>
          <a:bodyPr/>
          <a:lstStyle/>
          <a:p>
            <a:r>
              <a:rPr lang="en-US" sz="4800" dirty="0"/>
              <a:t>Circuit of door open with Green LED OFF(picture)</a:t>
            </a:r>
            <a:endParaRPr lang="en-US" dirty="0"/>
          </a:p>
        </p:txBody>
      </p:sp>
      <p:pic>
        <p:nvPicPr>
          <p:cNvPr id="7" name="Content Placeholder 6">
            <a:extLst>
              <a:ext uri="{FF2B5EF4-FFF2-40B4-BE49-F238E27FC236}">
                <a16:creationId xmlns:a16="http://schemas.microsoft.com/office/drawing/2014/main" id="{2572DD06-4F03-A888-1C4A-7E5D287F31E1}"/>
              </a:ext>
            </a:extLst>
          </p:cNvPr>
          <p:cNvPicPr>
            <a:picLocks noGrp="1" noChangeAspect="1"/>
          </p:cNvPicPr>
          <p:nvPr>
            <p:ph idx="1"/>
          </p:nvPr>
        </p:nvPicPr>
        <p:blipFill rotWithShape="1">
          <a:blip r:embed="rId2"/>
          <a:srcRect l="-3120" r="4606"/>
          <a:stretch/>
        </p:blipFill>
        <p:spPr>
          <a:xfrm>
            <a:off x="2801389" y="1881275"/>
            <a:ext cx="5511338" cy="4211550"/>
          </a:xfrm>
          <a:prstGeom prst="rect">
            <a:avLst/>
          </a:prstGeom>
        </p:spPr>
      </p:pic>
      <p:sp>
        <p:nvSpPr>
          <p:cNvPr id="6" name="Slide Number Placeholder 5">
            <a:extLst>
              <a:ext uri="{FF2B5EF4-FFF2-40B4-BE49-F238E27FC236}">
                <a16:creationId xmlns:a16="http://schemas.microsoft.com/office/drawing/2014/main" id="{EC99CFB2-4E2F-AD32-8B03-BEAD4DA96EC4}"/>
              </a:ext>
            </a:extLst>
          </p:cNvPr>
          <p:cNvSpPr>
            <a:spLocks noGrp="1"/>
          </p:cNvSpPr>
          <p:nvPr>
            <p:ph type="sldNum" sz="quarter" idx="12"/>
          </p:nvPr>
        </p:nvSpPr>
        <p:spPr/>
        <p:txBody>
          <a:bodyPr/>
          <a:lstStyle/>
          <a:p>
            <a:fld id="{DBA1B0FB-D917-4C8C-928F-313BD683BF39}" type="slidenum">
              <a:rPr lang="en-US" smtClean="0"/>
              <a:t>13</a:t>
            </a:fld>
            <a:endParaRPr lang="en-US" dirty="0"/>
          </a:p>
        </p:txBody>
      </p:sp>
    </p:spTree>
    <p:extLst>
      <p:ext uri="{BB962C8B-B14F-4D97-AF65-F5344CB8AC3E}">
        <p14:creationId xmlns:p14="http://schemas.microsoft.com/office/powerpoint/2010/main" val="194489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A5E3-7BE7-D1BC-B48A-7D63B5ABB094}"/>
              </a:ext>
            </a:extLst>
          </p:cNvPr>
          <p:cNvSpPr>
            <a:spLocks noGrp="1"/>
          </p:cNvSpPr>
          <p:nvPr>
            <p:ph type="title"/>
          </p:nvPr>
        </p:nvSpPr>
        <p:spPr/>
        <p:txBody>
          <a:bodyPr/>
          <a:lstStyle/>
          <a:p>
            <a:r>
              <a:rPr lang="en-US" dirty="0"/>
              <a:t>             Serial Monitor (screenshot) </a:t>
            </a:r>
          </a:p>
        </p:txBody>
      </p:sp>
      <p:pic>
        <p:nvPicPr>
          <p:cNvPr id="7" name="Content Placeholder 6">
            <a:extLst>
              <a:ext uri="{FF2B5EF4-FFF2-40B4-BE49-F238E27FC236}">
                <a16:creationId xmlns:a16="http://schemas.microsoft.com/office/drawing/2014/main" id="{05CE0915-FD6D-9931-65AF-7EF28DCE0B32}"/>
              </a:ext>
            </a:extLst>
          </p:cNvPr>
          <p:cNvPicPr>
            <a:picLocks noGrp="1" noChangeAspect="1"/>
          </p:cNvPicPr>
          <p:nvPr>
            <p:ph idx="1"/>
          </p:nvPr>
        </p:nvPicPr>
        <p:blipFill>
          <a:blip r:embed="rId2"/>
          <a:stretch>
            <a:fillRect/>
          </a:stretch>
        </p:blipFill>
        <p:spPr>
          <a:xfrm>
            <a:off x="3179763" y="1996586"/>
            <a:ext cx="5231048" cy="4030142"/>
          </a:xfrm>
          <a:prstGeom prst="rect">
            <a:avLst/>
          </a:prstGeom>
        </p:spPr>
      </p:pic>
      <p:sp>
        <p:nvSpPr>
          <p:cNvPr id="6" name="Slide Number Placeholder 5">
            <a:extLst>
              <a:ext uri="{FF2B5EF4-FFF2-40B4-BE49-F238E27FC236}">
                <a16:creationId xmlns:a16="http://schemas.microsoft.com/office/drawing/2014/main" id="{C825F3C5-FABA-9750-DB6A-3327FB11BA0B}"/>
              </a:ext>
            </a:extLst>
          </p:cNvPr>
          <p:cNvSpPr>
            <a:spLocks noGrp="1"/>
          </p:cNvSpPr>
          <p:nvPr>
            <p:ph type="sldNum" sz="quarter" idx="12"/>
          </p:nvPr>
        </p:nvSpPr>
        <p:spPr/>
        <p:txBody>
          <a:bodyPr/>
          <a:lstStyle/>
          <a:p>
            <a:fld id="{DBA1B0FB-D917-4C8C-928F-313BD683BF39}" type="slidenum">
              <a:rPr lang="en-US" smtClean="0"/>
              <a:t>14</a:t>
            </a:fld>
            <a:endParaRPr lang="en-US" dirty="0"/>
          </a:p>
        </p:txBody>
      </p:sp>
    </p:spTree>
    <p:extLst>
      <p:ext uri="{BB962C8B-B14F-4D97-AF65-F5344CB8AC3E}">
        <p14:creationId xmlns:p14="http://schemas.microsoft.com/office/powerpoint/2010/main" val="1674730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A538-1FE1-6406-9A77-70F9DBE2C516}"/>
              </a:ext>
            </a:extLst>
          </p:cNvPr>
          <p:cNvSpPr>
            <a:spLocks noGrp="1"/>
          </p:cNvSpPr>
          <p:nvPr>
            <p:ph type="title"/>
          </p:nvPr>
        </p:nvSpPr>
        <p:spPr/>
        <p:txBody>
          <a:bodyPr/>
          <a:lstStyle/>
          <a:p>
            <a:r>
              <a:rPr lang="en-US" dirty="0"/>
              <a:t>            Arduino Code  (screenshot)</a:t>
            </a:r>
          </a:p>
        </p:txBody>
      </p:sp>
      <p:pic>
        <p:nvPicPr>
          <p:cNvPr id="7" name="Content Placeholder 6">
            <a:extLst>
              <a:ext uri="{FF2B5EF4-FFF2-40B4-BE49-F238E27FC236}">
                <a16:creationId xmlns:a16="http://schemas.microsoft.com/office/drawing/2014/main" id="{D2615F31-0D31-296E-4B13-B260CC8C9A01}"/>
              </a:ext>
            </a:extLst>
          </p:cNvPr>
          <p:cNvPicPr>
            <a:picLocks noGrp="1" noChangeAspect="1"/>
          </p:cNvPicPr>
          <p:nvPr>
            <p:ph idx="1"/>
          </p:nvPr>
        </p:nvPicPr>
        <p:blipFill>
          <a:blip r:embed="rId2"/>
          <a:stretch>
            <a:fillRect/>
          </a:stretch>
        </p:blipFill>
        <p:spPr>
          <a:xfrm>
            <a:off x="1023938" y="2373032"/>
            <a:ext cx="9720262" cy="3848660"/>
          </a:xfrm>
          <a:prstGeom prst="rect">
            <a:avLst/>
          </a:prstGeom>
        </p:spPr>
      </p:pic>
      <p:sp>
        <p:nvSpPr>
          <p:cNvPr id="6" name="Slide Number Placeholder 5">
            <a:extLst>
              <a:ext uri="{FF2B5EF4-FFF2-40B4-BE49-F238E27FC236}">
                <a16:creationId xmlns:a16="http://schemas.microsoft.com/office/drawing/2014/main" id="{421ED18F-2803-97A4-3CAB-5F1349FF26B0}"/>
              </a:ext>
            </a:extLst>
          </p:cNvPr>
          <p:cNvSpPr>
            <a:spLocks noGrp="1"/>
          </p:cNvSpPr>
          <p:nvPr>
            <p:ph type="sldNum" sz="quarter" idx="12"/>
          </p:nvPr>
        </p:nvSpPr>
        <p:spPr/>
        <p:txBody>
          <a:bodyPr/>
          <a:lstStyle/>
          <a:p>
            <a:fld id="{DBA1B0FB-D917-4C8C-928F-313BD683BF39}" type="slidenum">
              <a:rPr lang="en-US" smtClean="0"/>
              <a:t>15</a:t>
            </a:fld>
            <a:endParaRPr lang="en-US" dirty="0"/>
          </a:p>
        </p:txBody>
      </p:sp>
    </p:spTree>
    <p:extLst>
      <p:ext uri="{BB962C8B-B14F-4D97-AF65-F5344CB8AC3E}">
        <p14:creationId xmlns:p14="http://schemas.microsoft.com/office/powerpoint/2010/main" val="153758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12">
            <a:extLst>
              <a:ext uri="{FF2B5EF4-FFF2-40B4-BE49-F238E27FC236}">
                <a16:creationId xmlns:a16="http://schemas.microsoft.com/office/drawing/2014/main" id="{807D5DDF-5492-4CCA-A929-25EA0774D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14">
            <a:extLst>
              <a:ext uri="{FF2B5EF4-FFF2-40B4-BE49-F238E27FC236}">
                <a16:creationId xmlns:a16="http://schemas.microsoft.com/office/drawing/2014/main" id="{B5678532-D2F8-4E48-BC12-62403E2C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16">
            <a:extLst>
              <a:ext uri="{FF2B5EF4-FFF2-40B4-BE49-F238E27FC236}">
                <a16:creationId xmlns:a16="http://schemas.microsoft.com/office/drawing/2014/main" id="{67AEE668-94EB-42CE-9A9A-5795C97EF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E01BE7-BCE6-312B-85B0-AB90D0BF763D}"/>
              </a:ext>
            </a:extLst>
          </p:cNvPr>
          <p:cNvSpPr>
            <a:spLocks noGrp="1"/>
          </p:cNvSpPr>
          <p:nvPr>
            <p:ph type="title"/>
          </p:nvPr>
        </p:nvSpPr>
        <p:spPr>
          <a:xfrm>
            <a:off x="636805" y="640080"/>
            <a:ext cx="3378099" cy="3034857"/>
          </a:xfrm>
        </p:spPr>
        <p:txBody>
          <a:bodyPr vert="horz" lIns="91440" tIns="45720" rIns="91440" bIns="45720" rtlCol="0" anchor="b" anchorCtr="0">
            <a:normAutofit/>
          </a:bodyPr>
          <a:lstStyle/>
          <a:p>
            <a:pPr algn="r"/>
            <a:r>
              <a:rPr lang="en-US" sz="4100" spc="200" dirty="0"/>
              <a:t>ADDING DISTANCE SENSOR TO SMART HOME SYSTEM AND CONDUCTING DATA ANALYSIS</a:t>
            </a:r>
          </a:p>
        </p:txBody>
      </p:sp>
      <p:cxnSp>
        <p:nvCxnSpPr>
          <p:cNvPr id="35" name="Straight Connector 18">
            <a:extLst>
              <a:ext uri="{FF2B5EF4-FFF2-40B4-BE49-F238E27FC236}">
                <a16:creationId xmlns:a16="http://schemas.microsoft.com/office/drawing/2014/main" id="{0F8B6B4E-9545-418F-A838-ED276EF21F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9" name="Graphic 9" descr="Wireless router">
            <a:extLst>
              <a:ext uri="{FF2B5EF4-FFF2-40B4-BE49-F238E27FC236}">
                <a16:creationId xmlns:a16="http://schemas.microsoft.com/office/drawing/2014/main" id="{5F348E53-6447-8FE7-C819-E9AA5C1ACC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4044" y="640080"/>
            <a:ext cx="5578816" cy="5578816"/>
          </a:xfrm>
          <a:prstGeom prst="rect">
            <a:avLst/>
          </a:prstGeom>
        </p:spPr>
      </p:pic>
      <p:sp>
        <p:nvSpPr>
          <p:cNvPr id="6" name="Slide Number Placeholder 5">
            <a:extLst>
              <a:ext uri="{FF2B5EF4-FFF2-40B4-BE49-F238E27FC236}">
                <a16:creationId xmlns:a16="http://schemas.microsoft.com/office/drawing/2014/main" id="{B9CA2258-8D75-9E10-5794-A2B571063E64}"/>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DBA1B0FB-D917-4C8C-928F-313BD683BF39}" type="slidenum">
              <a:rPr lang="en-US" smtClean="0"/>
              <a:pPr defTabSz="914400">
                <a:spcAft>
                  <a:spcPts val="600"/>
                </a:spcAft>
              </a:pPr>
              <a:t>16</a:t>
            </a:fld>
            <a:endParaRPr lang="en-US" dirty="0"/>
          </a:p>
        </p:txBody>
      </p:sp>
    </p:spTree>
    <p:extLst>
      <p:ext uri="{BB962C8B-B14F-4D97-AF65-F5344CB8AC3E}">
        <p14:creationId xmlns:p14="http://schemas.microsoft.com/office/powerpoint/2010/main" val="204139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660C-82DD-625A-544B-D0F505233352}"/>
              </a:ext>
            </a:extLst>
          </p:cNvPr>
          <p:cNvSpPr>
            <a:spLocks noGrp="1"/>
          </p:cNvSpPr>
          <p:nvPr>
            <p:ph type="title"/>
          </p:nvPr>
        </p:nvSpPr>
        <p:spPr/>
        <p:txBody>
          <a:bodyPr/>
          <a:lstStyle/>
          <a:p>
            <a:r>
              <a:rPr lang="en-US" sz="4800" dirty="0"/>
              <a:t>          Circuit with green LED on</a:t>
            </a:r>
            <a:endParaRPr lang="en-US" dirty="0"/>
          </a:p>
        </p:txBody>
      </p:sp>
      <p:pic>
        <p:nvPicPr>
          <p:cNvPr id="7" name="Content Placeholder 8">
            <a:extLst>
              <a:ext uri="{FF2B5EF4-FFF2-40B4-BE49-F238E27FC236}">
                <a16:creationId xmlns:a16="http://schemas.microsoft.com/office/drawing/2014/main" id="{CA239D51-628B-578F-50BB-BAD3CA3F7A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298" t="31520" r="-10298" b="-11449"/>
          <a:stretch/>
        </p:blipFill>
        <p:spPr>
          <a:xfrm>
            <a:off x="2855566" y="1881275"/>
            <a:ext cx="5947611" cy="4289367"/>
          </a:xfrm>
        </p:spPr>
      </p:pic>
      <p:sp>
        <p:nvSpPr>
          <p:cNvPr id="6" name="Slide Number Placeholder 5">
            <a:extLst>
              <a:ext uri="{FF2B5EF4-FFF2-40B4-BE49-F238E27FC236}">
                <a16:creationId xmlns:a16="http://schemas.microsoft.com/office/drawing/2014/main" id="{DB3B3DF3-E86D-A003-FAE4-C2CBDDFAD294}"/>
              </a:ext>
            </a:extLst>
          </p:cNvPr>
          <p:cNvSpPr>
            <a:spLocks noGrp="1"/>
          </p:cNvSpPr>
          <p:nvPr>
            <p:ph type="sldNum" sz="quarter" idx="12"/>
          </p:nvPr>
        </p:nvSpPr>
        <p:spPr/>
        <p:txBody>
          <a:bodyPr/>
          <a:lstStyle/>
          <a:p>
            <a:fld id="{DBA1B0FB-D917-4C8C-928F-313BD683BF39}" type="slidenum">
              <a:rPr lang="en-US" smtClean="0"/>
              <a:t>17</a:t>
            </a:fld>
            <a:endParaRPr lang="en-US" dirty="0"/>
          </a:p>
        </p:txBody>
      </p:sp>
    </p:spTree>
    <p:extLst>
      <p:ext uri="{BB962C8B-B14F-4D97-AF65-F5344CB8AC3E}">
        <p14:creationId xmlns:p14="http://schemas.microsoft.com/office/powerpoint/2010/main" val="55901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3B4C-8FE7-FD89-3C1A-565072F5B463}"/>
              </a:ext>
            </a:extLst>
          </p:cNvPr>
          <p:cNvSpPr>
            <a:spLocks noGrp="1"/>
          </p:cNvSpPr>
          <p:nvPr>
            <p:ph type="title"/>
          </p:nvPr>
        </p:nvSpPr>
        <p:spPr/>
        <p:txBody>
          <a:bodyPr/>
          <a:lstStyle/>
          <a:p>
            <a:r>
              <a:rPr lang="en-US" sz="4800" dirty="0"/>
              <a:t>  Circuit with yellow LED on (picture)</a:t>
            </a:r>
            <a:endParaRPr lang="en-US" dirty="0"/>
          </a:p>
        </p:txBody>
      </p:sp>
      <p:pic>
        <p:nvPicPr>
          <p:cNvPr id="7" name="Content Placeholder 4">
            <a:extLst>
              <a:ext uri="{FF2B5EF4-FFF2-40B4-BE49-F238E27FC236}">
                <a16:creationId xmlns:a16="http://schemas.microsoft.com/office/drawing/2014/main" id="{0E4B761E-906A-B9D4-3A2E-FB6619BFB4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955"/>
          <a:stretch/>
        </p:blipFill>
        <p:spPr>
          <a:xfrm>
            <a:off x="2802411" y="1795549"/>
            <a:ext cx="5307018" cy="3568125"/>
          </a:xfrm>
        </p:spPr>
      </p:pic>
      <p:sp>
        <p:nvSpPr>
          <p:cNvPr id="6" name="Slide Number Placeholder 5">
            <a:extLst>
              <a:ext uri="{FF2B5EF4-FFF2-40B4-BE49-F238E27FC236}">
                <a16:creationId xmlns:a16="http://schemas.microsoft.com/office/drawing/2014/main" id="{C25585CB-9C2C-BA4B-1A36-9881B30448E0}"/>
              </a:ext>
            </a:extLst>
          </p:cNvPr>
          <p:cNvSpPr>
            <a:spLocks noGrp="1"/>
          </p:cNvSpPr>
          <p:nvPr>
            <p:ph type="sldNum" sz="quarter" idx="12"/>
          </p:nvPr>
        </p:nvSpPr>
        <p:spPr/>
        <p:txBody>
          <a:bodyPr/>
          <a:lstStyle/>
          <a:p>
            <a:fld id="{DBA1B0FB-D917-4C8C-928F-313BD683BF39}" type="slidenum">
              <a:rPr lang="en-US" smtClean="0"/>
              <a:t>18</a:t>
            </a:fld>
            <a:endParaRPr lang="en-US" dirty="0"/>
          </a:p>
        </p:txBody>
      </p:sp>
    </p:spTree>
    <p:extLst>
      <p:ext uri="{BB962C8B-B14F-4D97-AF65-F5344CB8AC3E}">
        <p14:creationId xmlns:p14="http://schemas.microsoft.com/office/powerpoint/2010/main" val="2604152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43C9A-0201-6C07-273A-6A54D133C790}"/>
              </a:ext>
            </a:extLst>
          </p:cNvPr>
          <p:cNvSpPr>
            <a:spLocks noGrp="1"/>
          </p:cNvSpPr>
          <p:nvPr>
            <p:ph type="title"/>
          </p:nvPr>
        </p:nvSpPr>
        <p:spPr/>
        <p:txBody>
          <a:bodyPr/>
          <a:lstStyle/>
          <a:p>
            <a:r>
              <a:rPr lang="en-US" sz="4800" dirty="0"/>
              <a:t>      Circuit with red LED on (picture)   </a:t>
            </a:r>
            <a:endParaRPr lang="en-US" dirty="0"/>
          </a:p>
        </p:txBody>
      </p:sp>
      <p:pic>
        <p:nvPicPr>
          <p:cNvPr id="7" name="Content Placeholder 12" descr="A picture containing text">
            <a:extLst>
              <a:ext uri="{FF2B5EF4-FFF2-40B4-BE49-F238E27FC236}">
                <a16:creationId xmlns:a16="http://schemas.microsoft.com/office/drawing/2014/main" id="{3B4C5A66-21BD-AD3C-27D7-B3FF40B0CB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485"/>
          <a:stretch/>
        </p:blipFill>
        <p:spPr>
          <a:xfrm>
            <a:off x="3146324" y="1779639"/>
            <a:ext cx="5506064" cy="3991896"/>
          </a:xfrm>
        </p:spPr>
      </p:pic>
      <p:sp>
        <p:nvSpPr>
          <p:cNvPr id="6" name="Slide Number Placeholder 5">
            <a:extLst>
              <a:ext uri="{FF2B5EF4-FFF2-40B4-BE49-F238E27FC236}">
                <a16:creationId xmlns:a16="http://schemas.microsoft.com/office/drawing/2014/main" id="{24F0B548-712C-7855-967F-1F61390835B2}"/>
              </a:ext>
            </a:extLst>
          </p:cNvPr>
          <p:cNvSpPr>
            <a:spLocks noGrp="1"/>
          </p:cNvSpPr>
          <p:nvPr>
            <p:ph type="sldNum" sz="quarter" idx="12"/>
          </p:nvPr>
        </p:nvSpPr>
        <p:spPr/>
        <p:txBody>
          <a:bodyPr/>
          <a:lstStyle/>
          <a:p>
            <a:fld id="{DBA1B0FB-D917-4C8C-928F-313BD683BF39}" type="slidenum">
              <a:rPr lang="en-US" smtClean="0"/>
              <a:t>19</a:t>
            </a:fld>
            <a:endParaRPr lang="en-US" dirty="0"/>
          </a:p>
        </p:txBody>
      </p:sp>
    </p:spTree>
    <p:extLst>
      <p:ext uri="{BB962C8B-B14F-4D97-AF65-F5344CB8AC3E}">
        <p14:creationId xmlns:p14="http://schemas.microsoft.com/office/powerpoint/2010/main" val="4276709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8E4B-E0E3-333B-2359-0A6BD0435EBE}"/>
              </a:ext>
            </a:extLst>
          </p:cNvPr>
          <p:cNvSpPr>
            <a:spLocks noGrp="1"/>
          </p:cNvSpPr>
          <p:nvPr>
            <p:ph type="title"/>
          </p:nvPr>
        </p:nvSpPr>
        <p:spPr>
          <a:xfrm>
            <a:off x="1024127" y="327804"/>
            <a:ext cx="9813205" cy="1757028"/>
          </a:xfrm>
        </p:spPr>
        <p:txBody>
          <a:bodyPr/>
          <a:lstStyle/>
          <a:p>
            <a:r>
              <a:rPr lang="en-US" dirty="0"/>
              <a:t>                     Introduction</a:t>
            </a:r>
          </a:p>
        </p:txBody>
      </p:sp>
      <p:sp>
        <p:nvSpPr>
          <p:cNvPr id="3" name="Content Placeholder 2">
            <a:extLst>
              <a:ext uri="{FF2B5EF4-FFF2-40B4-BE49-F238E27FC236}">
                <a16:creationId xmlns:a16="http://schemas.microsoft.com/office/drawing/2014/main" id="{3BEAF48F-BBC7-0FDA-F7C2-4BA63938908B}"/>
              </a:ext>
            </a:extLst>
          </p:cNvPr>
          <p:cNvSpPr>
            <a:spLocks noGrp="1"/>
          </p:cNvSpPr>
          <p:nvPr>
            <p:ph idx="1"/>
          </p:nvPr>
        </p:nvSpPr>
        <p:spPr>
          <a:xfrm>
            <a:off x="801927" y="1814173"/>
            <a:ext cx="10164473" cy="4515066"/>
          </a:xfrm>
        </p:spPr>
        <p:txBody>
          <a:bodyPr>
            <a:normAutofit/>
          </a:bodyPr>
          <a:lstStyle/>
          <a:p>
            <a:pPr marL="0" indent="0">
              <a:buNone/>
            </a:pPr>
            <a:r>
              <a:rPr lang="en-US" sz="2800" kern="100" dirty="0">
                <a:effectLst/>
                <a:latin typeface="+mj-lt"/>
                <a:ea typeface="Calibri" panose="020F0502020204030204" pitchFamily="34" charset="0"/>
                <a:cs typeface="Times New Roman" panose="02020603050405020304" pitchFamily="18" charset="0"/>
              </a:rPr>
              <a:t>I developed a smart home automation and security system. First, I started off with using Tinkercad to build my prototype along with running a simulation. Later I started building the hardware with the components from the IoT Tech Core Kit and Arduino IDE to program. The smart home system has various devices that monitors the status of the home. This includes a door sensor, distance sensor, and automated lights.</a:t>
            </a:r>
            <a:endParaRPr lang="en-US" sz="2800" kern="100" dirty="0">
              <a:latin typeface="+mj-lt"/>
              <a:ea typeface="Calibri" panose="020F0502020204030204" pitchFamily="34" charset="0"/>
              <a:cs typeface="Times New Roman" panose="02020603050405020304" pitchFamily="18" charset="0"/>
            </a:endParaRPr>
          </a:p>
          <a:p>
            <a:pPr>
              <a:buFont typeface="Arial" panose="020B0604020202020204" pitchFamily="34" charset="0"/>
              <a:buChar char="•"/>
            </a:pPr>
            <a:r>
              <a:rPr lang="en-US" sz="2800" kern="100" dirty="0">
                <a:latin typeface="+mj-lt"/>
                <a:ea typeface="Calibri" panose="020F0502020204030204" pitchFamily="34" charset="0"/>
                <a:cs typeface="Times New Roman" panose="02020603050405020304" pitchFamily="18" charset="0"/>
              </a:rPr>
              <a:t>The door sensor </a:t>
            </a:r>
            <a:r>
              <a:rPr lang="en-US" sz="2800" kern="100" dirty="0">
                <a:effectLst/>
                <a:latin typeface="+mj-lt"/>
                <a:ea typeface="Calibri" panose="020F0502020204030204" pitchFamily="34" charset="0"/>
                <a:cs typeface="Times New Roman" panose="02020603050405020304" pitchFamily="18" charset="0"/>
              </a:rPr>
              <a:t>will check whether the door is open or closed</a:t>
            </a:r>
            <a:r>
              <a:rPr lang="en-US" sz="2800" kern="100" dirty="0">
                <a:latin typeface="+mj-lt"/>
                <a:ea typeface="Calibri" panose="020F0502020204030204" pitchFamily="34" charset="0"/>
                <a:cs typeface="Times New Roman" panose="02020603050405020304" pitchFamily="18" charset="0"/>
              </a:rPr>
              <a:t>. </a:t>
            </a:r>
          </a:p>
          <a:p>
            <a:pPr>
              <a:buFont typeface="Arial" panose="020B0604020202020204" pitchFamily="34" charset="0"/>
              <a:buChar char="•"/>
            </a:pPr>
            <a:r>
              <a:rPr lang="en-US" sz="2800" kern="100" dirty="0">
                <a:latin typeface="+mj-lt"/>
                <a:ea typeface="Calibri" panose="020F0502020204030204" pitchFamily="34" charset="0"/>
                <a:cs typeface="Times New Roman" panose="02020603050405020304" pitchFamily="18" charset="0"/>
              </a:rPr>
              <a:t>The distance sensor will check to see </a:t>
            </a:r>
            <a:r>
              <a:rPr lang="en-US" sz="2800" kern="100" dirty="0">
                <a:effectLst/>
                <a:latin typeface="+mj-lt"/>
                <a:ea typeface="Calibri" panose="020F0502020204030204" pitchFamily="34" charset="0"/>
                <a:cs typeface="Times New Roman" panose="02020603050405020304" pitchFamily="18" charset="0"/>
              </a:rPr>
              <a:t>for a possible home intruder .</a:t>
            </a:r>
          </a:p>
          <a:p>
            <a:pPr>
              <a:buFont typeface="Arial" panose="020B0604020202020204" pitchFamily="34" charset="0"/>
              <a:buChar char="•"/>
            </a:pPr>
            <a:r>
              <a:rPr lang="en-US" sz="2800" kern="100" dirty="0">
                <a:effectLst/>
                <a:latin typeface="+mj-lt"/>
                <a:ea typeface="Calibri" panose="020F0502020204030204" pitchFamily="34" charset="0"/>
                <a:cs typeface="Times New Roman" panose="02020603050405020304" pitchFamily="18" charset="0"/>
              </a:rPr>
              <a:t>The  automated lights that turn on when it is dark. </a:t>
            </a:r>
          </a:p>
          <a:p>
            <a:pPr marL="0" indent="0">
              <a:buNone/>
            </a:pPr>
            <a:endParaRPr lang="en-US" dirty="0"/>
          </a:p>
        </p:txBody>
      </p:sp>
      <p:sp>
        <p:nvSpPr>
          <p:cNvPr id="6" name="Slide Number Placeholder 5">
            <a:extLst>
              <a:ext uri="{FF2B5EF4-FFF2-40B4-BE49-F238E27FC236}">
                <a16:creationId xmlns:a16="http://schemas.microsoft.com/office/drawing/2014/main" id="{9A5ADA95-4ECD-2B6D-1975-7553BB556E5C}"/>
              </a:ext>
            </a:extLst>
          </p:cNvPr>
          <p:cNvSpPr>
            <a:spLocks noGrp="1"/>
          </p:cNvSpPr>
          <p:nvPr>
            <p:ph type="sldNum" sz="quarter" idx="12"/>
          </p:nvPr>
        </p:nvSpPr>
        <p:spPr/>
        <p:txBody>
          <a:bodyPr/>
          <a:lstStyle/>
          <a:p>
            <a:fld id="{DBA1B0FB-D917-4C8C-928F-313BD683BF39}" type="slidenum">
              <a:rPr lang="en-US" smtClean="0"/>
              <a:pPr/>
              <a:t>2</a:t>
            </a:fld>
            <a:endParaRPr lang="en-US" dirty="0"/>
          </a:p>
        </p:txBody>
      </p:sp>
    </p:spTree>
    <p:extLst>
      <p:ext uri="{BB962C8B-B14F-4D97-AF65-F5344CB8AC3E}">
        <p14:creationId xmlns:p14="http://schemas.microsoft.com/office/powerpoint/2010/main" val="367022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DF43-DED3-673F-AED4-A27DFF0BBEF0}"/>
              </a:ext>
            </a:extLst>
          </p:cNvPr>
          <p:cNvSpPr>
            <a:spLocks noGrp="1"/>
          </p:cNvSpPr>
          <p:nvPr>
            <p:ph type="title"/>
          </p:nvPr>
        </p:nvSpPr>
        <p:spPr/>
        <p:txBody>
          <a:bodyPr/>
          <a:lstStyle/>
          <a:p>
            <a:r>
              <a:rPr lang="en-US" sz="4800" dirty="0"/>
              <a:t>          Arduino Code (screenshot)</a:t>
            </a:r>
            <a:endParaRPr lang="en-US" dirty="0"/>
          </a:p>
        </p:txBody>
      </p:sp>
      <p:pic>
        <p:nvPicPr>
          <p:cNvPr id="7" name="Content Placeholder 8" descr="Graphical user interface, text, application">
            <a:extLst>
              <a:ext uri="{FF2B5EF4-FFF2-40B4-BE49-F238E27FC236}">
                <a16:creationId xmlns:a16="http://schemas.microsoft.com/office/drawing/2014/main" id="{98CC95D3-2B8C-C742-DE7C-3A968EFA6C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0970" y="1679707"/>
            <a:ext cx="8590060" cy="4297808"/>
          </a:xfrm>
        </p:spPr>
      </p:pic>
      <p:sp>
        <p:nvSpPr>
          <p:cNvPr id="6" name="Slide Number Placeholder 5">
            <a:extLst>
              <a:ext uri="{FF2B5EF4-FFF2-40B4-BE49-F238E27FC236}">
                <a16:creationId xmlns:a16="http://schemas.microsoft.com/office/drawing/2014/main" id="{4D057D51-7260-C41D-4294-C4227188EE59}"/>
              </a:ext>
            </a:extLst>
          </p:cNvPr>
          <p:cNvSpPr>
            <a:spLocks noGrp="1"/>
          </p:cNvSpPr>
          <p:nvPr>
            <p:ph type="sldNum" sz="quarter" idx="12"/>
          </p:nvPr>
        </p:nvSpPr>
        <p:spPr/>
        <p:txBody>
          <a:bodyPr/>
          <a:lstStyle/>
          <a:p>
            <a:fld id="{DBA1B0FB-D917-4C8C-928F-313BD683BF39}" type="slidenum">
              <a:rPr lang="en-US" smtClean="0"/>
              <a:t>20</a:t>
            </a:fld>
            <a:endParaRPr lang="en-US" dirty="0"/>
          </a:p>
        </p:txBody>
      </p:sp>
    </p:spTree>
    <p:extLst>
      <p:ext uri="{BB962C8B-B14F-4D97-AF65-F5344CB8AC3E}">
        <p14:creationId xmlns:p14="http://schemas.microsoft.com/office/powerpoint/2010/main" val="175626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EE0F-0C63-18BB-C3CB-31DA4BD17E34}"/>
              </a:ext>
            </a:extLst>
          </p:cNvPr>
          <p:cNvSpPr>
            <a:spLocks noGrp="1"/>
          </p:cNvSpPr>
          <p:nvPr>
            <p:ph type="title"/>
          </p:nvPr>
        </p:nvSpPr>
        <p:spPr/>
        <p:txBody>
          <a:bodyPr/>
          <a:lstStyle/>
          <a:p>
            <a:r>
              <a:rPr lang="en-US" sz="4800" dirty="0"/>
              <a:t>Plots of data (screenshot) </a:t>
            </a:r>
            <a:endParaRPr lang="en-US" dirty="0"/>
          </a:p>
        </p:txBody>
      </p:sp>
      <p:pic>
        <p:nvPicPr>
          <p:cNvPr id="10" name="Content Placeholder 9">
            <a:extLst>
              <a:ext uri="{FF2B5EF4-FFF2-40B4-BE49-F238E27FC236}">
                <a16:creationId xmlns:a16="http://schemas.microsoft.com/office/drawing/2014/main" id="{2DD0856F-E2F2-81A2-59E5-C85E681D549D}"/>
              </a:ext>
            </a:extLst>
          </p:cNvPr>
          <p:cNvPicPr>
            <a:picLocks noGrp="1" noChangeAspect="1"/>
          </p:cNvPicPr>
          <p:nvPr>
            <p:ph idx="1"/>
          </p:nvPr>
        </p:nvPicPr>
        <p:blipFill>
          <a:blip r:embed="rId2"/>
          <a:stretch>
            <a:fillRect/>
          </a:stretch>
        </p:blipFill>
        <p:spPr>
          <a:xfrm>
            <a:off x="488806" y="1859152"/>
            <a:ext cx="6059949" cy="3737172"/>
          </a:xfrm>
          <a:prstGeom prst="rect">
            <a:avLst/>
          </a:prstGeom>
        </p:spPr>
      </p:pic>
      <p:sp>
        <p:nvSpPr>
          <p:cNvPr id="6" name="Slide Number Placeholder 5">
            <a:extLst>
              <a:ext uri="{FF2B5EF4-FFF2-40B4-BE49-F238E27FC236}">
                <a16:creationId xmlns:a16="http://schemas.microsoft.com/office/drawing/2014/main" id="{8BB49D90-2077-BE33-E356-797F5BEFB74B}"/>
              </a:ext>
            </a:extLst>
          </p:cNvPr>
          <p:cNvSpPr>
            <a:spLocks noGrp="1"/>
          </p:cNvSpPr>
          <p:nvPr>
            <p:ph type="sldNum" sz="quarter" idx="12"/>
          </p:nvPr>
        </p:nvSpPr>
        <p:spPr/>
        <p:txBody>
          <a:bodyPr/>
          <a:lstStyle/>
          <a:p>
            <a:fld id="{DBA1B0FB-D917-4C8C-928F-313BD683BF39}" type="slidenum">
              <a:rPr lang="en-US" smtClean="0"/>
              <a:t>21</a:t>
            </a:fld>
            <a:endParaRPr lang="en-US" dirty="0"/>
          </a:p>
        </p:txBody>
      </p:sp>
      <p:pic>
        <p:nvPicPr>
          <p:cNvPr id="12" name="Picture 11">
            <a:extLst>
              <a:ext uri="{FF2B5EF4-FFF2-40B4-BE49-F238E27FC236}">
                <a16:creationId xmlns:a16="http://schemas.microsoft.com/office/drawing/2014/main" id="{B7371690-A263-6101-CBF5-7A5D845B55A4}"/>
              </a:ext>
            </a:extLst>
          </p:cNvPr>
          <p:cNvPicPr>
            <a:picLocks noChangeAspect="1"/>
          </p:cNvPicPr>
          <p:nvPr/>
        </p:nvPicPr>
        <p:blipFill>
          <a:blip r:embed="rId3"/>
          <a:stretch>
            <a:fillRect/>
          </a:stretch>
        </p:blipFill>
        <p:spPr>
          <a:xfrm>
            <a:off x="6654177" y="1881275"/>
            <a:ext cx="4986960" cy="3715049"/>
          </a:xfrm>
          <a:prstGeom prst="rect">
            <a:avLst/>
          </a:prstGeom>
          <a:solidFill>
            <a:schemeClr val="tx1">
              <a:lumMod val="95000"/>
            </a:schemeClr>
          </a:solidFill>
        </p:spPr>
      </p:pic>
    </p:spTree>
    <p:extLst>
      <p:ext uri="{BB962C8B-B14F-4D97-AF65-F5344CB8AC3E}">
        <p14:creationId xmlns:p14="http://schemas.microsoft.com/office/powerpoint/2010/main" val="3954786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87A7-2F29-FDDF-605C-6516940966D9}"/>
              </a:ext>
            </a:extLst>
          </p:cNvPr>
          <p:cNvSpPr>
            <a:spLocks noGrp="1"/>
          </p:cNvSpPr>
          <p:nvPr>
            <p:ph type="title"/>
          </p:nvPr>
        </p:nvSpPr>
        <p:spPr>
          <a:xfrm>
            <a:off x="636805" y="640080"/>
            <a:ext cx="3378099" cy="3034857"/>
          </a:xfrm>
        </p:spPr>
        <p:txBody>
          <a:bodyPr vert="horz" lIns="91440" tIns="45720" rIns="91440" bIns="45720" rtlCol="0" anchor="b" anchorCtr="0">
            <a:normAutofit/>
          </a:bodyPr>
          <a:lstStyle/>
          <a:p>
            <a:pPr algn="r"/>
            <a:r>
              <a:rPr lang="en-US" sz="4400" spc="200" dirty="0"/>
              <a:t>ADDed AUTOMATED</a:t>
            </a:r>
            <a:br>
              <a:rPr lang="en-US" sz="4400" spc="200" dirty="0"/>
            </a:br>
            <a:r>
              <a:rPr lang="en-US" sz="4400" spc="200" dirty="0"/>
              <a:t>LIGHT TO SMART HOME SECURITY SYStEM</a:t>
            </a:r>
          </a:p>
        </p:txBody>
      </p:sp>
      <p:sp>
        <p:nvSpPr>
          <p:cNvPr id="6" name="Slide Number Placeholder 5">
            <a:extLst>
              <a:ext uri="{FF2B5EF4-FFF2-40B4-BE49-F238E27FC236}">
                <a16:creationId xmlns:a16="http://schemas.microsoft.com/office/drawing/2014/main" id="{68CBD0B3-4258-B544-210B-3C1196244406}"/>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BA1B0FB-D917-4C8C-928F-313BD683BF39}" type="slidenum">
              <a:rPr lang="en-US"/>
              <a:pPr defTabSz="914400">
                <a:spcAft>
                  <a:spcPts val="600"/>
                </a:spcAft>
              </a:pPr>
              <a:t>22</a:t>
            </a:fld>
            <a:endParaRPr lang="en-US" dirty="0"/>
          </a:p>
        </p:txBody>
      </p:sp>
      <p:pic>
        <p:nvPicPr>
          <p:cNvPr id="8" name="Picture 7" descr="Purple coloured lightbulb">
            <a:extLst>
              <a:ext uri="{FF2B5EF4-FFF2-40B4-BE49-F238E27FC236}">
                <a16:creationId xmlns:a16="http://schemas.microsoft.com/office/drawing/2014/main" id="{E78A35E7-DC81-58DE-F20C-660058190D48}"/>
              </a:ext>
            </a:extLst>
          </p:cNvPr>
          <p:cNvPicPr>
            <a:picLocks noChangeAspect="1"/>
          </p:cNvPicPr>
          <p:nvPr/>
        </p:nvPicPr>
        <p:blipFill rotWithShape="1">
          <a:blip r:embed="rId2"/>
          <a:srcRect l="1134" r="9999"/>
          <a:stretch/>
        </p:blipFill>
        <p:spPr>
          <a:xfrm>
            <a:off x="4654984" y="1489247"/>
            <a:ext cx="6896936" cy="3880481"/>
          </a:xfrm>
          <a:prstGeom prst="rect">
            <a:avLst/>
          </a:prstGeom>
        </p:spPr>
      </p:pic>
    </p:spTree>
    <p:extLst>
      <p:ext uri="{BB962C8B-B14F-4D97-AF65-F5344CB8AC3E}">
        <p14:creationId xmlns:p14="http://schemas.microsoft.com/office/powerpoint/2010/main" val="644226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98E4-B468-4A9F-002D-26ECBCF869FF}"/>
              </a:ext>
            </a:extLst>
          </p:cNvPr>
          <p:cNvSpPr>
            <a:spLocks noGrp="1"/>
          </p:cNvSpPr>
          <p:nvPr>
            <p:ph type="title"/>
          </p:nvPr>
        </p:nvSpPr>
        <p:spPr/>
        <p:txBody>
          <a:bodyPr/>
          <a:lstStyle/>
          <a:p>
            <a:r>
              <a:rPr lang="en-US" sz="4800" dirty="0"/>
              <a:t>      Circuit with automated LED off </a:t>
            </a:r>
            <a:br>
              <a:rPr lang="en-US" sz="4800" dirty="0"/>
            </a:br>
            <a:r>
              <a:rPr lang="en-US" sz="4800" dirty="0"/>
              <a:t>                           (picture)   </a:t>
            </a:r>
            <a:endParaRPr lang="en-US" dirty="0"/>
          </a:p>
        </p:txBody>
      </p:sp>
      <p:pic>
        <p:nvPicPr>
          <p:cNvPr id="7" name="Content Placeholder 8" descr="A picture containing text, laser">
            <a:extLst>
              <a:ext uri="{FF2B5EF4-FFF2-40B4-BE49-F238E27FC236}">
                <a16:creationId xmlns:a16="http://schemas.microsoft.com/office/drawing/2014/main" id="{1B17AC9E-E48D-7BDA-6775-A65A0B7B19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0284" y="1989673"/>
            <a:ext cx="5650138" cy="3979862"/>
          </a:xfrm>
        </p:spPr>
      </p:pic>
      <p:sp>
        <p:nvSpPr>
          <p:cNvPr id="6" name="Slide Number Placeholder 5">
            <a:extLst>
              <a:ext uri="{FF2B5EF4-FFF2-40B4-BE49-F238E27FC236}">
                <a16:creationId xmlns:a16="http://schemas.microsoft.com/office/drawing/2014/main" id="{AF72FE46-A9C3-931C-BE73-48F1EE3D7467}"/>
              </a:ext>
            </a:extLst>
          </p:cNvPr>
          <p:cNvSpPr>
            <a:spLocks noGrp="1"/>
          </p:cNvSpPr>
          <p:nvPr>
            <p:ph type="sldNum" sz="quarter" idx="12"/>
          </p:nvPr>
        </p:nvSpPr>
        <p:spPr/>
        <p:txBody>
          <a:bodyPr/>
          <a:lstStyle/>
          <a:p>
            <a:fld id="{DBA1B0FB-D917-4C8C-928F-313BD683BF39}" type="slidenum">
              <a:rPr lang="en-US" smtClean="0"/>
              <a:t>23</a:t>
            </a:fld>
            <a:endParaRPr lang="en-US" dirty="0"/>
          </a:p>
        </p:txBody>
      </p:sp>
    </p:spTree>
    <p:extLst>
      <p:ext uri="{BB962C8B-B14F-4D97-AF65-F5344CB8AC3E}">
        <p14:creationId xmlns:p14="http://schemas.microsoft.com/office/powerpoint/2010/main" val="3423985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3AB7-0ACB-AD60-C559-3A7C54459328}"/>
              </a:ext>
            </a:extLst>
          </p:cNvPr>
          <p:cNvSpPr>
            <a:spLocks noGrp="1"/>
          </p:cNvSpPr>
          <p:nvPr>
            <p:ph type="title"/>
          </p:nvPr>
        </p:nvSpPr>
        <p:spPr/>
        <p:txBody>
          <a:bodyPr/>
          <a:lstStyle/>
          <a:p>
            <a:r>
              <a:rPr lang="en-US" sz="4800" dirty="0"/>
              <a:t>       Circuit with automated LED on</a:t>
            </a:r>
            <a:br>
              <a:rPr lang="en-US" sz="4800" dirty="0"/>
            </a:br>
            <a:r>
              <a:rPr lang="en-US" sz="4800" dirty="0"/>
              <a:t>                        (picture)</a:t>
            </a:r>
            <a:endParaRPr lang="en-US" dirty="0"/>
          </a:p>
        </p:txBody>
      </p:sp>
      <p:pic>
        <p:nvPicPr>
          <p:cNvPr id="7" name="Content Placeholder 4" descr="A picture containing text">
            <a:extLst>
              <a:ext uri="{FF2B5EF4-FFF2-40B4-BE49-F238E27FC236}">
                <a16:creationId xmlns:a16="http://schemas.microsoft.com/office/drawing/2014/main" id="{A3F15598-EC9F-EB7D-B2B1-50C5DF78EC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0684" y="1959933"/>
            <a:ext cx="5701509" cy="4211550"/>
          </a:xfrm>
        </p:spPr>
      </p:pic>
      <p:sp>
        <p:nvSpPr>
          <p:cNvPr id="6" name="Slide Number Placeholder 5">
            <a:extLst>
              <a:ext uri="{FF2B5EF4-FFF2-40B4-BE49-F238E27FC236}">
                <a16:creationId xmlns:a16="http://schemas.microsoft.com/office/drawing/2014/main" id="{AA43A986-82A9-AE98-2099-B73DD197D044}"/>
              </a:ext>
            </a:extLst>
          </p:cNvPr>
          <p:cNvSpPr>
            <a:spLocks noGrp="1"/>
          </p:cNvSpPr>
          <p:nvPr>
            <p:ph type="sldNum" sz="quarter" idx="12"/>
          </p:nvPr>
        </p:nvSpPr>
        <p:spPr/>
        <p:txBody>
          <a:bodyPr/>
          <a:lstStyle/>
          <a:p>
            <a:fld id="{DBA1B0FB-D917-4C8C-928F-313BD683BF39}" type="slidenum">
              <a:rPr lang="en-US" smtClean="0"/>
              <a:t>24</a:t>
            </a:fld>
            <a:endParaRPr lang="en-US" dirty="0"/>
          </a:p>
        </p:txBody>
      </p:sp>
    </p:spTree>
    <p:extLst>
      <p:ext uri="{BB962C8B-B14F-4D97-AF65-F5344CB8AC3E}">
        <p14:creationId xmlns:p14="http://schemas.microsoft.com/office/powerpoint/2010/main" val="327770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84FDF-7BC6-C82C-D310-0C7180BF3961}"/>
              </a:ext>
            </a:extLst>
          </p:cNvPr>
          <p:cNvSpPr>
            <a:spLocks noGrp="1"/>
          </p:cNvSpPr>
          <p:nvPr>
            <p:ph type="title"/>
          </p:nvPr>
        </p:nvSpPr>
        <p:spPr/>
        <p:txBody>
          <a:bodyPr/>
          <a:lstStyle/>
          <a:p>
            <a:r>
              <a:rPr lang="en-US" dirty="0"/>
              <a:t>                 Arduino Code (screenshot)</a:t>
            </a:r>
          </a:p>
        </p:txBody>
      </p:sp>
      <p:pic>
        <p:nvPicPr>
          <p:cNvPr id="9" name="Content Placeholder 12" descr="Graphical user interface, text, application, email">
            <a:extLst>
              <a:ext uri="{FF2B5EF4-FFF2-40B4-BE49-F238E27FC236}">
                <a16:creationId xmlns:a16="http://schemas.microsoft.com/office/drawing/2014/main" id="{AB897F0E-C628-5890-7316-77EE61BAA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300" y="1584643"/>
            <a:ext cx="8583400" cy="3979862"/>
          </a:xfrm>
        </p:spPr>
      </p:pic>
      <p:sp>
        <p:nvSpPr>
          <p:cNvPr id="6" name="Slide Number Placeholder 5">
            <a:extLst>
              <a:ext uri="{FF2B5EF4-FFF2-40B4-BE49-F238E27FC236}">
                <a16:creationId xmlns:a16="http://schemas.microsoft.com/office/drawing/2014/main" id="{B5A4EEC6-1F3D-9C44-FA92-8958CE68555B}"/>
              </a:ext>
            </a:extLst>
          </p:cNvPr>
          <p:cNvSpPr>
            <a:spLocks noGrp="1"/>
          </p:cNvSpPr>
          <p:nvPr>
            <p:ph type="sldNum" sz="quarter" idx="12"/>
          </p:nvPr>
        </p:nvSpPr>
        <p:spPr/>
        <p:txBody>
          <a:bodyPr/>
          <a:lstStyle/>
          <a:p>
            <a:fld id="{DBA1B0FB-D917-4C8C-928F-313BD683BF39}" type="slidenum">
              <a:rPr lang="en-US" smtClean="0"/>
              <a:t>25</a:t>
            </a:fld>
            <a:endParaRPr lang="en-US" dirty="0"/>
          </a:p>
        </p:txBody>
      </p:sp>
    </p:spTree>
    <p:extLst>
      <p:ext uri="{BB962C8B-B14F-4D97-AF65-F5344CB8AC3E}">
        <p14:creationId xmlns:p14="http://schemas.microsoft.com/office/powerpoint/2010/main" val="4200465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5FC3-9E4D-1966-001A-DD5A96DED7FA}"/>
              </a:ext>
            </a:extLst>
          </p:cNvPr>
          <p:cNvSpPr>
            <a:spLocks noGrp="1"/>
          </p:cNvSpPr>
          <p:nvPr>
            <p:ph type="title"/>
          </p:nvPr>
        </p:nvSpPr>
        <p:spPr/>
        <p:txBody>
          <a:bodyPr/>
          <a:lstStyle/>
          <a:p>
            <a:r>
              <a:rPr lang="en-US" dirty="0"/>
              <a:t>             Serial Monitor (screenshot)</a:t>
            </a:r>
          </a:p>
        </p:txBody>
      </p:sp>
      <p:pic>
        <p:nvPicPr>
          <p:cNvPr id="7" name="Content Placeholder 4" descr="Graphical user interface, text, application">
            <a:extLst>
              <a:ext uri="{FF2B5EF4-FFF2-40B4-BE49-F238E27FC236}">
                <a16:creationId xmlns:a16="http://schemas.microsoft.com/office/drawing/2014/main" id="{06FA8F51-D6E4-4595-4532-D37A937010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308" y="1881275"/>
            <a:ext cx="9827692" cy="3479395"/>
          </a:xfrm>
        </p:spPr>
      </p:pic>
      <p:sp>
        <p:nvSpPr>
          <p:cNvPr id="6" name="Slide Number Placeholder 5">
            <a:extLst>
              <a:ext uri="{FF2B5EF4-FFF2-40B4-BE49-F238E27FC236}">
                <a16:creationId xmlns:a16="http://schemas.microsoft.com/office/drawing/2014/main" id="{DED88D2E-F42B-B3FD-8684-BC7CAC4C25D8}"/>
              </a:ext>
            </a:extLst>
          </p:cNvPr>
          <p:cNvSpPr>
            <a:spLocks noGrp="1"/>
          </p:cNvSpPr>
          <p:nvPr>
            <p:ph type="sldNum" sz="quarter" idx="12"/>
          </p:nvPr>
        </p:nvSpPr>
        <p:spPr/>
        <p:txBody>
          <a:bodyPr/>
          <a:lstStyle/>
          <a:p>
            <a:fld id="{DBA1B0FB-D917-4C8C-928F-313BD683BF39}" type="slidenum">
              <a:rPr lang="en-US" smtClean="0"/>
              <a:t>26</a:t>
            </a:fld>
            <a:endParaRPr lang="en-US" dirty="0"/>
          </a:p>
        </p:txBody>
      </p:sp>
    </p:spTree>
    <p:extLst>
      <p:ext uri="{BB962C8B-B14F-4D97-AF65-F5344CB8AC3E}">
        <p14:creationId xmlns:p14="http://schemas.microsoft.com/office/powerpoint/2010/main" val="136905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DF257-4DE8-8F0F-1B37-DC826DB35DAB}"/>
              </a:ext>
            </a:extLst>
          </p:cNvPr>
          <p:cNvSpPr>
            <a:spLocks noGrp="1"/>
          </p:cNvSpPr>
          <p:nvPr>
            <p:ph type="title"/>
          </p:nvPr>
        </p:nvSpPr>
        <p:spPr>
          <a:xfrm>
            <a:off x="964788" y="804333"/>
            <a:ext cx="3391900" cy="5249334"/>
          </a:xfrm>
        </p:spPr>
        <p:txBody>
          <a:bodyPr>
            <a:normAutofit/>
          </a:bodyPr>
          <a:lstStyle/>
          <a:p>
            <a:pPr algn="r"/>
            <a:r>
              <a:rPr lang="en-US" dirty="0"/>
              <a:t>                          Challenges </a:t>
            </a:r>
          </a:p>
        </p:txBody>
      </p:sp>
      <p:cxnSp>
        <p:nvCxnSpPr>
          <p:cNvPr id="13" name="Straight Connector 12">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CFE608-2ED1-9160-16E7-D049F68621B3}"/>
              </a:ext>
            </a:extLst>
          </p:cNvPr>
          <p:cNvSpPr>
            <a:spLocks noGrp="1"/>
          </p:cNvSpPr>
          <p:nvPr>
            <p:ph idx="1"/>
          </p:nvPr>
        </p:nvSpPr>
        <p:spPr>
          <a:xfrm>
            <a:off x="4999330" y="804333"/>
            <a:ext cx="6257721" cy="5249334"/>
          </a:xfrm>
        </p:spPr>
        <p:txBody>
          <a:bodyPr anchor="ctr">
            <a:normAutofit/>
          </a:bodyPr>
          <a:lstStyle/>
          <a:p>
            <a:r>
              <a:rPr lang="en-US" kern="100" dirty="0">
                <a:effectLst/>
                <a:latin typeface="Calibri" panose="020F0502020204030204" pitchFamily="34" charset="0"/>
                <a:ea typeface="Calibri" panose="020F0502020204030204" pitchFamily="34" charset="0"/>
                <a:cs typeface="Times New Roman" panose="02020603050405020304" pitchFamily="18" charset="0"/>
              </a:rPr>
              <a:t>The issues that occurred when building my smart home automation and security system</a:t>
            </a:r>
            <a:r>
              <a:rPr lang="en-US" kern="100" dirty="0">
                <a:latin typeface="Calibri" panose="020F0502020204030204" pitchFamily="34" charset="0"/>
                <a:ea typeface="Calibri" panose="020F0502020204030204" pitchFamily="34" charset="0"/>
                <a:cs typeface="Times New Roman" panose="02020603050405020304" pitchFamily="18" charset="0"/>
              </a:rPr>
              <a:t> were that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 I made a simple mistake by using the wrong resistor. Which caused me to take everything apart and rewire everything, unfortunately it still did not work. This caused me to do an inventory check on the parts that I needed.</a:t>
            </a:r>
          </a:p>
          <a:p>
            <a:pPr>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 I noticed that I had the wrong resistor, the lettering on the resistors was extremely hard to see so I ended up taking a pen and labeling my 10k resistors. </a:t>
            </a:r>
          </a:p>
          <a:p>
            <a:pPr>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other problem that I faced with Arduino IDE was that the serial monitor would run extremely fast. This caused me to keep unplugging the USB or keep running the code and trying to screenshot it as fast as I could.  </a:t>
            </a:r>
            <a:endParaRPr lang="en-US" dirty="0"/>
          </a:p>
        </p:txBody>
      </p:sp>
      <p:sp>
        <p:nvSpPr>
          <p:cNvPr id="6" name="Slide Number Placeholder 5">
            <a:extLst>
              <a:ext uri="{FF2B5EF4-FFF2-40B4-BE49-F238E27FC236}">
                <a16:creationId xmlns:a16="http://schemas.microsoft.com/office/drawing/2014/main" id="{07377F79-DD4F-E825-3FD2-F306E721E0BC}"/>
              </a:ext>
            </a:extLst>
          </p:cNvPr>
          <p:cNvSpPr>
            <a:spLocks noGrp="1"/>
          </p:cNvSpPr>
          <p:nvPr>
            <p:ph type="sldNum" sz="quarter" idx="12"/>
          </p:nvPr>
        </p:nvSpPr>
        <p:spPr>
          <a:xfrm>
            <a:off x="10837333" y="6470704"/>
            <a:ext cx="973667" cy="274320"/>
          </a:xfrm>
        </p:spPr>
        <p:txBody>
          <a:bodyPr>
            <a:normAutofit/>
          </a:bodyPr>
          <a:lstStyle/>
          <a:p>
            <a:pPr>
              <a:spcAft>
                <a:spcPts val="600"/>
              </a:spcAft>
            </a:pPr>
            <a:fld id="{DBA1B0FB-D917-4C8C-928F-313BD683BF39}" type="slidenum">
              <a:rPr lang="en-US" smtClean="0"/>
              <a:pPr>
                <a:spcAft>
                  <a:spcPts val="600"/>
                </a:spcAft>
              </a:pPr>
              <a:t>27</a:t>
            </a:fld>
            <a:endParaRPr lang="en-US" dirty="0"/>
          </a:p>
        </p:txBody>
      </p:sp>
    </p:spTree>
    <p:extLst>
      <p:ext uri="{BB962C8B-B14F-4D97-AF65-F5344CB8AC3E}">
        <p14:creationId xmlns:p14="http://schemas.microsoft.com/office/powerpoint/2010/main" val="345953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135F-6A92-A46C-42CA-2970E11429D9}"/>
              </a:ext>
            </a:extLst>
          </p:cNvPr>
          <p:cNvSpPr>
            <a:spLocks noGrp="1"/>
          </p:cNvSpPr>
          <p:nvPr>
            <p:ph type="title"/>
          </p:nvPr>
        </p:nvSpPr>
        <p:spPr>
          <a:xfrm>
            <a:off x="1024128" y="585216"/>
            <a:ext cx="3133581" cy="1499616"/>
          </a:xfrm>
        </p:spPr>
        <p:txBody>
          <a:bodyPr>
            <a:normAutofit/>
          </a:bodyPr>
          <a:lstStyle/>
          <a:p>
            <a:r>
              <a:rPr lang="en-US" sz="4000" dirty="0"/>
              <a:t>Career Skills Acquired</a:t>
            </a:r>
          </a:p>
        </p:txBody>
      </p:sp>
      <p:sp>
        <p:nvSpPr>
          <p:cNvPr id="3" name="Content Placeholder 2">
            <a:extLst>
              <a:ext uri="{FF2B5EF4-FFF2-40B4-BE49-F238E27FC236}">
                <a16:creationId xmlns:a16="http://schemas.microsoft.com/office/drawing/2014/main" id="{AF158135-E303-3C7F-D253-94C2909DC51B}"/>
              </a:ext>
            </a:extLst>
          </p:cNvPr>
          <p:cNvSpPr>
            <a:spLocks noGrp="1"/>
          </p:cNvSpPr>
          <p:nvPr>
            <p:ph idx="1"/>
          </p:nvPr>
        </p:nvSpPr>
        <p:spPr>
          <a:xfrm>
            <a:off x="1024128" y="2286000"/>
            <a:ext cx="3133580" cy="3931920"/>
          </a:xfrm>
        </p:spPr>
        <p:txBody>
          <a:bodyPr>
            <a:normAutofit lnSpcReduction="10000"/>
          </a:bodyPr>
          <a:lstStyle/>
          <a:p>
            <a:pPr>
              <a:buFont typeface="Arial" panose="020B0604020202020204" pitchFamily="34" charset="0"/>
              <a:buChar char="•"/>
            </a:pPr>
            <a:r>
              <a:rPr lang="en-US" sz="2400" dirty="0"/>
              <a:t>Fundamental concept of IoT devices</a:t>
            </a:r>
          </a:p>
          <a:p>
            <a:pPr>
              <a:buFont typeface="Arial" panose="020B0604020202020204" pitchFamily="34" charset="0"/>
              <a:buChar char="•"/>
            </a:pPr>
            <a:r>
              <a:rPr lang="en-US" sz="2400" dirty="0"/>
              <a:t>Learning how to work with a breadboard </a:t>
            </a:r>
          </a:p>
          <a:p>
            <a:pPr>
              <a:buFont typeface="Arial" panose="020B0604020202020204" pitchFamily="34" charset="0"/>
              <a:buChar char="•"/>
            </a:pPr>
            <a:r>
              <a:rPr lang="en-US" sz="2400" dirty="0"/>
              <a:t>Prototyping systems</a:t>
            </a:r>
          </a:p>
          <a:p>
            <a:pPr>
              <a:buFont typeface="Arial" panose="020B0604020202020204" pitchFamily="34" charset="0"/>
              <a:buChar char="•"/>
            </a:pPr>
            <a:r>
              <a:rPr lang="en-US" sz="2400" dirty="0"/>
              <a:t>Programming and Coding with Arduino IDE and  Tinkercad</a:t>
            </a:r>
          </a:p>
          <a:p>
            <a:pPr>
              <a:buFont typeface="Arial" panose="020B0604020202020204" pitchFamily="34" charset="0"/>
              <a:buChar char="•"/>
            </a:pPr>
            <a:r>
              <a:rPr lang="en-US" sz="2400" dirty="0"/>
              <a:t>Automation</a:t>
            </a:r>
          </a:p>
          <a:p>
            <a:pPr>
              <a:buFont typeface="Arial" panose="020B0604020202020204" pitchFamily="34" charset="0"/>
              <a:buChar char="•"/>
            </a:pPr>
            <a:r>
              <a:rPr lang="en-US" sz="2400" dirty="0"/>
              <a:t>Network Fundamentals</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
        <p:nvSpPr>
          <p:cNvPr id="6" name="Slide Number Placeholder 5">
            <a:extLst>
              <a:ext uri="{FF2B5EF4-FFF2-40B4-BE49-F238E27FC236}">
                <a16:creationId xmlns:a16="http://schemas.microsoft.com/office/drawing/2014/main" id="{9DBB2EBC-7055-699F-A8D9-6FCF03B35DBA}"/>
              </a:ext>
            </a:extLst>
          </p:cNvPr>
          <p:cNvSpPr>
            <a:spLocks noGrp="1"/>
          </p:cNvSpPr>
          <p:nvPr>
            <p:ph type="sldNum" sz="quarter" idx="12"/>
          </p:nvPr>
        </p:nvSpPr>
        <p:spPr/>
        <p:txBody>
          <a:bodyPr>
            <a:normAutofit/>
          </a:bodyPr>
          <a:lstStyle/>
          <a:p>
            <a:pPr>
              <a:spcAft>
                <a:spcPts val="600"/>
              </a:spcAft>
            </a:pPr>
            <a:fld id="{DBA1B0FB-D917-4C8C-928F-313BD683BF39}" type="slidenum">
              <a:rPr lang="en-US" smtClean="0"/>
              <a:pPr>
                <a:spcAft>
                  <a:spcPts val="600"/>
                </a:spcAft>
              </a:pPr>
              <a:t>28</a:t>
            </a:fld>
            <a:endParaRPr lang="en-US" dirty="0"/>
          </a:p>
        </p:txBody>
      </p:sp>
      <p:pic>
        <p:nvPicPr>
          <p:cNvPr id="29" name="Graphic 28" descr="Head with Gears">
            <a:extLst>
              <a:ext uri="{FF2B5EF4-FFF2-40B4-BE49-F238E27FC236}">
                <a16:creationId xmlns:a16="http://schemas.microsoft.com/office/drawing/2014/main" id="{ED3AAB2D-9ECA-E93A-ADDE-DA571F8E03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8210" y="640080"/>
            <a:ext cx="5577840" cy="5577840"/>
          </a:xfrm>
          <a:prstGeom prst="rect">
            <a:avLst/>
          </a:prstGeom>
        </p:spPr>
      </p:pic>
    </p:spTree>
    <p:extLst>
      <p:ext uri="{BB962C8B-B14F-4D97-AF65-F5344CB8AC3E}">
        <p14:creationId xmlns:p14="http://schemas.microsoft.com/office/powerpoint/2010/main" val="1086411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8529-70A1-4463-DFEB-5D3C363262A3}"/>
              </a:ext>
            </a:extLst>
          </p:cNvPr>
          <p:cNvSpPr>
            <a:spLocks noGrp="1"/>
          </p:cNvSpPr>
          <p:nvPr>
            <p:ph type="title"/>
          </p:nvPr>
        </p:nvSpPr>
        <p:spPr/>
        <p:txBody>
          <a:bodyPr/>
          <a:lstStyle/>
          <a:p>
            <a:r>
              <a:rPr lang="en-US" dirty="0"/>
              <a:t>                      Conclusion</a:t>
            </a:r>
          </a:p>
        </p:txBody>
      </p:sp>
      <p:sp>
        <p:nvSpPr>
          <p:cNvPr id="6" name="Slide Number Placeholder 5">
            <a:extLst>
              <a:ext uri="{FF2B5EF4-FFF2-40B4-BE49-F238E27FC236}">
                <a16:creationId xmlns:a16="http://schemas.microsoft.com/office/drawing/2014/main" id="{FBDFC920-F1E8-0038-0B08-1ABAAF498696}"/>
              </a:ext>
            </a:extLst>
          </p:cNvPr>
          <p:cNvSpPr>
            <a:spLocks noGrp="1"/>
          </p:cNvSpPr>
          <p:nvPr>
            <p:ph type="sldNum" sz="quarter" idx="12"/>
          </p:nvPr>
        </p:nvSpPr>
        <p:spPr/>
        <p:txBody>
          <a:bodyPr/>
          <a:lstStyle/>
          <a:p>
            <a:fld id="{DBA1B0FB-D917-4C8C-928F-313BD683BF39}" type="slidenum">
              <a:rPr lang="en-US" smtClean="0"/>
              <a:pPr/>
              <a:t>29</a:t>
            </a:fld>
            <a:endParaRPr lang="en-US" dirty="0"/>
          </a:p>
        </p:txBody>
      </p:sp>
      <p:sp>
        <p:nvSpPr>
          <p:cNvPr id="10" name="Content Placeholder 9">
            <a:extLst>
              <a:ext uri="{FF2B5EF4-FFF2-40B4-BE49-F238E27FC236}">
                <a16:creationId xmlns:a16="http://schemas.microsoft.com/office/drawing/2014/main" id="{B9F12BED-3ABC-365A-EEDF-F7D8FB9A883E}"/>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en-US" sz="2400" kern="100" dirty="0">
                <a:effectLst/>
                <a:ea typeface="Calibri" panose="020F0502020204030204" pitchFamily="34" charset="0"/>
                <a:cs typeface="Times New Roman" panose="02020603050405020304" pitchFamily="18" charset="0"/>
              </a:rPr>
              <a:t>This project was not only fun, but a complete eye opener. It gave me basic knowledge of how to use Tinkercad. Which is a great resource that I used often throughout this project, to make sure all my wires and components were in the right place. I love that it was hands on and that I got familiar with my Arduino Mega 2650, breadboard, ESP32, along with the different components in my Uctronics kit. I liked working in Arduino IDE and seeing what I could do with plots of data. It led me to creating graphs from collected data used from the sensors. This gave me a basic idea of what IoT is about and ensured me that I was taking the right steps to success for my future classes .</a:t>
            </a:r>
          </a:p>
          <a:p>
            <a:endParaRPr lang="en-US" dirty="0"/>
          </a:p>
        </p:txBody>
      </p:sp>
    </p:spTree>
    <p:extLst>
      <p:ext uri="{BB962C8B-B14F-4D97-AF65-F5344CB8AC3E}">
        <p14:creationId xmlns:p14="http://schemas.microsoft.com/office/powerpoint/2010/main" val="94744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13F4-6244-65A5-DD7D-0ED5297919E7}"/>
              </a:ext>
            </a:extLst>
          </p:cNvPr>
          <p:cNvSpPr>
            <a:spLocks noGrp="1"/>
          </p:cNvSpPr>
          <p:nvPr>
            <p:ph type="title"/>
          </p:nvPr>
        </p:nvSpPr>
        <p:spPr>
          <a:xfrm>
            <a:off x="636805" y="640080"/>
            <a:ext cx="3378099" cy="3034857"/>
          </a:xfrm>
        </p:spPr>
        <p:txBody>
          <a:bodyPr vert="horz" lIns="91440" tIns="45720" rIns="91440" bIns="45720" rtlCol="0" anchor="b" anchorCtr="0">
            <a:normAutofit/>
          </a:bodyPr>
          <a:lstStyle/>
          <a:p>
            <a:r>
              <a:rPr lang="en-US" sz="4800" spc="200" dirty="0"/>
              <a:t>   Circuit    Simulation Tinkercad </a:t>
            </a:r>
          </a:p>
        </p:txBody>
      </p:sp>
      <p:sp>
        <p:nvSpPr>
          <p:cNvPr id="6" name="Slide Number Placeholder 5">
            <a:extLst>
              <a:ext uri="{FF2B5EF4-FFF2-40B4-BE49-F238E27FC236}">
                <a16:creationId xmlns:a16="http://schemas.microsoft.com/office/drawing/2014/main" id="{2EFC8BF5-6F8A-483A-9C5A-CD8E6AE3BD13}"/>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BA1B0FB-D917-4C8C-928F-313BD683BF39}" type="slidenum">
              <a:rPr lang="en-US" smtClean="0"/>
              <a:pPr defTabSz="914400">
                <a:spcAft>
                  <a:spcPts val="600"/>
                </a:spcAft>
              </a:pPr>
              <a:t>3</a:t>
            </a:fld>
            <a:endParaRPr lang="en-US" dirty="0"/>
          </a:p>
        </p:txBody>
      </p:sp>
      <p:pic>
        <p:nvPicPr>
          <p:cNvPr id="10" name="Graphic 9" descr="Laptop">
            <a:extLst>
              <a:ext uri="{FF2B5EF4-FFF2-40B4-BE49-F238E27FC236}">
                <a16:creationId xmlns:a16="http://schemas.microsoft.com/office/drawing/2014/main" id="{619F3E98-D101-5175-8A85-0E985A3A7F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4044" y="640080"/>
            <a:ext cx="5578816" cy="5578816"/>
          </a:xfrm>
          <a:prstGeom prst="rect">
            <a:avLst/>
          </a:prstGeom>
        </p:spPr>
      </p:pic>
    </p:spTree>
    <p:extLst>
      <p:ext uri="{BB962C8B-B14F-4D97-AF65-F5344CB8AC3E}">
        <p14:creationId xmlns:p14="http://schemas.microsoft.com/office/powerpoint/2010/main" val="1610979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8DD5-D6BC-8D4C-B332-1E8740B3AFE3}"/>
              </a:ext>
            </a:extLst>
          </p:cNvPr>
          <p:cNvSpPr>
            <a:spLocks noGrp="1"/>
          </p:cNvSpPr>
          <p:nvPr>
            <p:ph type="title"/>
          </p:nvPr>
        </p:nvSpPr>
        <p:spPr/>
        <p:txBody>
          <a:bodyPr/>
          <a:lstStyle/>
          <a:p>
            <a:r>
              <a:rPr lang="en-US" sz="4800" dirty="0"/>
              <a:t>                   Circuit (screenshot)</a:t>
            </a:r>
            <a:endParaRPr lang="en-US" dirty="0"/>
          </a:p>
        </p:txBody>
      </p:sp>
      <p:sp>
        <p:nvSpPr>
          <p:cNvPr id="6" name="Slide Number Placeholder 5">
            <a:extLst>
              <a:ext uri="{FF2B5EF4-FFF2-40B4-BE49-F238E27FC236}">
                <a16:creationId xmlns:a16="http://schemas.microsoft.com/office/drawing/2014/main" id="{E470883B-C1F4-C87B-1771-0EAF69FBDE98}"/>
              </a:ext>
            </a:extLst>
          </p:cNvPr>
          <p:cNvSpPr>
            <a:spLocks noGrp="1"/>
          </p:cNvSpPr>
          <p:nvPr>
            <p:ph type="sldNum" sz="quarter" idx="12"/>
          </p:nvPr>
        </p:nvSpPr>
        <p:spPr/>
        <p:txBody>
          <a:bodyPr/>
          <a:lstStyle/>
          <a:p>
            <a:fld id="{DBA1B0FB-D917-4C8C-928F-313BD683BF39}" type="slidenum">
              <a:rPr lang="en-US" smtClean="0"/>
              <a:t>4</a:t>
            </a:fld>
            <a:endParaRPr lang="en-US" dirty="0"/>
          </a:p>
        </p:txBody>
      </p:sp>
      <p:pic>
        <p:nvPicPr>
          <p:cNvPr id="16" name="Content Placeholder 15" descr="Graphical user interface, diagram&#10;&#10;Description automatically generated">
            <a:extLst>
              <a:ext uri="{FF2B5EF4-FFF2-40B4-BE49-F238E27FC236}">
                <a16:creationId xmlns:a16="http://schemas.microsoft.com/office/drawing/2014/main" id="{2BB26BCE-C38A-06FF-35B0-E2A3D6BE562D}"/>
              </a:ext>
            </a:extLst>
          </p:cNvPr>
          <p:cNvPicPr>
            <a:picLocks noGrp="1" noChangeAspect="1"/>
          </p:cNvPicPr>
          <p:nvPr>
            <p:ph idx="1"/>
          </p:nvPr>
        </p:nvPicPr>
        <p:blipFill>
          <a:blip r:embed="rId3"/>
          <a:stretch>
            <a:fillRect/>
          </a:stretch>
        </p:blipFill>
        <p:spPr>
          <a:xfrm>
            <a:off x="2822819" y="2286000"/>
            <a:ext cx="6122499" cy="4022725"/>
          </a:xfrm>
        </p:spPr>
      </p:pic>
    </p:spTree>
    <p:extLst>
      <p:ext uri="{BB962C8B-B14F-4D97-AF65-F5344CB8AC3E}">
        <p14:creationId xmlns:p14="http://schemas.microsoft.com/office/powerpoint/2010/main" val="17594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DB669-2A58-4DF6-7BAC-D45F50FD699F}"/>
              </a:ext>
            </a:extLst>
          </p:cNvPr>
          <p:cNvSpPr>
            <a:spLocks noGrp="1"/>
          </p:cNvSpPr>
          <p:nvPr>
            <p:ph type="title"/>
          </p:nvPr>
        </p:nvSpPr>
        <p:spPr/>
        <p:txBody>
          <a:bodyPr/>
          <a:lstStyle/>
          <a:p>
            <a:r>
              <a:rPr lang="en-US" sz="4800" dirty="0"/>
              <a:t>                    Code (screenshot)</a:t>
            </a:r>
            <a:endParaRPr lang="en-US" dirty="0"/>
          </a:p>
        </p:txBody>
      </p:sp>
      <p:pic>
        <p:nvPicPr>
          <p:cNvPr id="7" name="Content Placeholder 6">
            <a:extLst>
              <a:ext uri="{FF2B5EF4-FFF2-40B4-BE49-F238E27FC236}">
                <a16:creationId xmlns:a16="http://schemas.microsoft.com/office/drawing/2014/main" id="{023B2ADD-081F-8E21-A3A1-159EA9EB9771}"/>
              </a:ext>
            </a:extLst>
          </p:cNvPr>
          <p:cNvPicPr>
            <a:picLocks noGrp="1" noChangeAspect="1"/>
          </p:cNvPicPr>
          <p:nvPr>
            <p:ph idx="1"/>
          </p:nvPr>
        </p:nvPicPr>
        <p:blipFill>
          <a:blip r:embed="rId2"/>
          <a:stretch>
            <a:fillRect/>
          </a:stretch>
        </p:blipFill>
        <p:spPr>
          <a:xfrm>
            <a:off x="1886504" y="2084832"/>
            <a:ext cx="6840053" cy="3979862"/>
          </a:xfrm>
          <a:prstGeom prst="rect">
            <a:avLst/>
          </a:prstGeom>
        </p:spPr>
      </p:pic>
      <p:sp>
        <p:nvSpPr>
          <p:cNvPr id="6" name="Slide Number Placeholder 5">
            <a:extLst>
              <a:ext uri="{FF2B5EF4-FFF2-40B4-BE49-F238E27FC236}">
                <a16:creationId xmlns:a16="http://schemas.microsoft.com/office/drawing/2014/main" id="{438A470B-2F2A-FD1C-0A54-9B999985A9C4}"/>
              </a:ext>
            </a:extLst>
          </p:cNvPr>
          <p:cNvSpPr>
            <a:spLocks noGrp="1"/>
          </p:cNvSpPr>
          <p:nvPr>
            <p:ph type="sldNum" sz="quarter" idx="12"/>
          </p:nvPr>
        </p:nvSpPr>
        <p:spPr/>
        <p:txBody>
          <a:bodyPr/>
          <a:lstStyle/>
          <a:p>
            <a:fld id="{DBA1B0FB-D917-4C8C-928F-313BD683BF39}" type="slidenum">
              <a:rPr lang="en-US" smtClean="0"/>
              <a:t>5</a:t>
            </a:fld>
            <a:endParaRPr lang="en-US" dirty="0"/>
          </a:p>
        </p:txBody>
      </p:sp>
    </p:spTree>
    <p:extLst>
      <p:ext uri="{BB962C8B-B14F-4D97-AF65-F5344CB8AC3E}">
        <p14:creationId xmlns:p14="http://schemas.microsoft.com/office/powerpoint/2010/main" val="338522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F85E-EE74-9685-17A4-C4AFA82D7A50}"/>
              </a:ext>
            </a:extLst>
          </p:cNvPr>
          <p:cNvSpPr>
            <a:spLocks noGrp="1"/>
          </p:cNvSpPr>
          <p:nvPr>
            <p:ph type="title"/>
          </p:nvPr>
        </p:nvSpPr>
        <p:spPr>
          <a:xfrm>
            <a:off x="5258134" y="640080"/>
            <a:ext cx="6293689" cy="3652405"/>
          </a:xfrm>
        </p:spPr>
        <p:txBody>
          <a:bodyPr vert="horz" lIns="91440" tIns="45720" rIns="91440" bIns="45720" rtlCol="0" anchor="b" anchorCtr="0">
            <a:normAutofit/>
          </a:bodyPr>
          <a:lstStyle/>
          <a:p>
            <a:r>
              <a:rPr lang="en-US" sz="4400" spc="200" dirty="0">
                <a:solidFill>
                  <a:schemeClr val="tx1">
                    <a:lumMod val="85000"/>
                    <a:lumOff val="15000"/>
                  </a:schemeClr>
                </a:solidFill>
              </a:rPr>
              <a:t>INVENTORY OF PARTS, CIRCUIT BUILDING AND DISPLAYING MESSAGES</a:t>
            </a:r>
            <a:br>
              <a:rPr lang="en-US" sz="4400" spc="200" dirty="0">
                <a:solidFill>
                  <a:schemeClr val="tx1">
                    <a:lumMod val="85000"/>
                    <a:lumOff val="15000"/>
                  </a:schemeClr>
                </a:solidFill>
              </a:rPr>
            </a:br>
            <a:r>
              <a:rPr lang="en-US" sz="4400" spc="200" dirty="0">
                <a:solidFill>
                  <a:schemeClr val="tx1">
                    <a:lumMod val="85000"/>
                    <a:lumOff val="15000"/>
                  </a:schemeClr>
                </a:solidFill>
              </a:rPr>
              <a:t>    </a:t>
            </a:r>
          </a:p>
        </p:txBody>
      </p:sp>
      <p:sp>
        <p:nvSpPr>
          <p:cNvPr id="6" name="Slide Number Placeholder 5">
            <a:extLst>
              <a:ext uri="{FF2B5EF4-FFF2-40B4-BE49-F238E27FC236}">
                <a16:creationId xmlns:a16="http://schemas.microsoft.com/office/drawing/2014/main" id="{E21BAB02-59F0-A220-8671-476B677C94F1}"/>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BA1B0FB-D917-4C8C-928F-313BD683BF39}" type="slidenum">
              <a:rPr lang="en-US" smtClean="0"/>
              <a:pPr defTabSz="914400">
                <a:spcAft>
                  <a:spcPts val="600"/>
                </a:spcAft>
              </a:pPr>
              <a:t>6</a:t>
            </a:fld>
            <a:endParaRPr lang="en-US" dirty="0"/>
          </a:p>
        </p:txBody>
      </p:sp>
      <p:pic>
        <p:nvPicPr>
          <p:cNvPr id="10" name="Graphic 9" descr="Processor">
            <a:extLst>
              <a:ext uri="{FF2B5EF4-FFF2-40B4-BE49-F238E27FC236}">
                <a16:creationId xmlns:a16="http://schemas.microsoft.com/office/drawing/2014/main" id="{F0527A66-A80F-B9F2-4D36-9E3E228438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422615"/>
            <a:ext cx="3993942" cy="3993942"/>
          </a:xfrm>
          <a:prstGeom prst="rect">
            <a:avLst/>
          </a:prstGeom>
        </p:spPr>
      </p:pic>
    </p:spTree>
    <p:extLst>
      <p:ext uri="{BB962C8B-B14F-4D97-AF65-F5344CB8AC3E}">
        <p14:creationId xmlns:p14="http://schemas.microsoft.com/office/powerpoint/2010/main" val="31871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1024128" y="585216"/>
            <a:ext cx="3133581" cy="1499616"/>
          </a:xfrm>
        </p:spPr>
        <p:txBody>
          <a:bodyPr vert="horz" lIns="91440" tIns="45720" rIns="91440" bIns="45720" rtlCol="0" anchor="ctr" anchorCtr="0">
            <a:normAutofit/>
          </a:bodyPr>
          <a:lstStyle/>
          <a:p>
            <a:r>
              <a:rPr lang="en-US" sz="4000" dirty="0"/>
              <a:t>Inventory of IoT Kit</a:t>
            </a:r>
          </a:p>
        </p:txBody>
      </p:sp>
      <p:cxnSp>
        <p:nvCxnSpPr>
          <p:cNvPr id="36" name="Straight Connector 35">
            <a:extLst>
              <a:ext uri="{FF2B5EF4-FFF2-40B4-BE49-F238E27FC236}">
                <a16:creationId xmlns:a16="http://schemas.microsoft.com/office/drawing/2014/main" id="{93F407EB-DEE0-45A7-8D9C-905C9E8485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EFA630"/>
            </a:solidFill>
          </a:ln>
        </p:spPr>
        <p:style>
          <a:lnRef idx="1">
            <a:schemeClr val="accent1"/>
          </a:lnRef>
          <a:fillRef idx="0">
            <a:schemeClr val="accent1"/>
          </a:fillRef>
          <a:effectRef idx="0">
            <a:schemeClr val="accent1"/>
          </a:effectRef>
          <a:fontRef idx="minor">
            <a:schemeClr val="tx1"/>
          </a:fontRef>
        </p:style>
      </p:cxnSp>
      <p:sp>
        <p:nvSpPr>
          <p:cNvPr id="25" name="Content Placeholder 3">
            <a:extLst>
              <a:ext uri="{FF2B5EF4-FFF2-40B4-BE49-F238E27FC236}">
                <a16:creationId xmlns:a16="http://schemas.microsoft.com/office/drawing/2014/main" id="{07F31460-1339-845A-A7C6-866F6D66E74A}"/>
              </a:ext>
            </a:extLst>
          </p:cNvPr>
          <p:cNvSpPr txBox="1">
            <a:spLocks/>
          </p:cNvSpPr>
          <p:nvPr/>
        </p:nvSpPr>
        <p:spPr>
          <a:xfrm>
            <a:off x="1024128" y="2286000"/>
            <a:ext cx="3133580" cy="3931920"/>
          </a:xfrm>
          <a:prstGeom prst="rect">
            <a:avLst/>
          </a:prstGeom>
        </p:spPr>
        <p:txBody>
          <a:bodyPr vert="horz" lIns="45720" tIns="45720" rIns="45720" bIns="4572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chemeClr val="accent2"/>
              </a:buClr>
            </a:pPr>
            <a:r>
              <a:rPr lang="en-US" dirty="0">
                <a:solidFill>
                  <a:schemeClr val="tx1"/>
                </a:solidFill>
                <a:latin typeface="+mj-lt"/>
              </a:rPr>
              <a:t>UCTRONICS Kit</a:t>
            </a:r>
          </a:p>
          <a:p>
            <a:pPr>
              <a:lnSpc>
                <a:spcPct val="90000"/>
              </a:lnSpc>
              <a:buClr>
                <a:schemeClr val="accent2"/>
              </a:buClr>
            </a:pPr>
            <a:r>
              <a:rPr lang="en-US" dirty="0">
                <a:solidFill>
                  <a:schemeClr val="tx1"/>
                </a:solidFill>
                <a:latin typeface="+mj-lt"/>
              </a:rPr>
              <a:t>ESP32 (2) </a:t>
            </a:r>
          </a:p>
          <a:p>
            <a:pPr>
              <a:lnSpc>
                <a:spcPct val="90000"/>
              </a:lnSpc>
              <a:buClr>
                <a:schemeClr val="accent2"/>
              </a:buClr>
            </a:pPr>
            <a:r>
              <a:rPr lang="en-US" dirty="0">
                <a:solidFill>
                  <a:schemeClr val="tx1"/>
                </a:solidFill>
                <a:latin typeface="+mj-lt"/>
              </a:rPr>
              <a:t>LCD Modules (2)</a:t>
            </a:r>
          </a:p>
          <a:p>
            <a:pPr>
              <a:lnSpc>
                <a:spcPct val="90000"/>
              </a:lnSpc>
              <a:buClr>
                <a:schemeClr val="accent2"/>
              </a:buClr>
            </a:pPr>
            <a:r>
              <a:rPr lang="en-US" dirty="0">
                <a:solidFill>
                  <a:schemeClr val="tx1"/>
                </a:solidFill>
                <a:latin typeface="+mj-lt"/>
              </a:rPr>
              <a:t>Breadboards (3) </a:t>
            </a:r>
          </a:p>
          <a:p>
            <a:pPr>
              <a:lnSpc>
                <a:spcPct val="90000"/>
              </a:lnSpc>
              <a:buClr>
                <a:schemeClr val="accent2"/>
              </a:buClr>
            </a:pPr>
            <a:r>
              <a:rPr lang="en-US" dirty="0">
                <a:solidFill>
                  <a:schemeClr val="tx1"/>
                </a:solidFill>
                <a:latin typeface="+mj-lt"/>
              </a:rPr>
              <a:t>Mini Router  </a:t>
            </a:r>
            <a:endParaRPr lang="en-US" dirty="0">
              <a:solidFill>
                <a:schemeClr val="tx1"/>
              </a:solidFill>
              <a:effectLst>
                <a:outerShdw blurRad="38100" dist="38100" dir="2700000" algn="tl">
                  <a:srgbClr val="000000">
                    <a:alpha val="43137"/>
                  </a:srgbClr>
                </a:outerShdw>
              </a:effectLst>
              <a:latin typeface="+mj-lt"/>
            </a:endParaRPr>
          </a:p>
          <a:p>
            <a:pPr>
              <a:lnSpc>
                <a:spcPct val="90000"/>
              </a:lnSpc>
              <a:buClr>
                <a:schemeClr val="accent2"/>
              </a:buClr>
            </a:pPr>
            <a:r>
              <a:rPr lang="en-US" dirty="0">
                <a:solidFill>
                  <a:schemeClr val="tx1"/>
                </a:solidFill>
                <a:latin typeface="+mj-lt"/>
              </a:rPr>
              <a:t>Patch Cable  </a:t>
            </a:r>
          </a:p>
          <a:p>
            <a:pPr>
              <a:lnSpc>
                <a:spcPct val="90000"/>
              </a:lnSpc>
              <a:buClr>
                <a:schemeClr val="accent2"/>
              </a:buClr>
            </a:pPr>
            <a:r>
              <a:rPr lang="en-US" dirty="0">
                <a:solidFill>
                  <a:schemeClr val="tx1"/>
                </a:solidFill>
                <a:latin typeface="+mj-lt"/>
              </a:rPr>
              <a:t>Digital Multi Meter </a:t>
            </a:r>
          </a:p>
          <a:p>
            <a:pPr>
              <a:lnSpc>
                <a:spcPct val="90000"/>
              </a:lnSpc>
              <a:buClr>
                <a:schemeClr val="accent2"/>
              </a:buClr>
            </a:pPr>
            <a:r>
              <a:rPr lang="en-US" dirty="0">
                <a:solidFill>
                  <a:schemeClr val="tx1"/>
                </a:solidFill>
                <a:latin typeface="+mj-lt"/>
              </a:rPr>
              <a:t>USB to Micro USB (2</a:t>
            </a:r>
            <a:r>
              <a:rPr lang="en-US" sz="1600" dirty="0">
                <a:solidFill>
                  <a:schemeClr val="tx1"/>
                </a:solidFill>
                <a:latin typeface="+mj-lt"/>
              </a:rPr>
              <a:t>)</a:t>
            </a:r>
          </a:p>
        </p:txBody>
      </p:sp>
      <p:pic>
        <p:nvPicPr>
          <p:cNvPr id="31" name="Content Placeholder 30">
            <a:extLst>
              <a:ext uri="{FF2B5EF4-FFF2-40B4-BE49-F238E27FC236}">
                <a16:creationId xmlns:a16="http://schemas.microsoft.com/office/drawing/2014/main" id="{27954AF4-0C67-0876-F9AF-A0B39A4D26C5}"/>
              </a:ext>
            </a:extLst>
          </p:cNvPr>
          <p:cNvPicPr>
            <a:picLocks noGrp="1" noChangeAspect="1"/>
          </p:cNvPicPr>
          <p:nvPr>
            <p:ph idx="1"/>
          </p:nvPr>
        </p:nvPicPr>
        <p:blipFill>
          <a:blip r:embed="rId2"/>
          <a:stretch>
            <a:fillRect/>
          </a:stretch>
        </p:blipFill>
        <p:spPr>
          <a:xfrm>
            <a:off x="4642342" y="837908"/>
            <a:ext cx="6909577" cy="5182184"/>
          </a:xfrm>
          <a:prstGeom prst="rect">
            <a:avLst/>
          </a:prstGeom>
        </p:spPr>
      </p:pic>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DBA1B0FB-D917-4C8C-928F-313BD683BF39}" type="slidenum">
              <a:rPr lang="en-US" smtClean="0"/>
              <a:pPr defTabSz="914400">
                <a:spcAft>
                  <a:spcPts val="600"/>
                </a:spcAft>
              </a:pPr>
              <a:t>7</a:t>
            </a:fld>
            <a:endParaRPr lang="en-US" dirty="0"/>
          </a:p>
        </p:txBody>
      </p:sp>
    </p:spTree>
    <p:extLst>
      <p:ext uri="{BB962C8B-B14F-4D97-AF65-F5344CB8AC3E}">
        <p14:creationId xmlns:p14="http://schemas.microsoft.com/office/powerpoint/2010/main" val="374028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1024128" y="585216"/>
            <a:ext cx="3133581" cy="1499616"/>
          </a:xfrm>
        </p:spPr>
        <p:txBody>
          <a:bodyPr vert="horz" lIns="91440" tIns="45720" rIns="91440" bIns="45720" rtlCol="0" anchor="ctr">
            <a:normAutofit/>
          </a:bodyPr>
          <a:lstStyle/>
          <a:p>
            <a:r>
              <a:rPr lang="en-US" sz="3700" dirty="0"/>
              <a:t>          Organization of Project  (picture)  </a:t>
            </a:r>
          </a:p>
        </p:txBody>
      </p:sp>
      <p:pic>
        <p:nvPicPr>
          <p:cNvPr id="6" name="Content Placeholder 5">
            <a:extLst>
              <a:ext uri="{FF2B5EF4-FFF2-40B4-BE49-F238E27FC236}">
                <a16:creationId xmlns:a16="http://schemas.microsoft.com/office/drawing/2014/main" id="{93F1C02A-CA12-FE81-2EDC-42CEE02FF2F8}"/>
              </a:ext>
            </a:extLst>
          </p:cNvPr>
          <p:cNvPicPr>
            <a:picLocks noGrp="1" noChangeAspect="1"/>
          </p:cNvPicPr>
          <p:nvPr>
            <p:ph idx="1"/>
          </p:nvPr>
        </p:nvPicPr>
        <p:blipFill>
          <a:blip r:embed="rId2"/>
          <a:stretch>
            <a:fillRect/>
          </a:stretch>
        </p:blipFill>
        <p:spPr>
          <a:xfrm>
            <a:off x="4642342" y="837908"/>
            <a:ext cx="6909577" cy="5182184"/>
          </a:xfrm>
          <a:prstGeom prst="rect">
            <a:avLst/>
          </a:prstGeom>
        </p:spPr>
      </p:pic>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BA1B0FB-D917-4C8C-928F-313BD683BF39}" type="slidenum">
              <a:rPr lang="en-US" smtClean="0"/>
              <a:pPr defTabSz="914400">
                <a:spcAft>
                  <a:spcPts val="600"/>
                </a:spcAft>
              </a:pPr>
              <a:t>8</a:t>
            </a:fld>
            <a:endParaRPr lang="en-US" dirty="0"/>
          </a:p>
        </p:txBody>
      </p:sp>
      <p:sp>
        <p:nvSpPr>
          <p:cNvPr id="7" name="Content Placeholder 3">
            <a:extLst>
              <a:ext uri="{FF2B5EF4-FFF2-40B4-BE49-F238E27FC236}">
                <a16:creationId xmlns:a16="http://schemas.microsoft.com/office/drawing/2014/main" id="{853E34D6-37FD-25C9-3D64-02D505047C01}"/>
              </a:ext>
            </a:extLst>
          </p:cNvPr>
          <p:cNvSpPr txBox="1">
            <a:spLocks/>
          </p:cNvSpPr>
          <p:nvPr/>
        </p:nvSpPr>
        <p:spPr>
          <a:xfrm>
            <a:off x="838200" y="2304922"/>
            <a:ext cx="3133580" cy="3967861"/>
          </a:xfrm>
          <a:prstGeom prst="rect">
            <a:avLst/>
          </a:prstGeom>
        </p:spPr>
        <p:txBody>
          <a:bodyPr vert="horz" lIns="45720" tIns="45720" rIns="45720" bIns="45720" rtlCol="0">
            <a:normAutofit fontScale="47500" lnSpcReduction="20000"/>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chemeClr val="accent2"/>
              </a:buClr>
            </a:pPr>
            <a:r>
              <a:rPr lang="en-US" sz="4200" dirty="0">
                <a:solidFill>
                  <a:schemeClr val="tx1"/>
                </a:solidFill>
                <a:latin typeface="+mj-lt"/>
                <a:cs typeface="Times New Roman" panose="02020603050405020304" pitchFamily="18" charset="0"/>
              </a:rPr>
              <a:t>Arduino Mega 2560</a:t>
            </a:r>
          </a:p>
          <a:p>
            <a:pPr>
              <a:lnSpc>
                <a:spcPct val="90000"/>
              </a:lnSpc>
              <a:buClr>
                <a:schemeClr val="accent2"/>
              </a:buClr>
            </a:pPr>
            <a:r>
              <a:rPr lang="en-US" sz="4200" dirty="0">
                <a:solidFill>
                  <a:schemeClr val="tx1"/>
                </a:solidFill>
                <a:latin typeface="+mj-lt"/>
                <a:cs typeface="Times New Roman" panose="02020603050405020304" pitchFamily="18" charset="0"/>
              </a:rPr>
              <a:t>Breadboard</a:t>
            </a:r>
          </a:p>
          <a:p>
            <a:pPr>
              <a:lnSpc>
                <a:spcPct val="90000"/>
              </a:lnSpc>
              <a:buClr>
                <a:schemeClr val="accent2"/>
              </a:buClr>
            </a:pPr>
            <a:r>
              <a:rPr lang="en-US" sz="4200" dirty="0">
                <a:solidFill>
                  <a:schemeClr val="tx1"/>
                </a:solidFill>
                <a:latin typeface="+mj-lt"/>
                <a:cs typeface="Times New Roman" panose="02020603050405020304" pitchFamily="18" charset="0"/>
              </a:rPr>
              <a:t>Resistor 10kΩ</a:t>
            </a:r>
          </a:p>
          <a:p>
            <a:pPr>
              <a:lnSpc>
                <a:spcPct val="90000"/>
              </a:lnSpc>
              <a:buClr>
                <a:schemeClr val="accent2"/>
              </a:buClr>
            </a:pPr>
            <a:r>
              <a:rPr lang="en-US" sz="4200" dirty="0">
                <a:solidFill>
                  <a:schemeClr val="tx1"/>
                </a:solidFill>
                <a:latin typeface="+mj-lt"/>
                <a:cs typeface="Times New Roman" panose="02020603050405020304" pitchFamily="18" charset="0"/>
              </a:rPr>
              <a:t>LEDs</a:t>
            </a:r>
          </a:p>
          <a:p>
            <a:pPr>
              <a:lnSpc>
                <a:spcPct val="90000"/>
              </a:lnSpc>
              <a:buClr>
                <a:schemeClr val="accent2"/>
              </a:buClr>
            </a:pPr>
            <a:r>
              <a:rPr lang="en-US" sz="4200" dirty="0">
                <a:solidFill>
                  <a:schemeClr val="tx1"/>
                </a:solidFill>
                <a:latin typeface="+mj-lt"/>
                <a:cs typeface="Times New Roman" panose="02020603050405020304" pitchFamily="18" charset="0"/>
              </a:rPr>
              <a:t>Ultrasonic Sensor </a:t>
            </a:r>
          </a:p>
          <a:p>
            <a:pPr>
              <a:lnSpc>
                <a:spcPct val="90000"/>
              </a:lnSpc>
              <a:buClr>
                <a:schemeClr val="accent2"/>
              </a:buClr>
            </a:pPr>
            <a:r>
              <a:rPr lang="en-US" sz="4200" dirty="0">
                <a:solidFill>
                  <a:schemeClr val="tx1"/>
                </a:solidFill>
                <a:latin typeface="+mj-lt"/>
                <a:cs typeface="Times New Roman" panose="02020603050405020304" pitchFamily="18" charset="0"/>
              </a:rPr>
              <a:t>Active Buzzer</a:t>
            </a:r>
          </a:p>
          <a:p>
            <a:pPr>
              <a:lnSpc>
                <a:spcPct val="90000"/>
              </a:lnSpc>
              <a:buClr>
                <a:schemeClr val="accent2"/>
              </a:buClr>
            </a:pPr>
            <a:r>
              <a:rPr lang="en-US" sz="4200" dirty="0">
                <a:solidFill>
                  <a:schemeClr val="tx1"/>
                </a:solidFill>
                <a:latin typeface="+mj-lt"/>
                <a:cs typeface="Times New Roman" panose="02020603050405020304" pitchFamily="18" charset="0"/>
              </a:rPr>
              <a:t>Photoresistor</a:t>
            </a:r>
          </a:p>
          <a:p>
            <a:pPr>
              <a:lnSpc>
                <a:spcPct val="90000"/>
              </a:lnSpc>
              <a:buClr>
                <a:schemeClr val="accent2"/>
              </a:buClr>
            </a:pPr>
            <a:r>
              <a:rPr lang="en-US" sz="4200" dirty="0">
                <a:solidFill>
                  <a:schemeClr val="tx1"/>
                </a:solidFill>
                <a:latin typeface="+mj-lt"/>
                <a:cs typeface="Times New Roman" panose="02020603050405020304" pitchFamily="18" charset="0"/>
              </a:rPr>
              <a:t>Wires</a:t>
            </a:r>
          </a:p>
          <a:p>
            <a:pPr>
              <a:lnSpc>
                <a:spcPct val="90000"/>
              </a:lnSpc>
              <a:buClr>
                <a:schemeClr val="accent2"/>
              </a:buClr>
            </a:pPr>
            <a:r>
              <a:rPr lang="en-US" sz="4200" dirty="0">
                <a:solidFill>
                  <a:schemeClr val="tx1"/>
                </a:solidFill>
                <a:latin typeface="+mj-lt"/>
                <a:cs typeface="Times New Roman" panose="02020603050405020304" pitchFamily="18" charset="0"/>
              </a:rPr>
              <a:t>USB Type B cable</a:t>
            </a:r>
          </a:p>
          <a:p>
            <a:pPr>
              <a:lnSpc>
                <a:spcPct val="90000"/>
              </a:lnSpc>
              <a:buClr>
                <a:schemeClr val="accent2"/>
              </a:buClr>
            </a:pPr>
            <a:endParaRPr lang="en-US" sz="1500" dirty="0">
              <a:solidFill>
                <a:schemeClr val="tx1"/>
              </a:solidFill>
            </a:endParaRPr>
          </a:p>
        </p:txBody>
      </p:sp>
      <p:sp>
        <p:nvSpPr>
          <p:cNvPr id="3" name="Title 1">
            <a:extLst>
              <a:ext uri="{FF2B5EF4-FFF2-40B4-BE49-F238E27FC236}">
                <a16:creationId xmlns:a16="http://schemas.microsoft.com/office/drawing/2014/main" id="{A9BD4070-8DB8-1D72-8A07-488F8B69024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Calibri Light" panose="020F0302020204030204"/>
              <a:ea typeface="+mj-ea"/>
              <a:cs typeface="+mj-cs"/>
            </a:endParaRPr>
          </a:p>
        </p:txBody>
      </p:sp>
    </p:spTree>
    <p:extLst>
      <p:ext uri="{BB962C8B-B14F-4D97-AF65-F5344CB8AC3E}">
        <p14:creationId xmlns:p14="http://schemas.microsoft.com/office/powerpoint/2010/main" val="249694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4B88-2F17-C726-5CDB-C61FEC705034}"/>
              </a:ext>
            </a:extLst>
          </p:cNvPr>
          <p:cNvSpPr>
            <a:spLocks noGrp="1"/>
          </p:cNvSpPr>
          <p:nvPr>
            <p:ph type="title"/>
          </p:nvPr>
        </p:nvSpPr>
        <p:spPr/>
        <p:txBody>
          <a:bodyPr/>
          <a:lstStyle/>
          <a:p>
            <a:r>
              <a:rPr lang="en-US" sz="4800" dirty="0"/>
              <a:t>   Circuit with red LED on (picture)  </a:t>
            </a:r>
            <a:endParaRPr lang="en-US" dirty="0"/>
          </a:p>
        </p:txBody>
      </p:sp>
      <p:pic>
        <p:nvPicPr>
          <p:cNvPr id="7" name="Content Placeholder 6">
            <a:extLst>
              <a:ext uri="{FF2B5EF4-FFF2-40B4-BE49-F238E27FC236}">
                <a16:creationId xmlns:a16="http://schemas.microsoft.com/office/drawing/2014/main" id="{8BEA8E8C-2CA7-D66B-1CEB-9CABD0FADDC3}"/>
              </a:ext>
            </a:extLst>
          </p:cNvPr>
          <p:cNvPicPr>
            <a:picLocks noGrp="1" noChangeAspect="1"/>
          </p:cNvPicPr>
          <p:nvPr>
            <p:ph idx="1"/>
          </p:nvPr>
        </p:nvPicPr>
        <p:blipFill>
          <a:blip r:embed="rId2"/>
          <a:stretch>
            <a:fillRect/>
          </a:stretch>
        </p:blipFill>
        <p:spPr>
          <a:xfrm>
            <a:off x="3201456" y="2286000"/>
            <a:ext cx="5365225" cy="4022725"/>
          </a:xfrm>
          <a:prstGeom prst="rect">
            <a:avLst/>
          </a:prstGeom>
        </p:spPr>
      </p:pic>
      <p:sp>
        <p:nvSpPr>
          <p:cNvPr id="6" name="Slide Number Placeholder 5">
            <a:extLst>
              <a:ext uri="{FF2B5EF4-FFF2-40B4-BE49-F238E27FC236}">
                <a16:creationId xmlns:a16="http://schemas.microsoft.com/office/drawing/2014/main" id="{F5EB8C1C-9C96-7A60-BAB4-8EE9F1464A2E}"/>
              </a:ext>
            </a:extLst>
          </p:cNvPr>
          <p:cNvSpPr>
            <a:spLocks noGrp="1"/>
          </p:cNvSpPr>
          <p:nvPr>
            <p:ph type="sldNum" sz="quarter" idx="12"/>
          </p:nvPr>
        </p:nvSpPr>
        <p:spPr/>
        <p:txBody>
          <a:bodyPr/>
          <a:lstStyle/>
          <a:p>
            <a:fld id="{DBA1B0FB-D917-4C8C-928F-313BD683BF39}" type="slidenum">
              <a:rPr lang="en-US" smtClean="0"/>
              <a:t>9</a:t>
            </a:fld>
            <a:endParaRPr lang="en-US" dirty="0"/>
          </a:p>
        </p:txBody>
      </p:sp>
    </p:spTree>
    <p:extLst>
      <p:ext uri="{BB962C8B-B14F-4D97-AF65-F5344CB8AC3E}">
        <p14:creationId xmlns:p14="http://schemas.microsoft.com/office/powerpoint/2010/main" val="38337968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4751AB-E840-446F-8D49-E697067EC88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Integral</Template>
  <TotalTime>1997</TotalTime>
  <Words>696</Words>
  <Application>Microsoft Office PowerPoint</Application>
  <PresentationFormat>Widescreen</PresentationFormat>
  <Paragraphs>93</Paragraphs>
  <Slides>29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Tw Cen MT</vt:lpstr>
      <vt:lpstr>Tw Cen MT Condensed</vt:lpstr>
      <vt:lpstr>Wingdings 3</vt:lpstr>
      <vt:lpstr>Integral</vt:lpstr>
      <vt:lpstr>CEIS101 Final PROJECT SMARTHOME AUTOMATION AND SECURITY SYSTEM</vt:lpstr>
      <vt:lpstr>                     Introduction</vt:lpstr>
      <vt:lpstr>   Circuit    Simulation Tinkercad </vt:lpstr>
      <vt:lpstr>                   Circuit (screenshot)</vt:lpstr>
      <vt:lpstr>                    Code (screenshot)</vt:lpstr>
      <vt:lpstr>INVENTORY OF PARTS, CIRCUIT BUILDING AND DISPLAYING MESSAGES     </vt:lpstr>
      <vt:lpstr>Inventory of IoT Kit</vt:lpstr>
      <vt:lpstr>          Organization of Project  (picture)  </vt:lpstr>
      <vt:lpstr>   Circuit with red LED on (picture)  </vt:lpstr>
      <vt:lpstr>                Serial Monitor(screenshot)</vt:lpstr>
      <vt:lpstr>ADDING DOOR SENSOR TO SMARTHOME SYSTEM</vt:lpstr>
      <vt:lpstr>   Circuit of door closed with Green LED ON</vt:lpstr>
      <vt:lpstr>Circuit of door open with Green LED OFF(picture)</vt:lpstr>
      <vt:lpstr>             Serial Monitor (screenshot) </vt:lpstr>
      <vt:lpstr>            Arduino Code  (screenshot)</vt:lpstr>
      <vt:lpstr>ADDING DISTANCE SENSOR TO SMART HOME SYSTEM AND CONDUCTING DATA ANALYSIS</vt:lpstr>
      <vt:lpstr>          Circuit with green LED on</vt:lpstr>
      <vt:lpstr>  Circuit with yellow LED on (picture)</vt:lpstr>
      <vt:lpstr>      Circuit with red LED on (picture)   </vt:lpstr>
      <vt:lpstr>          Arduino Code (screenshot)</vt:lpstr>
      <vt:lpstr>Plots of data (screenshot) </vt:lpstr>
      <vt:lpstr>ADDed AUTOMATED LIGHT TO SMART HOME SECURITY SYStEM</vt:lpstr>
      <vt:lpstr>      Circuit with automated LED off                             (picture)   </vt:lpstr>
      <vt:lpstr>       Circuit with automated LED on                         (picture)</vt:lpstr>
      <vt:lpstr>                 Arduino Code (screenshot)</vt:lpstr>
      <vt:lpstr>             Serial Monitor (screenshot)</vt:lpstr>
      <vt:lpstr>                          Challenges </vt:lpstr>
      <vt:lpstr>Career Skills Acquired</vt:lpstr>
      <vt:lpstr>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COURSE PROJECT SMARTHOME AUTOMATION AND SECURITY SYSTEM</dc:title>
  <dc:creator>Takeyha Thompson-Green</dc:creator>
  <cp:lastModifiedBy>Takeyha Thompson-Green</cp:lastModifiedBy>
  <cp:revision>2</cp:revision>
  <dcterms:created xsi:type="dcterms:W3CDTF">2023-04-16T16:29:55Z</dcterms:created>
  <dcterms:modified xsi:type="dcterms:W3CDTF">2023-04-18T17:57:52Z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