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7"/>
  </p:notesMasterIdLst>
  <p:handoutMasterIdLst>
    <p:handoutMasterId r:id="rId48"/>
  </p:handoutMasterIdLst>
  <p:sldIdLst>
    <p:sldId id="309" r:id="rId5"/>
    <p:sldId id="306" r:id="rId6"/>
    <p:sldId id="311" r:id="rId7"/>
    <p:sldId id="295" r:id="rId8"/>
    <p:sldId id="312" r:id="rId9"/>
    <p:sldId id="313" r:id="rId10"/>
    <p:sldId id="335" r:id="rId11"/>
    <p:sldId id="338" r:id="rId12"/>
    <p:sldId id="319" r:id="rId13"/>
    <p:sldId id="315" r:id="rId14"/>
    <p:sldId id="314" r:id="rId15"/>
    <p:sldId id="320" r:id="rId16"/>
    <p:sldId id="321" r:id="rId17"/>
    <p:sldId id="324" r:id="rId18"/>
    <p:sldId id="325" r:id="rId19"/>
    <p:sldId id="323" r:id="rId20"/>
    <p:sldId id="328" r:id="rId21"/>
    <p:sldId id="351" r:id="rId22"/>
    <p:sldId id="322" r:id="rId23"/>
    <p:sldId id="330" r:id="rId24"/>
    <p:sldId id="332" r:id="rId25"/>
    <p:sldId id="331" r:id="rId26"/>
    <p:sldId id="329" r:id="rId27"/>
    <p:sldId id="327" r:id="rId28"/>
    <p:sldId id="342" r:id="rId29"/>
    <p:sldId id="340" r:id="rId30"/>
    <p:sldId id="339" r:id="rId31"/>
    <p:sldId id="337" r:id="rId32"/>
    <p:sldId id="316" r:id="rId33"/>
    <p:sldId id="333" r:id="rId34"/>
    <p:sldId id="334" r:id="rId35"/>
    <p:sldId id="345" r:id="rId36"/>
    <p:sldId id="326" r:id="rId37"/>
    <p:sldId id="341" r:id="rId38"/>
    <p:sldId id="336" r:id="rId39"/>
    <p:sldId id="350" r:id="rId40"/>
    <p:sldId id="348" r:id="rId41"/>
    <p:sldId id="347" r:id="rId42"/>
    <p:sldId id="304" r:id="rId43"/>
    <p:sldId id="344" r:id="rId44"/>
    <p:sldId id="343" r:id="rId45"/>
    <p:sldId id="35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9C93"/>
    <a:srgbClr val="F7EDE9"/>
    <a:srgbClr val="4D7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0B87E-F529-4809-89AA-A097A6820374}" v="36" dt="2023-12-09T23:27:42.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24" autoAdjust="0"/>
  </p:normalViewPr>
  <p:slideViewPr>
    <p:cSldViewPr snapToGrid="0">
      <p:cViewPr varScale="1">
        <p:scale>
          <a:sx n="63" d="100"/>
          <a:sy n="63" d="100"/>
        </p:scale>
        <p:origin x="764" y="56"/>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keyha Thompson-Green" userId="a52bec11e56c7830" providerId="LiveId" clId="{0D80B87E-F529-4809-89AA-A097A6820374}"/>
    <pc:docChg chg="undo redo custSel modSld">
      <pc:chgData name="Takeyha Thompson-Green" userId="a52bec11e56c7830" providerId="LiveId" clId="{0D80B87E-F529-4809-89AA-A097A6820374}" dt="2023-12-10T00:33:28.843" v="2705" actId="20577"/>
      <pc:docMkLst>
        <pc:docMk/>
      </pc:docMkLst>
      <pc:sldChg chg="modSp mod">
        <pc:chgData name="Takeyha Thompson-Green" userId="a52bec11e56c7830" providerId="LiveId" clId="{0D80B87E-F529-4809-89AA-A097A6820374}" dt="2023-12-09T21:52:22.890" v="652" actId="14100"/>
        <pc:sldMkLst>
          <pc:docMk/>
          <pc:sldMk cId="4268866672" sldId="295"/>
        </pc:sldMkLst>
        <pc:spChg chg="mod">
          <ac:chgData name="Takeyha Thompson-Green" userId="a52bec11e56c7830" providerId="LiveId" clId="{0D80B87E-F529-4809-89AA-A097A6820374}" dt="2023-12-09T21:48:12.504" v="599" actId="1076"/>
          <ac:spMkLst>
            <pc:docMk/>
            <pc:sldMk cId="4268866672" sldId="295"/>
            <ac:spMk id="3" creationId="{76694686-31C1-A406-2153-5AE1E4DE30A3}"/>
          </ac:spMkLst>
        </pc:spChg>
        <pc:spChg chg="mod">
          <ac:chgData name="Takeyha Thompson-Green" userId="a52bec11e56c7830" providerId="LiveId" clId="{0D80B87E-F529-4809-89AA-A097A6820374}" dt="2023-12-09T21:52:22.890" v="652" actId="14100"/>
          <ac:spMkLst>
            <pc:docMk/>
            <pc:sldMk cId="4268866672" sldId="295"/>
            <ac:spMk id="42" creationId="{95DF13F8-53CF-B31A-B2C2-D1A9470C3D47}"/>
          </ac:spMkLst>
        </pc:spChg>
      </pc:sldChg>
      <pc:sldChg chg="addSp modSp mod">
        <pc:chgData name="Takeyha Thompson-Green" userId="a52bec11e56c7830" providerId="LiveId" clId="{0D80B87E-F529-4809-89AA-A097A6820374}" dt="2023-12-09T23:05:55.547" v="2466" actId="1076"/>
        <pc:sldMkLst>
          <pc:docMk/>
          <pc:sldMk cId="1594094387" sldId="304"/>
        </pc:sldMkLst>
        <pc:spChg chg="add mod">
          <ac:chgData name="Takeyha Thompson-Green" userId="a52bec11e56c7830" providerId="LiveId" clId="{0D80B87E-F529-4809-89AA-A097A6820374}" dt="2023-12-09T23:05:55.547" v="2466" actId="1076"/>
          <ac:spMkLst>
            <pc:docMk/>
            <pc:sldMk cId="1594094387" sldId="304"/>
            <ac:spMk id="3" creationId="{ADA5D771-79D6-BDCB-476D-A6D19799519F}"/>
          </ac:spMkLst>
        </pc:spChg>
        <pc:spChg chg="mod">
          <ac:chgData name="Takeyha Thompson-Green" userId="a52bec11e56c7830" providerId="LiveId" clId="{0D80B87E-F529-4809-89AA-A097A6820374}" dt="2023-12-09T23:05:51.544" v="2465" actId="1076"/>
          <ac:spMkLst>
            <pc:docMk/>
            <pc:sldMk cId="1594094387" sldId="304"/>
            <ac:spMk id="19" creationId="{471DB728-5738-8FB4-11BF-22BB47C60209}"/>
          </ac:spMkLst>
        </pc:spChg>
        <pc:picChg chg="add mod">
          <ac:chgData name="Takeyha Thompson-Green" userId="a52bec11e56c7830" providerId="LiveId" clId="{0D80B87E-F529-4809-89AA-A097A6820374}" dt="2023-12-09T22:49:52.652" v="1364" actId="1076"/>
          <ac:picMkLst>
            <pc:docMk/>
            <pc:sldMk cId="1594094387" sldId="304"/>
            <ac:picMk id="5" creationId="{3FA3E12F-7C9A-A085-C574-70E73D5BA9E0}"/>
          </ac:picMkLst>
        </pc:picChg>
      </pc:sldChg>
      <pc:sldChg chg="addSp delSp modSp mod modMedia modClrScheme delAnim chgLayout">
        <pc:chgData name="Takeyha Thompson-Green" userId="a52bec11e56c7830" providerId="LiveId" clId="{0D80B87E-F529-4809-89AA-A097A6820374}" dt="2023-12-10T00:33:28.843" v="2705" actId="20577"/>
        <pc:sldMkLst>
          <pc:docMk/>
          <pc:sldMk cId="1942026059" sldId="306"/>
        </pc:sldMkLst>
        <pc:spChg chg="add del mod ord replId">
          <ac:chgData name="Takeyha Thompson-Green" userId="a52bec11e56c7830" providerId="LiveId" clId="{0D80B87E-F529-4809-89AA-A097A6820374}" dt="2023-12-09T22:32:08.623" v="1204" actId="255"/>
          <ac:spMkLst>
            <pc:docMk/>
            <pc:sldMk cId="1942026059" sldId="306"/>
            <ac:spMk id="2" creationId="{6719F29B-F233-48AF-8261-F33A4E079E3E}"/>
          </ac:spMkLst>
        </pc:spChg>
        <pc:spChg chg="add del mod">
          <ac:chgData name="Takeyha Thompson-Green" userId="a52bec11e56c7830" providerId="LiveId" clId="{0D80B87E-F529-4809-89AA-A097A6820374}" dt="2023-12-09T22:29:07.107" v="1135" actId="26606"/>
          <ac:spMkLst>
            <pc:docMk/>
            <pc:sldMk cId="1942026059" sldId="306"/>
            <ac:spMk id="2" creationId="{9F5D8C39-1554-5631-C39E-F41DED5D7914}"/>
          </ac:spMkLst>
        </pc:spChg>
        <pc:spChg chg="add del mod ord replId">
          <ac:chgData name="Takeyha Thompson-Green" userId="a52bec11e56c7830" providerId="LiveId" clId="{0D80B87E-F529-4809-89AA-A097A6820374}" dt="2023-12-09T22:29:10.662" v="1137" actId="700"/>
          <ac:spMkLst>
            <pc:docMk/>
            <pc:sldMk cId="1942026059" sldId="306"/>
            <ac:spMk id="4" creationId="{328F602C-7F98-4C02-99D4-ED65E00D66A4}"/>
          </ac:spMkLst>
        </pc:spChg>
        <pc:spChg chg="add del mod">
          <ac:chgData name="Takeyha Thompson-Green" userId="a52bec11e56c7830" providerId="LiveId" clId="{0D80B87E-F529-4809-89AA-A097A6820374}" dt="2023-12-09T22:29:07.107" v="1135" actId="26606"/>
          <ac:spMkLst>
            <pc:docMk/>
            <pc:sldMk cId="1942026059" sldId="306"/>
            <ac:spMk id="4" creationId="{B6E2B40E-75A8-5E6D-F725-330FDCD5276B}"/>
          </ac:spMkLst>
        </pc:spChg>
        <pc:spChg chg="add mod">
          <ac:chgData name="Takeyha Thompson-Green" userId="a52bec11e56c7830" providerId="LiveId" clId="{0D80B87E-F529-4809-89AA-A097A6820374}" dt="2023-12-10T00:33:28.843" v="2705" actId="20577"/>
          <ac:spMkLst>
            <pc:docMk/>
            <pc:sldMk cId="1942026059" sldId="306"/>
            <ac:spMk id="5" creationId="{A1AF0B34-D3E4-AB91-868E-1A4547950170}"/>
          </ac:spMkLst>
        </pc:spChg>
        <pc:spChg chg="del">
          <ac:chgData name="Takeyha Thompson-Green" userId="a52bec11e56c7830" providerId="LiveId" clId="{0D80B87E-F529-4809-89AA-A097A6820374}" dt="2023-12-09T22:25:55.963" v="1105" actId="478"/>
          <ac:spMkLst>
            <pc:docMk/>
            <pc:sldMk cId="1942026059" sldId="306"/>
            <ac:spMk id="5" creationId="{AF29EA23-F34E-486A-B8B2-0C3019266975}"/>
          </ac:spMkLst>
        </pc:spChg>
        <pc:spChg chg="add del mod">
          <ac:chgData name="Takeyha Thompson-Green" userId="a52bec11e56c7830" providerId="LiveId" clId="{0D80B87E-F529-4809-89AA-A097A6820374}" dt="2023-12-09T22:29:07.107" v="1135" actId="26606"/>
          <ac:spMkLst>
            <pc:docMk/>
            <pc:sldMk cId="1942026059" sldId="306"/>
            <ac:spMk id="6" creationId="{17AF49F8-C91A-7E9B-AFC4-8DB5B5DF57D2}"/>
          </ac:spMkLst>
        </pc:spChg>
        <pc:spChg chg="add del mod replId">
          <ac:chgData name="Takeyha Thompson-Green" userId="a52bec11e56c7830" providerId="LiveId" clId="{0D80B87E-F529-4809-89AA-A097A6820374}" dt="2023-12-09T22:33:00.556" v="1210" actId="478"/>
          <ac:spMkLst>
            <pc:docMk/>
            <pc:sldMk cId="1942026059" sldId="306"/>
            <ac:spMk id="6" creationId="{45F5F595-50F0-EFE5-CA3B-7255D285ED94}"/>
          </ac:spMkLst>
        </pc:spChg>
        <pc:spChg chg="add del mod ord">
          <ac:chgData name="Takeyha Thompson-Green" userId="a52bec11e56c7830" providerId="LiveId" clId="{0D80B87E-F529-4809-89AA-A097A6820374}" dt="2023-12-09T22:29:10.662" v="1137" actId="700"/>
          <ac:spMkLst>
            <pc:docMk/>
            <pc:sldMk cId="1942026059" sldId="306"/>
            <ac:spMk id="7" creationId="{264EF74D-8BB9-920D-5FCC-F2673EFF178F}"/>
          </ac:spMkLst>
        </pc:spChg>
        <pc:spChg chg="add del mod ord">
          <ac:chgData name="Takeyha Thompson-Green" userId="a52bec11e56c7830" providerId="LiveId" clId="{0D80B87E-F529-4809-89AA-A097A6820374}" dt="2023-12-09T22:29:10.662" v="1137" actId="700"/>
          <ac:spMkLst>
            <pc:docMk/>
            <pc:sldMk cId="1942026059" sldId="306"/>
            <ac:spMk id="8" creationId="{51124740-2C03-42C3-3C6E-A617263C2318}"/>
          </ac:spMkLst>
        </pc:spChg>
        <pc:spChg chg="add del mod">
          <ac:chgData name="Takeyha Thompson-Green" userId="a52bec11e56c7830" providerId="LiveId" clId="{0D80B87E-F529-4809-89AA-A097A6820374}" dt="2023-12-09T22:29:07.107" v="1135" actId="26606"/>
          <ac:spMkLst>
            <pc:docMk/>
            <pc:sldMk cId="1942026059" sldId="306"/>
            <ac:spMk id="13" creationId="{8AD9B75C-17D9-CD44-8AA2-9736EBC720D9}"/>
          </ac:spMkLst>
        </pc:spChg>
        <pc:spChg chg="add del mod">
          <ac:chgData name="Takeyha Thompson-Green" userId="a52bec11e56c7830" providerId="LiveId" clId="{0D80B87E-F529-4809-89AA-A097A6820374}" dt="2023-12-09T22:29:07.107" v="1135" actId="26606"/>
          <ac:spMkLst>
            <pc:docMk/>
            <pc:sldMk cId="1942026059" sldId="306"/>
            <ac:spMk id="15" creationId="{2294C544-A1D0-8B0C-C8AD-52794E9BE272}"/>
          </ac:spMkLst>
        </pc:spChg>
        <pc:spChg chg="add del mod">
          <ac:chgData name="Takeyha Thompson-Green" userId="a52bec11e56c7830" providerId="LiveId" clId="{0D80B87E-F529-4809-89AA-A097A6820374}" dt="2023-12-09T22:29:07.107" v="1135" actId="26606"/>
          <ac:spMkLst>
            <pc:docMk/>
            <pc:sldMk cId="1942026059" sldId="306"/>
            <ac:spMk id="17" creationId="{E535DCF2-F79B-F696-38C5-5F11CD09A740}"/>
          </ac:spMkLst>
        </pc:spChg>
        <pc:spChg chg="add del mod">
          <ac:chgData name="Takeyha Thompson-Green" userId="a52bec11e56c7830" providerId="LiveId" clId="{0D80B87E-F529-4809-89AA-A097A6820374}" dt="2023-12-09T22:29:07.107" v="1135" actId="26606"/>
          <ac:spMkLst>
            <pc:docMk/>
            <pc:sldMk cId="1942026059" sldId="306"/>
            <ac:spMk id="19" creationId="{6DA21F8F-215B-53CB-91D9-3AA084D6AF31}"/>
          </ac:spMkLst>
        </pc:spChg>
        <pc:picChg chg="add del mod">
          <ac:chgData name="Takeyha Thompson-Green" userId="a52bec11e56c7830" providerId="LiveId" clId="{0D80B87E-F529-4809-89AA-A097A6820374}" dt="2023-12-09T22:29:07.107" v="1135" actId="26606"/>
          <ac:picMkLst>
            <pc:docMk/>
            <pc:sldMk cId="1942026059" sldId="306"/>
            <ac:picMk id="9" creationId="{A78B9D36-A96D-1FCF-E49C-80C773CB5D3F}"/>
          </ac:picMkLst>
        </pc:picChg>
      </pc:sldChg>
      <pc:sldChg chg="modTransition">
        <pc:chgData name="Takeyha Thompson-Green" userId="a52bec11e56c7830" providerId="LiveId" clId="{0D80B87E-F529-4809-89AA-A097A6820374}" dt="2023-12-09T23:25:41.006" v="2644"/>
        <pc:sldMkLst>
          <pc:docMk/>
          <pc:sldMk cId="3946180162" sldId="309"/>
        </pc:sldMkLst>
      </pc:sldChg>
      <pc:sldChg chg="modTransition">
        <pc:chgData name="Takeyha Thompson-Green" userId="a52bec11e56c7830" providerId="LiveId" clId="{0D80B87E-F529-4809-89AA-A097A6820374}" dt="2023-12-09T23:25:57.032" v="2645"/>
        <pc:sldMkLst>
          <pc:docMk/>
          <pc:sldMk cId="3153892104" sldId="311"/>
        </pc:sldMkLst>
      </pc:sldChg>
      <pc:sldChg chg="modSp mod">
        <pc:chgData name="Takeyha Thompson-Green" userId="a52bec11e56c7830" providerId="LiveId" clId="{0D80B87E-F529-4809-89AA-A097A6820374}" dt="2023-12-09T21:50:06.259" v="632" actId="255"/>
        <pc:sldMkLst>
          <pc:docMk/>
          <pc:sldMk cId="1793709023" sldId="312"/>
        </pc:sldMkLst>
        <pc:spChg chg="mod">
          <ac:chgData name="Takeyha Thompson-Green" userId="a52bec11e56c7830" providerId="LiveId" clId="{0D80B87E-F529-4809-89AA-A097A6820374}" dt="2023-12-09T21:50:06.259" v="632" actId="255"/>
          <ac:spMkLst>
            <pc:docMk/>
            <pc:sldMk cId="1793709023" sldId="312"/>
            <ac:spMk id="2" creationId="{CB93B1C7-D600-9DBE-745C-5AE5CA5E05F1}"/>
          </ac:spMkLst>
        </pc:spChg>
      </pc:sldChg>
      <pc:sldChg chg="modSp mod">
        <pc:chgData name="Takeyha Thompson-Green" userId="a52bec11e56c7830" providerId="LiveId" clId="{0D80B87E-F529-4809-89AA-A097A6820374}" dt="2023-12-09T21:56:36.558" v="677" actId="255"/>
        <pc:sldMkLst>
          <pc:docMk/>
          <pc:sldMk cId="1946596864" sldId="314"/>
        </pc:sldMkLst>
        <pc:spChg chg="mod">
          <ac:chgData name="Takeyha Thompson-Green" userId="a52bec11e56c7830" providerId="LiveId" clId="{0D80B87E-F529-4809-89AA-A097A6820374}" dt="2023-12-09T21:56:24.318" v="675" actId="1076"/>
          <ac:spMkLst>
            <pc:docMk/>
            <pc:sldMk cId="1946596864" sldId="314"/>
            <ac:spMk id="3" creationId="{EC0EA213-78C5-A812-CACA-D2E8B7AF63F9}"/>
          </ac:spMkLst>
        </pc:spChg>
        <pc:spChg chg="mod">
          <ac:chgData name="Takeyha Thompson-Green" userId="a52bec11e56c7830" providerId="LiveId" clId="{0D80B87E-F529-4809-89AA-A097A6820374}" dt="2023-12-09T21:56:36.558" v="677" actId="255"/>
          <ac:spMkLst>
            <pc:docMk/>
            <pc:sldMk cId="1946596864" sldId="314"/>
            <ac:spMk id="5" creationId="{B2E10C99-9723-219C-57E1-ED3560A576CD}"/>
          </ac:spMkLst>
        </pc:spChg>
      </pc:sldChg>
      <pc:sldChg chg="addSp modSp mod">
        <pc:chgData name="Takeyha Thompson-Green" userId="a52bec11e56c7830" providerId="LiveId" clId="{0D80B87E-F529-4809-89AA-A097A6820374}" dt="2023-12-09T22:37:28.037" v="1302" actId="404"/>
        <pc:sldMkLst>
          <pc:docMk/>
          <pc:sldMk cId="447117052" sldId="315"/>
        </pc:sldMkLst>
        <pc:spChg chg="mod">
          <ac:chgData name="Takeyha Thompson-Green" userId="a52bec11e56c7830" providerId="LiveId" clId="{0D80B87E-F529-4809-89AA-A097A6820374}" dt="2023-12-09T22:37:21.516" v="1299" actId="113"/>
          <ac:spMkLst>
            <pc:docMk/>
            <pc:sldMk cId="447117052" sldId="315"/>
            <ac:spMk id="2" creationId="{CB93B1C7-D600-9DBE-745C-5AE5CA5E05F1}"/>
          </ac:spMkLst>
        </pc:spChg>
        <pc:spChg chg="mod">
          <ac:chgData name="Takeyha Thompson-Green" userId="a52bec11e56c7830" providerId="LiveId" clId="{0D80B87E-F529-4809-89AA-A097A6820374}" dt="2023-12-09T22:37:28.037" v="1302" actId="404"/>
          <ac:spMkLst>
            <pc:docMk/>
            <pc:sldMk cId="447117052" sldId="315"/>
            <ac:spMk id="4" creationId="{AD3E6195-225A-41A7-6F1D-3EC2755000DB}"/>
          </ac:spMkLst>
        </pc:spChg>
        <pc:picChg chg="add mod">
          <ac:chgData name="Takeyha Thompson-Green" userId="a52bec11e56c7830" providerId="LiveId" clId="{0D80B87E-F529-4809-89AA-A097A6820374}" dt="2023-12-09T21:55:31.206" v="666" actId="1076"/>
          <ac:picMkLst>
            <pc:docMk/>
            <pc:sldMk cId="447117052" sldId="315"/>
            <ac:picMk id="3" creationId="{816AE0FC-078D-2375-E93B-0068FEBC1EDE}"/>
          </ac:picMkLst>
        </pc:picChg>
      </pc:sldChg>
      <pc:sldChg chg="modTransition">
        <pc:chgData name="Takeyha Thompson-Green" userId="a52bec11e56c7830" providerId="LiveId" clId="{0D80B87E-F529-4809-89AA-A097A6820374}" dt="2023-12-09T23:26:16.649" v="2646"/>
        <pc:sldMkLst>
          <pc:docMk/>
          <pc:sldMk cId="1404409433" sldId="319"/>
        </pc:sldMkLst>
      </pc:sldChg>
      <pc:sldChg chg="modSp mod">
        <pc:chgData name="Takeyha Thompson-Green" userId="a52bec11e56c7830" providerId="LiveId" clId="{0D80B87E-F529-4809-89AA-A097A6820374}" dt="2023-12-09T21:57:35.283" v="678" actId="732"/>
        <pc:sldMkLst>
          <pc:docMk/>
          <pc:sldMk cId="1325626949" sldId="320"/>
        </pc:sldMkLst>
        <pc:picChg chg="mod modCrop">
          <ac:chgData name="Takeyha Thompson-Green" userId="a52bec11e56c7830" providerId="LiveId" clId="{0D80B87E-F529-4809-89AA-A097A6820374}" dt="2023-12-09T21:57:35.283" v="678" actId="732"/>
          <ac:picMkLst>
            <pc:docMk/>
            <pc:sldMk cId="1325626949" sldId="320"/>
            <ac:picMk id="5" creationId="{B557B7A4-8A0F-D800-69C4-E59B5F5E1A29}"/>
          </ac:picMkLst>
        </pc:picChg>
      </pc:sldChg>
      <pc:sldChg chg="modSp mod">
        <pc:chgData name="Takeyha Thompson-Green" userId="a52bec11e56c7830" providerId="LiveId" clId="{0D80B87E-F529-4809-89AA-A097A6820374}" dt="2023-12-09T21:45:06.495" v="568" actId="14100"/>
        <pc:sldMkLst>
          <pc:docMk/>
          <pc:sldMk cId="236006747" sldId="322"/>
        </pc:sldMkLst>
        <pc:spChg chg="mod">
          <ac:chgData name="Takeyha Thompson-Green" userId="a52bec11e56c7830" providerId="LiveId" clId="{0D80B87E-F529-4809-89AA-A097A6820374}" dt="2023-12-09T21:45:06.495" v="568" actId="14100"/>
          <ac:spMkLst>
            <pc:docMk/>
            <pc:sldMk cId="236006747" sldId="322"/>
            <ac:spMk id="6" creationId="{93596DC3-16CE-7D42-75C1-7BBA7BBF6A0F}"/>
          </ac:spMkLst>
        </pc:spChg>
      </pc:sldChg>
      <pc:sldChg chg="modSp mod">
        <pc:chgData name="Takeyha Thompson-Green" userId="a52bec11e56c7830" providerId="LiveId" clId="{0D80B87E-F529-4809-89AA-A097A6820374}" dt="2023-12-09T21:44:21.698" v="563" actId="1076"/>
        <pc:sldMkLst>
          <pc:docMk/>
          <pc:sldMk cId="203396717" sldId="326"/>
        </pc:sldMkLst>
        <pc:spChg chg="mod">
          <ac:chgData name="Takeyha Thompson-Green" userId="a52bec11e56c7830" providerId="LiveId" clId="{0D80B87E-F529-4809-89AA-A097A6820374}" dt="2023-12-09T21:44:21.698" v="563" actId="1076"/>
          <ac:spMkLst>
            <pc:docMk/>
            <pc:sldMk cId="203396717" sldId="326"/>
            <ac:spMk id="4" creationId="{548D9FD0-4BC2-3F4B-055B-620A2BC75C6F}"/>
          </ac:spMkLst>
        </pc:spChg>
      </pc:sldChg>
      <pc:sldChg chg="addSp delSp modSp mod">
        <pc:chgData name="Takeyha Thompson-Green" userId="a52bec11e56c7830" providerId="LiveId" clId="{0D80B87E-F529-4809-89AA-A097A6820374}" dt="2023-12-09T22:04:29.364" v="725" actId="1076"/>
        <pc:sldMkLst>
          <pc:docMk/>
          <pc:sldMk cId="405567576" sldId="327"/>
        </pc:sldMkLst>
        <pc:spChg chg="mod">
          <ac:chgData name="Takeyha Thompson-Green" userId="a52bec11e56c7830" providerId="LiveId" clId="{0D80B87E-F529-4809-89AA-A097A6820374}" dt="2023-12-09T22:04:24.383" v="724" actId="20577"/>
          <ac:spMkLst>
            <pc:docMk/>
            <pc:sldMk cId="405567576" sldId="327"/>
            <ac:spMk id="2" creationId="{CB93B1C7-D600-9DBE-745C-5AE5CA5E05F1}"/>
          </ac:spMkLst>
        </pc:spChg>
        <pc:picChg chg="add del mod">
          <ac:chgData name="Takeyha Thompson-Green" userId="a52bec11e56c7830" providerId="LiveId" clId="{0D80B87E-F529-4809-89AA-A097A6820374}" dt="2023-12-09T22:01:54.909" v="697" actId="21"/>
          <ac:picMkLst>
            <pc:docMk/>
            <pc:sldMk cId="405567576" sldId="327"/>
            <ac:picMk id="3" creationId="{F21538F6-BD49-BACC-2A65-A1F3F37FED72}"/>
          </ac:picMkLst>
        </pc:picChg>
        <pc:picChg chg="add del mod">
          <ac:chgData name="Takeyha Thompson-Green" userId="a52bec11e56c7830" providerId="LiveId" clId="{0D80B87E-F529-4809-89AA-A097A6820374}" dt="2023-12-09T22:02:10.642" v="700" actId="21"/>
          <ac:picMkLst>
            <pc:docMk/>
            <pc:sldMk cId="405567576" sldId="327"/>
            <ac:picMk id="4" creationId="{3A5268E3-1470-DDE7-5029-9D9B7EED4758}"/>
          </ac:picMkLst>
        </pc:picChg>
        <pc:picChg chg="add del">
          <ac:chgData name="Takeyha Thompson-Green" userId="a52bec11e56c7830" providerId="LiveId" clId="{0D80B87E-F529-4809-89AA-A097A6820374}" dt="2023-12-09T22:02:28.738" v="702" actId="478"/>
          <ac:picMkLst>
            <pc:docMk/>
            <pc:sldMk cId="405567576" sldId="327"/>
            <ac:picMk id="5" creationId="{BA3F65E4-18E1-8D97-14FD-05A331B0C8FF}"/>
          </ac:picMkLst>
        </pc:picChg>
        <pc:picChg chg="add del mod">
          <ac:chgData name="Takeyha Thompson-Green" userId="a52bec11e56c7830" providerId="LiveId" clId="{0D80B87E-F529-4809-89AA-A097A6820374}" dt="2023-12-09T22:02:50.146" v="705" actId="21"/>
          <ac:picMkLst>
            <pc:docMk/>
            <pc:sldMk cId="405567576" sldId="327"/>
            <ac:picMk id="6" creationId="{71674FDD-F188-CF46-0B3C-958666F5DB13}"/>
          </ac:picMkLst>
        </pc:picChg>
        <pc:picChg chg="add del mod ord modCrop">
          <ac:chgData name="Takeyha Thompson-Green" userId="a52bec11e56c7830" providerId="LiveId" clId="{0D80B87E-F529-4809-89AA-A097A6820374}" dt="2023-12-09T22:03:40.143" v="715" actId="21"/>
          <ac:picMkLst>
            <pc:docMk/>
            <pc:sldMk cId="405567576" sldId="327"/>
            <ac:picMk id="7" creationId="{211E24E9-C227-A3B3-7CEE-3143312F4E0E}"/>
          </ac:picMkLst>
        </pc:picChg>
        <pc:picChg chg="add mod">
          <ac:chgData name="Takeyha Thompson-Green" userId="a52bec11e56c7830" providerId="LiveId" clId="{0D80B87E-F529-4809-89AA-A097A6820374}" dt="2023-12-09T22:04:29.364" v="725" actId="1076"/>
          <ac:picMkLst>
            <pc:docMk/>
            <pc:sldMk cId="405567576" sldId="327"/>
            <ac:picMk id="8" creationId="{E3082E6B-022A-9D58-01C4-0AC66EA215B9}"/>
          </ac:picMkLst>
        </pc:picChg>
      </pc:sldChg>
      <pc:sldChg chg="addSp modSp mod">
        <pc:chgData name="Takeyha Thompson-Green" userId="a52bec11e56c7830" providerId="LiveId" clId="{0D80B87E-F529-4809-89AA-A097A6820374}" dt="2023-12-09T22:37:53.056" v="1303" actId="14100"/>
        <pc:sldMkLst>
          <pc:docMk/>
          <pc:sldMk cId="366918884" sldId="328"/>
        </pc:sldMkLst>
        <pc:spChg chg="mod">
          <ac:chgData name="Takeyha Thompson-Green" userId="a52bec11e56c7830" providerId="LiveId" clId="{0D80B87E-F529-4809-89AA-A097A6820374}" dt="2023-12-09T22:37:53.056" v="1303" actId="14100"/>
          <ac:spMkLst>
            <pc:docMk/>
            <pc:sldMk cId="366918884" sldId="328"/>
            <ac:spMk id="2" creationId="{CB93B1C7-D600-9DBE-745C-5AE5CA5E05F1}"/>
          </ac:spMkLst>
        </pc:spChg>
        <pc:picChg chg="add mod">
          <ac:chgData name="Takeyha Thompson-Green" userId="a52bec11e56c7830" providerId="LiveId" clId="{0D80B87E-F529-4809-89AA-A097A6820374}" dt="2023-12-09T21:59:21.233" v="685" actId="14100"/>
          <ac:picMkLst>
            <pc:docMk/>
            <pc:sldMk cId="366918884" sldId="328"/>
            <ac:picMk id="4" creationId="{DAB921AD-8017-78FA-7510-E9B0954F33C9}"/>
          </ac:picMkLst>
        </pc:picChg>
      </pc:sldChg>
      <pc:sldChg chg="modSp mod">
        <pc:chgData name="Takeyha Thompson-Green" userId="a52bec11e56c7830" providerId="LiveId" clId="{0D80B87E-F529-4809-89AA-A097A6820374}" dt="2023-12-09T21:59:54.659" v="686" actId="255"/>
        <pc:sldMkLst>
          <pc:docMk/>
          <pc:sldMk cId="3453939856" sldId="329"/>
        </pc:sldMkLst>
        <pc:spChg chg="mod">
          <ac:chgData name="Takeyha Thompson-Green" userId="a52bec11e56c7830" providerId="LiveId" clId="{0D80B87E-F529-4809-89AA-A097A6820374}" dt="2023-12-09T21:59:54.659" v="686" actId="255"/>
          <ac:spMkLst>
            <pc:docMk/>
            <pc:sldMk cId="3453939856" sldId="329"/>
            <ac:spMk id="4" creationId="{0081E29A-737F-FB9D-AAD0-A992956277FB}"/>
          </ac:spMkLst>
        </pc:spChg>
      </pc:sldChg>
      <pc:sldChg chg="addSp delSp modSp mod">
        <pc:chgData name="Takeyha Thompson-Green" userId="a52bec11e56c7830" providerId="LiveId" clId="{0D80B87E-F529-4809-89AA-A097A6820374}" dt="2023-12-09T22:10:55.527" v="821" actId="1076"/>
        <pc:sldMkLst>
          <pc:docMk/>
          <pc:sldMk cId="453655367" sldId="334"/>
        </pc:sldMkLst>
        <pc:spChg chg="mod">
          <ac:chgData name="Takeyha Thompson-Green" userId="a52bec11e56c7830" providerId="LiveId" clId="{0D80B87E-F529-4809-89AA-A097A6820374}" dt="2023-12-09T22:10:48.389" v="818" actId="1076"/>
          <ac:spMkLst>
            <pc:docMk/>
            <pc:sldMk cId="453655367" sldId="334"/>
            <ac:spMk id="2" creationId="{CB93B1C7-D600-9DBE-745C-5AE5CA5E05F1}"/>
          </ac:spMkLst>
        </pc:spChg>
        <pc:spChg chg="add del">
          <ac:chgData name="Takeyha Thompson-Green" userId="a52bec11e56c7830" providerId="LiveId" clId="{0D80B87E-F529-4809-89AA-A097A6820374}" dt="2023-12-09T22:09:09.882" v="811" actId="22"/>
          <ac:spMkLst>
            <pc:docMk/>
            <pc:sldMk cId="453655367" sldId="334"/>
            <ac:spMk id="4" creationId="{4008E869-4626-0840-2121-1905ADE76962}"/>
          </ac:spMkLst>
        </pc:spChg>
        <pc:picChg chg="add mod">
          <ac:chgData name="Takeyha Thompson-Green" userId="a52bec11e56c7830" providerId="LiveId" clId="{0D80B87E-F529-4809-89AA-A097A6820374}" dt="2023-12-09T22:10:55.527" v="821" actId="1076"/>
          <ac:picMkLst>
            <pc:docMk/>
            <pc:sldMk cId="453655367" sldId="334"/>
            <ac:picMk id="5" creationId="{F4C36757-703E-4B35-5DC0-B8C25BBECD76}"/>
          </ac:picMkLst>
        </pc:picChg>
      </pc:sldChg>
      <pc:sldChg chg="modSp mod">
        <pc:chgData name="Takeyha Thompson-Green" userId="a52bec11e56c7830" providerId="LiveId" clId="{0D80B87E-F529-4809-89AA-A097A6820374}" dt="2023-12-09T22:08:53.164" v="803" actId="14100"/>
        <pc:sldMkLst>
          <pc:docMk/>
          <pc:sldMk cId="451677388" sldId="337"/>
        </pc:sldMkLst>
        <pc:spChg chg="mod">
          <ac:chgData name="Takeyha Thompson-Green" userId="a52bec11e56c7830" providerId="LiveId" clId="{0D80B87E-F529-4809-89AA-A097A6820374}" dt="2023-12-09T22:08:48.816" v="802" actId="14100"/>
          <ac:spMkLst>
            <pc:docMk/>
            <pc:sldMk cId="451677388" sldId="337"/>
            <ac:spMk id="4" creationId="{972A2D12-D6E6-0515-CE8B-696A0B57B8DA}"/>
          </ac:spMkLst>
        </pc:spChg>
        <pc:spChg chg="mod">
          <ac:chgData name="Takeyha Thompson-Green" userId="a52bec11e56c7830" providerId="LiveId" clId="{0D80B87E-F529-4809-89AA-A097A6820374}" dt="2023-12-09T22:08:53.164" v="803" actId="14100"/>
          <ac:spMkLst>
            <pc:docMk/>
            <pc:sldMk cId="451677388" sldId="337"/>
            <ac:spMk id="6" creationId="{EF1FA635-3D96-39C1-2BD2-7B0E6D46E7D3}"/>
          </ac:spMkLst>
        </pc:spChg>
      </pc:sldChg>
      <pc:sldChg chg="addSp delSp modSp mod">
        <pc:chgData name="Takeyha Thompson-Green" userId="a52bec11e56c7830" providerId="LiveId" clId="{0D80B87E-F529-4809-89AA-A097A6820374}" dt="2023-12-09T22:37:06.253" v="1297" actId="1076"/>
        <pc:sldMkLst>
          <pc:docMk/>
          <pc:sldMk cId="1466338288" sldId="338"/>
        </pc:sldMkLst>
        <pc:spChg chg="mod">
          <ac:chgData name="Takeyha Thompson-Green" userId="a52bec11e56c7830" providerId="LiveId" clId="{0D80B87E-F529-4809-89AA-A097A6820374}" dt="2023-12-09T22:37:06.253" v="1297" actId="1076"/>
          <ac:spMkLst>
            <pc:docMk/>
            <pc:sldMk cId="1466338288" sldId="338"/>
            <ac:spMk id="2" creationId="{CB93B1C7-D600-9DBE-745C-5AE5CA5E05F1}"/>
          </ac:spMkLst>
        </pc:spChg>
        <pc:spChg chg="mod">
          <ac:chgData name="Takeyha Thompson-Green" userId="a52bec11e56c7830" providerId="LiveId" clId="{0D80B87E-F529-4809-89AA-A097A6820374}" dt="2023-12-09T22:36:59.855" v="1296" actId="404"/>
          <ac:spMkLst>
            <pc:docMk/>
            <pc:sldMk cId="1466338288" sldId="338"/>
            <ac:spMk id="4" creationId="{58038EFD-99BF-6473-5198-C5A9E69CEE52}"/>
          </ac:spMkLst>
        </pc:spChg>
        <pc:spChg chg="add del mod">
          <ac:chgData name="Takeyha Thompson-Green" userId="a52bec11e56c7830" providerId="LiveId" clId="{0D80B87E-F529-4809-89AA-A097A6820374}" dt="2023-12-09T21:53:51.821" v="655" actId="478"/>
          <ac:spMkLst>
            <pc:docMk/>
            <pc:sldMk cId="1466338288" sldId="338"/>
            <ac:spMk id="5" creationId="{0FEBC247-995F-1F5A-7333-F47CBC8D9A7A}"/>
          </ac:spMkLst>
        </pc:spChg>
        <pc:picChg chg="add mod">
          <ac:chgData name="Takeyha Thompson-Green" userId="a52bec11e56c7830" providerId="LiveId" clId="{0D80B87E-F529-4809-89AA-A097A6820374}" dt="2023-12-09T21:56:01.861" v="671" actId="1076"/>
          <ac:picMkLst>
            <pc:docMk/>
            <pc:sldMk cId="1466338288" sldId="338"/>
            <ac:picMk id="6" creationId="{CF102C1A-3F6E-1083-1D55-92D5EFEC4962}"/>
          </ac:picMkLst>
        </pc:picChg>
      </pc:sldChg>
      <pc:sldChg chg="addSp delSp modSp mod">
        <pc:chgData name="Takeyha Thompson-Green" userId="a52bec11e56c7830" providerId="LiveId" clId="{0D80B87E-F529-4809-89AA-A097A6820374}" dt="2023-12-09T22:08:21.708" v="800" actId="33524"/>
        <pc:sldMkLst>
          <pc:docMk/>
          <pc:sldMk cId="1219945247" sldId="340"/>
        </pc:sldMkLst>
        <pc:spChg chg="add mod">
          <ac:chgData name="Takeyha Thompson-Green" userId="a52bec11e56c7830" providerId="LiveId" clId="{0D80B87E-F529-4809-89AA-A097A6820374}" dt="2023-12-09T22:08:21.708" v="800" actId="33524"/>
          <ac:spMkLst>
            <pc:docMk/>
            <pc:sldMk cId="1219945247" sldId="340"/>
            <ac:spMk id="6" creationId="{87790F89-82A9-59B6-FD6D-821829A974D6}"/>
          </ac:spMkLst>
        </pc:spChg>
        <pc:spChg chg="add mod">
          <ac:chgData name="Takeyha Thompson-Green" userId="a52bec11e56c7830" providerId="LiveId" clId="{0D80B87E-F529-4809-89AA-A097A6820374}" dt="2023-12-09T22:07:30.583" v="789" actId="1076"/>
          <ac:spMkLst>
            <pc:docMk/>
            <pc:sldMk cId="1219945247" sldId="340"/>
            <ac:spMk id="8" creationId="{D035349A-B0E0-4577-5FA8-2E8086DC14A2}"/>
          </ac:spMkLst>
        </pc:spChg>
        <pc:picChg chg="del mod">
          <ac:chgData name="Takeyha Thompson-Green" userId="a52bec11e56c7830" providerId="LiveId" clId="{0D80B87E-F529-4809-89AA-A097A6820374}" dt="2023-12-09T22:05:06.002" v="732" actId="478"/>
          <ac:picMkLst>
            <pc:docMk/>
            <pc:sldMk cId="1219945247" sldId="340"/>
            <ac:picMk id="3" creationId="{FF490D45-D5F9-4FD2-1396-A69129535C04}"/>
          </ac:picMkLst>
        </pc:picChg>
        <pc:picChg chg="add del mod">
          <ac:chgData name="Takeyha Thompson-Green" userId="a52bec11e56c7830" providerId="LiveId" clId="{0D80B87E-F529-4809-89AA-A097A6820374}" dt="2023-12-09T22:05:05.025" v="731" actId="478"/>
          <ac:picMkLst>
            <pc:docMk/>
            <pc:sldMk cId="1219945247" sldId="340"/>
            <ac:picMk id="4" creationId="{7F3D5105-D055-E010-9A76-2CD76B3D2EB6}"/>
          </ac:picMkLst>
        </pc:picChg>
      </pc:sldChg>
      <pc:sldChg chg="modTransition">
        <pc:chgData name="Takeyha Thompson-Green" userId="a52bec11e56c7830" providerId="LiveId" clId="{0D80B87E-F529-4809-89AA-A097A6820374}" dt="2023-12-09T23:26:52.871" v="2649"/>
        <pc:sldMkLst>
          <pc:docMk/>
          <pc:sldMk cId="3123679853" sldId="342"/>
        </pc:sldMkLst>
      </pc:sldChg>
      <pc:sldChg chg="modSp mod">
        <pc:chgData name="Takeyha Thompson-Green" userId="a52bec11e56c7830" providerId="LiveId" clId="{0D80B87E-F529-4809-89AA-A097A6820374}" dt="2023-12-09T22:58:32.302" v="2232" actId="20577"/>
        <pc:sldMkLst>
          <pc:docMk/>
          <pc:sldMk cId="1835941565" sldId="343"/>
        </pc:sldMkLst>
        <pc:spChg chg="mod">
          <ac:chgData name="Takeyha Thompson-Green" userId="a52bec11e56c7830" providerId="LiveId" clId="{0D80B87E-F529-4809-89AA-A097A6820374}" dt="2023-12-09T22:58:32.302" v="2232" actId="20577"/>
          <ac:spMkLst>
            <pc:docMk/>
            <pc:sldMk cId="1835941565" sldId="343"/>
            <ac:spMk id="17" creationId="{F91C2148-9245-08CA-5C27-66609CD00FE9}"/>
          </ac:spMkLst>
        </pc:spChg>
      </pc:sldChg>
      <pc:sldChg chg="addSp delSp modSp mod modClrScheme chgLayout">
        <pc:chgData name="Takeyha Thompson-Green" userId="a52bec11e56c7830" providerId="LiveId" clId="{0D80B87E-F529-4809-89AA-A097A6820374}" dt="2023-12-09T23:01:10.482" v="2377" actId="1076"/>
        <pc:sldMkLst>
          <pc:docMk/>
          <pc:sldMk cId="3721134346" sldId="344"/>
        </pc:sldMkLst>
        <pc:spChg chg="add del">
          <ac:chgData name="Takeyha Thompson-Green" userId="a52bec11e56c7830" providerId="LiveId" clId="{0D80B87E-F529-4809-89AA-A097A6820374}" dt="2023-12-09T22:14:32.758" v="845" actId="478"/>
          <ac:spMkLst>
            <pc:docMk/>
            <pc:sldMk cId="3721134346" sldId="344"/>
            <ac:spMk id="3" creationId="{43A91100-118A-A947-CD23-829B0BF1803E}"/>
          </ac:spMkLst>
        </pc:spChg>
        <pc:spChg chg="add del mod">
          <ac:chgData name="Takeyha Thompson-Green" userId="a52bec11e56c7830" providerId="LiveId" clId="{0D80B87E-F529-4809-89AA-A097A6820374}" dt="2023-12-09T23:00:59.625" v="2375" actId="1076"/>
          <ac:spMkLst>
            <pc:docMk/>
            <pc:sldMk cId="3721134346" sldId="344"/>
            <ac:spMk id="5" creationId="{AD0F34CF-E3C3-5101-EC31-8F8805B907F4}"/>
          </ac:spMkLst>
        </pc:spChg>
        <pc:spChg chg="add del mod replId">
          <ac:chgData name="Takeyha Thompson-Green" userId="a52bec11e56c7830" providerId="LiveId" clId="{0D80B87E-F529-4809-89AA-A097A6820374}" dt="2023-12-09T23:01:05.350" v="2376" actId="1076"/>
          <ac:spMkLst>
            <pc:docMk/>
            <pc:sldMk cId="3721134346" sldId="344"/>
            <ac:spMk id="19" creationId="{471DB728-5738-8FB4-11BF-22BB47C60209}"/>
          </ac:spMkLst>
        </pc:spChg>
        <pc:spChg chg="add del">
          <ac:chgData name="Takeyha Thompson-Green" userId="a52bec11e56c7830" providerId="LiveId" clId="{0D80B87E-F529-4809-89AA-A097A6820374}" dt="2023-12-09T22:50:22.183" v="1368" actId="26606"/>
          <ac:spMkLst>
            <pc:docMk/>
            <pc:sldMk cId="3721134346" sldId="344"/>
            <ac:spMk id="19" creationId="{F33E556D-9140-FC3B-7731-6DA726B38874}"/>
          </ac:spMkLst>
        </pc:spChg>
        <pc:spChg chg="add del mod replId">
          <ac:chgData name="Takeyha Thompson-Green" userId="a52bec11e56c7830" providerId="LiveId" clId="{0D80B87E-F529-4809-89AA-A097A6820374}" dt="2023-12-09T22:50:22.183" v="1368" actId="26606"/>
          <ac:spMkLst>
            <pc:docMk/>
            <pc:sldMk cId="3721134346" sldId="344"/>
            <ac:spMk id="38" creationId="{317B426A-ED12-4FB0-AEFB-637E82DB897A}"/>
          </ac:spMkLst>
        </pc:spChg>
        <pc:spChg chg="add del mod">
          <ac:chgData name="Takeyha Thompson-Green" userId="a52bec11e56c7830" providerId="LiveId" clId="{0D80B87E-F529-4809-89AA-A097A6820374}" dt="2023-12-09T22:50:22.183" v="1368" actId="26606"/>
          <ac:spMkLst>
            <pc:docMk/>
            <pc:sldMk cId="3721134346" sldId="344"/>
            <ac:spMk id="38" creationId="{AF39C6B5-EAE2-CAE0-A1EA-6C8A94E5FBA5}"/>
          </ac:spMkLst>
        </pc:spChg>
        <pc:spChg chg="add del mod">
          <ac:chgData name="Takeyha Thompson-Green" userId="a52bec11e56c7830" providerId="LiveId" clId="{0D80B87E-F529-4809-89AA-A097A6820374}" dt="2023-12-09T22:50:22.183" v="1368" actId="26606"/>
          <ac:spMkLst>
            <pc:docMk/>
            <pc:sldMk cId="3721134346" sldId="344"/>
            <ac:spMk id="44" creationId="{69CC9871-FF25-2A48-0160-502B793E0990}"/>
          </ac:spMkLst>
        </pc:spChg>
        <pc:graphicFrameChg chg="add del">
          <ac:chgData name="Takeyha Thompson-Green" userId="a52bec11e56c7830" providerId="LiveId" clId="{0D80B87E-F529-4809-89AA-A097A6820374}" dt="2023-12-09T22:50:22.183" v="1368" actId="26606"/>
          <ac:graphicFrameMkLst>
            <pc:docMk/>
            <pc:sldMk cId="3721134346" sldId="344"/>
            <ac:graphicFrameMk id="40" creationId="{41D20BEB-237B-3685-AD19-99EEAFBFBED7}"/>
          </ac:graphicFrameMkLst>
        </pc:graphicFrameChg>
        <pc:picChg chg="add mod">
          <ac:chgData name="Takeyha Thompson-Green" userId="a52bec11e56c7830" providerId="LiveId" clId="{0D80B87E-F529-4809-89AA-A097A6820374}" dt="2023-12-09T23:01:10.482" v="2377" actId="1076"/>
          <ac:picMkLst>
            <pc:docMk/>
            <pc:sldMk cId="3721134346" sldId="344"/>
            <ac:picMk id="3" creationId="{EAF1835B-C8A3-E7FE-227E-D47D1118376E}"/>
          </ac:picMkLst>
        </pc:picChg>
        <pc:picChg chg="add del">
          <ac:chgData name="Takeyha Thompson-Green" userId="a52bec11e56c7830" providerId="LiveId" clId="{0D80B87E-F529-4809-89AA-A097A6820374}" dt="2023-12-09T22:14:21.773" v="843" actId="478"/>
          <ac:picMkLst>
            <pc:docMk/>
            <pc:sldMk cId="3721134346" sldId="344"/>
            <ac:picMk id="1026" creationId="{7DD9E687-B45B-2EAA-4285-91BAD7F4F013}"/>
          </ac:picMkLst>
        </pc:picChg>
      </pc:sldChg>
      <pc:sldChg chg="modTransition">
        <pc:chgData name="Takeyha Thompson-Green" userId="a52bec11e56c7830" providerId="LiveId" clId="{0D80B87E-F529-4809-89AA-A097A6820374}" dt="2023-12-09T23:27:15.102" v="2653"/>
        <pc:sldMkLst>
          <pc:docMk/>
          <pc:sldMk cId="1722056796" sldId="345"/>
        </pc:sldMkLst>
      </pc:sldChg>
      <pc:sldChg chg="addSp delSp modSp mod">
        <pc:chgData name="Takeyha Thompson-Green" userId="a52bec11e56c7830" providerId="LiveId" clId="{0D80B87E-F529-4809-89AA-A097A6820374}" dt="2023-12-09T22:13:54.679" v="839" actId="1076"/>
        <pc:sldMkLst>
          <pc:docMk/>
          <pc:sldMk cId="2552166256" sldId="347"/>
        </pc:sldMkLst>
        <pc:spChg chg="mod">
          <ac:chgData name="Takeyha Thompson-Green" userId="a52bec11e56c7830" providerId="LiveId" clId="{0D80B87E-F529-4809-89AA-A097A6820374}" dt="2023-12-09T22:13:38.065" v="836" actId="1076"/>
          <ac:spMkLst>
            <pc:docMk/>
            <pc:sldMk cId="2552166256" sldId="347"/>
            <ac:spMk id="2" creationId="{CB93B1C7-D600-9DBE-745C-5AE5CA5E05F1}"/>
          </ac:spMkLst>
        </pc:spChg>
        <pc:spChg chg="mod">
          <ac:chgData name="Takeyha Thompson-Green" userId="a52bec11e56c7830" providerId="LiveId" clId="{0D80B87E-F529-4809-89AA-A097A6820374}" dt="2023-12-09T22:13:31.618" v="835" actId="1076"/>
          <ac:spMkLst>
            <pc:docMk/>
            <pc:sldMk cId="2552166256" sldId="347"/>
            <ac:spMk id="4" creationId="{7A4E5132-AABF-A0D4-2CA3-6B444BB4FF82}"/>
          </ac:spMkLst>
        </pc:spChg>
        <pc:picChg chg="add del mod">
          <ac:chgData name="Takeyha Thompson-Green" userId="a52bec11e56c7830" providerId="LiveId" clId="{0D80B87E-F529-4809-89AA-A097A6820374}" dt="2023-12-09T22:12:33.364" v="828" actId="478"/>
          <ac:picMkLst>
            <pc:docMk/>
            <pc:sldMk cId="2552166256" sldId="347"/>
            <ac:picMk id="5" creationId="{E6CF01F1-D8C2-BD43-18F9-14DA37F22ACD}"/>
          </ac:picMkLst>
        </pc:picChg>
        <pc:picChg chg="add del mod">
          <ac:chgData name="Takeyha Thompson-Green" userId="a52bec11e56c7830" providerId="LiveId" clId="{0D80B87E-F529-4809-89AA-A097A6820374}" dt="2023-12-09T22:12:50.234" v="831" actId="478"/>
          <ac:picMkLst>
            <pc:docMk/>
            <pc:sldMk cId="2552166256" sldId="347"/>
            <ac:picMk id="6" creationId="{4801DC8C-A348-257E-C0E7-18F3C882F88F}"/>
          </ac:picMkLst>
        </pc:picChg>
        <pc:picChg chg="add mod">
          <ac:chgData name="Takeyha Thompson-Green" userId="a52bec11e56c7830" providerId="LiveId" clId="{0D80B87E-F529-4809-89AA-A097A6820374}" dt="2023-12-09T22:13:54.679" v="839" actId="1076"/>
          <ac:picMkLst>
            <pc:docMk/>
            <pc:sldMk cId="2552166256" sldId="347"/>
            <ac:picMk id="7" creationId="{4ADA1C0F-DF52-1A25-5912-E07B63888AA6}"/>
          </ac:picMkLst>
        </pc:picChg>
      </pc:sldChg>
      <pc:sldChg chg="modTransition">
        <pc:chgData name="Takeyha Thompson-Green" userId="a52bec11e56c7830" providerId="LiveId" clId="{0D80B87E-F529-4809-89AA-A097A6820374}" dt="2023-12-09T23:26:37.774" v="2647"/>
        <pc:sldMkLst>
          <pc:docMk/>
          <pc:sldMk cId="1645862842" sldId="351"/>
        </pc:sldMkLst>
      </pc:sldChg>
      <pc:sldChg chg="modSp mod modTransition">
        <pc:chgData name="Takeyha Thompson-Green" userId="a52bec11e56c7830" providerId="LiveId" clId="{0D80B87E-F529-4809-89AA-A097A6820374}" dt="2023-12-09T23:27:42.565" v="2654"/>
        <pc:sldMkLst>
          <pc:docMk/>
          <pc:sldMk cId="4139060979" sldId="352"/>
        </pc:sldMkLst>
        <pc:spChg chg="mod">
          <ac:chgData name="Takeyha Thompson-Green" userId="a52bec11e56c7830" providerId="LiveId" clId="{0D80B87E-F529-4809-89AA-A097A6820374}" dt="2023-12-09T23:24:50.856" v="2642" actId="20577"/>
          <ac:spMkLst>
            <pc:docMk/>
            <pc:sldMk cId="4139060979" sldId="352"/>
            <ac:spMk id="2" creationId="{CB93B1C7-D600-9DBE-745C-5AE5CA5E05F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BE15F-B090-4CF7-BFCF-98C3F033F340}" type="datetimeFigureOut">
              <a:rPr lang="en-US" smtClean="0"/>
              <a:t>12/9/2023</a:t>
            </a:fld>
            <a:endParaRPr lang="en-US" dirty="0"/>
          </a:p>
        </p:txBody>
      </p:sp>
      <p:sp>
        <p:nvSpPr>
          <p:cNvPr id="4" name="Footer Placeholder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0BB5-5D2F-4678-ABFA-886B35A080E3}" type="datetimeFigureOut">
              <a:rPr lang="en-US" smtClean="0"/>
              <a:t>12/9/2023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2</a:t>
            </a:fld>
            <a:endParaRPr lang="en-US" dirty="0"/>
          </a:p>
        </p:txBody>
      </p:sp>
    </p:spTree>
    <p:extLst>
      <p:ext uri="{BB962C8B-B14F-4D97-AF65-F5344CB8AC3E}">
        <p14:creationId xmlns:p14="http://schemas.microsoft.com/office/powerpoint/2010/main" val="1913621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a:noAutofit/>
          </a:bodyPr>
          <a:lstStyle>
            <a:lvl1pPr algn="l">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a:noAutofit/>
          </a:bodyPr>
          <a:lstStyle>
            <a:lvl1pPr algn="l">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714980"/>
            <a:ext cx="10515600" cy="640080"/>
          </a:xfrm>
        </p:spPr>
        <p:txBody>
          <a:bodyPr>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819656"/>
            <a:ext cx="5157787"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38658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819656"/>
            <a:ext cx="5183188"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3865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536192"/>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84910" y="1878096"/>
            <a:ext cx="4572000" cy="939209"/>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0435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a:lstStyle/>
          <a:p>
            <a:r>
              <a:rPr lang="en-US"/>
              <a:t>Click icon to add SmartArt graphic</a:t>
            </a:r>
            <a:endParaRPr lang="en-US" dirty="0"/>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Picture Placeholder 17" descr="close up photo of plant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5BE3A6-48FA-4624-9CA9-027EFA2EFD54}"/>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3" name="Content Placeholder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2" name="Content Placeholder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5" name="Content Placeholder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4" name="Content Placeholder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7" name="Content Placeholder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6" name="Content Placeholder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a:lstStyle/>
          <a:p>
            <a:r>
              <a:rPr lang="en-US"/>
              <a:t>20XX</a:t>
            </a:r>
            <a:endParaRPr lang="en-US" dirty="0"/>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a:lstStyle/>
          <a:p>
            <a:r>
              <a:rPr lang="en-US" dirty="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1064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www.calculator.net/ip-subnet-calculator.html"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docs.microsoft.com/en-us/azure/storage/blobs/access-tiers-overview" TargetMode="External"/><Relationship Id="rId1" Type="http://schemas.openxmlformats.org/officeDocument/2006/relationships/slideLayout" Target="../slideLayouts/slideLayout11.xml"/><Relationship Id="rId4" Type="http://schemas.openxmlformats.org/officeDocument/2006/relationships/image" Target="../media/image47.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730584" y="842482"/>
            <a:ext cx="4519618" cy="2299730"/>
          </a:xfrm>
        </p:spPr>
        <p:txBody>
          <a:bodyPr>
            <a:normAutofit/>
          </a:bodyPr>
          <a:lstStyle/>
          <a:p>
            <a:r>
              <a:rPr lang="en-US" b="1" dirty="0">
                <a:latin typeface="Calibri" panose="020F0502020204030204" pitchFamily="34" charset="0"/>
                <a:ea typeface="Calibri" panose="020F0502020204030204" pitchFamily="34" charset="0"/>
                <a:cs typeface="Calibri" panose="020F0502020204030204" pitchFamily="34" charset="0"/>
              </a:rPr>
              <a:t>    </a:t>
            </a:r>
            <a:r>
              <a:rPr lang="en-US" sz="4800" b="1" dirty="0">
                <a:latin typeface="Calibri" panose="020F0502020204030204" pitchFamily="34" charset="0"/>
                <a:ea typeface="Calibri" panose="020F0502020204030204" pitchFamily="34" charset="0"/>
                <a:cs typeface="Calibri" panose="020F0502020204030204" pitchFamily="34" charset="0"/>
              </a:rPr>
              <a:t>NETW 211</a:t>
            </a:r>
            <a:br>
              <a:rPr lang="en-US" sz="4800" b="1" dirty="0">
                <a:latin typeface="Calibri" panose="020F0502020204030204" pitchFamily="34" charset="0"/>
                <a:ea typeface="Calibri" panose="020F0502020204030204" pitchFamily="34" charset="0"/>
                <a:cs typeface="Calibri" panose="020F0502020204030204" pitchFamily="34" charset="0"/>
              </a:rPr>
            </a:br>
            <a:r>
              <a:rPr lang="en-US" sz="4800" b="1" dirty="0">
                <a:latin typeface="Calibri" panose="020F0502020204030204" pitchFamily="34" charset="0"/>
                <a:ea typeface="Calibri" panose="020F0502020204030204" pitchFamily="34" charset="0"/>
                <a:cs typeface="Calibri" panose="020F0502020204030204" pitchFamily="34" charset="0"/>
              </a:rPr>
              <a:t>FINAL PROJECT</a:t>
            </a:r>
          </a:p>
        </p:txBody>
      </p:sp>
      <p:sp>
        <p:nvSpPr>
          <p:cNvPr id="23" name="Subtitle 22">
            <a:extLst>
              <a:ext uri="{FF2B5EF4-FFF2-40B4-BE49-F238E27FC236}">
                <a16:creationId xmlns:a16="http://schemas.microsoft.com/office/drawing/2014/main" id="{4829E901-B0F6-4B1C-8D1C-8B758458B743}"/>
              </a:ext>
            </a:extLst>
          </p:cNvPr>
          <p:cNvSpPr>
            <a:spLocks noGrp="1"/>
          </p:cNvSpPr>
          <p:nvPr>
            <p:ph type="subTitle" idx="1"/>
          </p:nvPr>
        </p:nvSpPr>
        <p:spPr>
          <a:xfrm>
            <a:off x="7312786" y="3330611"/>
            <a:ext cx="3937416" cy="572798"/>
          </a:xfrm>
        </p:spPr>
        <p:txBody>
          <a:bodyPr>
            <a:noAutofit/>
          </a:bodyPr>
          <a:lstStyle/>
          <a:p>
            <a:r>
              <a:rPr lang="en-US" b="1" dirty="0">
                <a:latin typeface="Calibri" panose="020F0502020204030204" pitchFamily="34" charset="0"/>
                <a:ea typeface="Calibri" panose="020F0502020204030204" pitchFamily="34" charset="0"/>
                <a:cs typeface="Calibri" panose="020F0502020204030204" pitchFamily="34" charset="0"/>
              </a:rPr>
              <a:t>Professor Cung Nguyen </a:t>
            </a:r>
          </a:p>
          <a:p>
            <a:r>
              <a:rPr lang="en-US" b="1" dirty="0">
                <a:latin typeface="Calibri" panose="020F0502020204030204" pitchFamily="34" charset="0"/>
                <a:ea typeface="Calibri" panose="020F0502020204030204" pitchFamily="34" charset="0"/>
                <a:cs typeface="Calibri" panose="020F0502020204030204" pitchFamily="34" charset="0"/>
              </a:rPr>
              <a:t>Takeyha Thompson-Green </a:t>
            </a:r>
          </a:p>
          <a:p>
            <a:r>
              <a:rPr lang="en-US" b="1" dirty="0">
                <a:latin typeface="Calibri" panose="020F0502020204030204" pitchFamily="34" charset="0"/>
                <a:ea typeface="Calibri" panose="020F0502020204030204" pitchFamily="34" charset="0"/>
                <a:cs typeface="Calibri" panose="020F0502020204030204" pitchFamily="34" charset="0"/>
              </a:rPr>
              <a:t>November Session 2023</a:t>
            </a:r>
          </a:p>
        </p:txBody>
      </p:sp>
      <p:pic>
        <p:nvPicPr>
          <p:cNvPr id="9" name="Picture Placeholder 8">
            <a:extLst>
              <a:ext uri="{FF2B5EF4-FFF2-40B4-BE49-F238E27FC236}">
                <a16:creationId xmlns:a16="http://schemas.microsoft.com/office/drawing/2014/main" id="{03293323-CAD9-E981-E2E7-33D4A66E31BD}"/>
              </a:ext>
            </a:extLst>
          </p:cNvPr>
          <p:cNvPicPr>
            <a:picLocks noGrp="1" noChangeAspect="1"/>
          </p:cNvPicPr>
          <p:nvPr>
            <p:ph type="pic" sz="quarter" idx="15"/>
          </p:nvPr>
        </p:nvPicPr>
        <p:blipFill>
          <a:blip r:embed="rId2">
            <a:duotone>
              <a:schemeClr val="accent4">
                <a:shade val="45000"/>
                <a:satMod val="135000"/>
              </a:schemeClr>
              <a:prstClr val="white"/>
            </a:duotone>
          </a:blip>
          <a:srcRect l="5691" r="5691"/>
          <a:stretch>
            <a:fillRect/>
          </a:stretch>
        </p:blipFill>
        <p:spPr>
          <a:prstGeom prst="rect">
            <a:avLst/>
          </a:prstGeom>
        </p:spPr>
      </p:pic>
    </p:spTree>
    <p:extLst>
      <p:ext uri="{BB962C8B-B14F-4D97-AF65-F5344CB8AC3E}">
        <p14:creationId xmlns:p14="http://schemas.microsoft.com/office/powerpoint/2010/main" val="3946180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452920" y="676204"/>
            <a:ext cx="7795090" cy="577242"/>
          </a:xfrm>
        </p:spPr>
        <p:txBody>
          <a:bodyPr>
            <a:normAutofit fontScale="90000"/>
          </a:bodyPr>
          <a:lstStyle/>
          <a:p>
            <a:r>
              <a:rPr lang="en-US" b="1" dirty="0">
                <a:latin typeface="Calibri" panose="020F0502020204030204" pitchFamily="34" charset="0"/>
                <a:ea typeface="Calibri" panose="020F0502020204030204" pitchFamily="34" charset="0"/>
                <a:cs typeface="Calibri" panose="020F0502020204030204" pitchFamily="34" charset="0"/>
              </a:rPr>
              <a:t>Introduction to  </a:t>
            </a:r>
            <a:r>
              <a:rPr lang="en-US" sz="3600" b="1" dirty="0">
                <a:latin typeface="Calibri" panose="020F0502020204030204" pitchFamily="34" charset="0"/>
                <a:ea typeface="Calibri" panose="020F0502020204030204" pitchFamily="34" charset="0"/>
                <a:cs typeface="Calibri" panose="020F0502020204030204" pitchFamily="34" charset="0"/>
              </a:rPr>
              <a:t>Azure VNet and Subnets</a:t>
            </a:r>
            <a:br>
              <a:rPr lang="en-US" sz="3600" b="1" dirty="0">
                <a:latin typeface="Calibri" panose="020F0502020204030204" pitchFamily="34" charset="0"/>
                <a:ea typeface="Calibri" panose="020F0502020204030204" pitchFamily="34" charset="0"/>
                <a:cs typeface="Calibri" panose="020F0502020204030204" pitchFamily="34" charset="0"/>
              </a:rPr>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10</a:t>
            </a:fld>
            <a:endParaRPr lang="en-US" dirty="0"/>
          </a:p>
        </p:txBody>
      </p:sp>
      <p:sp>
        <p:nvSpPr>
          <p:cNvPr id="4" name="TextBox 3">
            <a:extLst>
              <a:ext uri="{FF2B5EF4-FFF2-40B4-BE49-F238E27FC236}">
                <a16:creationId xmlns:a16="http://schemas.microsoft.com/office/drawing/2014/main" id="{AD3E6195-225A-41A7-6F1D-3EC2755000DB}"/>
              </a:ext>
            </a:extLst>
          </p:cNvPr>
          <p:cNvSpPr txBox="1"/>
          <p:nvPr/>
        </p:nvSpPr>
        <p:spPr>
          <a:xfrm>
            <a:off x="452920" y="1253446"/>
            <a:ext cx="4827998" cy="1938992"/>
          </a:xfrm>
          <a:prstGeom prst="rect">
            <a:avLst/>
          </a:prstGeom>
          <a:noFill/>
        </p:spPr>
        <p:txBody>
          <a:bodyPr wrap="square">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I will be creating a VNet with two subnets, deploying the two subnets in Microsoft Azure, and verifying the connectivity of the two subnets using Command Prompt in the VM.</a:t>
            </a:r>
            <a:endParaRPr lang="en-US" sz="2400" dirty="0"/>
          </a:p>
        </p:txBody>
      </p:sp>
      <p:pic>
        <p:nvPicPr>
          <p:cNvPr id="3" name="Picture 2">
            <a:extLst>
              <a:ext uri="{FF2B5EF4-FFF2-40B4-BE49-F238E27FC236}">
                <a16:creationId xmlns:a16="http://schemas.microsoft.com/office/drawing/2014/main" id="{816AE0FC-078D-2375-E93B-0068FEBC1EDE}"/>
              </a:ext>
            </a:extLst>
          </p:cNvPr>
          <p:cNvPicPr>
            <a:picLocks noChangeAspect="1"/>
          </p:cNvPicPr>
          <p:nvPr/>
        </p:nvPicPr>
        <p:blipFill>
          <a:blip r:embed="rId2"/>
          <a:stretch>
            <a:fillRect/>
          </a:stretch>
        </p:blipFill>
        <p:spPr>
          <a:xfrm>
            <a:off x="6839836" y="1253446"/>
            <a:ext cx="4490061" cy="3849208"/>
          </a:xfrm>
          <a:prstGeom prst="rect">
            <a:avLst/>
          </a:prstGeom>
        </p:spPr>
      </p:pic>
    </p:spTree>
    <p:extLst>
      <p:ext uri="{BB962C8B-B14F-4D97-AF65-F5344CB8AC3E}">
        <p14:creationId xmlns:p14="http://schemas.microsoft.com/office/powerpoint/2010/main" val="44711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11</a:t>
            </a:fld>
            <a:endParaRPr lang="en-US" dirty="0"/>
          </a:p>
        </p:txBody>
      </p:sp>
      <p:sp>
        <p:nvSpPr>
          <p:cNvPr id="3" name="Content Placeholder 2">
            <a:extLst>
              <a:ext uri="{FF2B5EF4-FFF2-40B4-BE49-F238E27FC236}">
                <a16:creationId xmlns:a16="http://schemas.microsoft.com/office/drawing/2014/main" id="{EC0EA213-78C5-A812-CACA-D2E8B7AF63F9}"/>
              </a:ext>
            </a:extLst>
          </p:cNvPr>
          <p:cNvSpPr>
            <a:spLocks noGrp="1"/>
          </p:cNvSpPr>
          <p:nvPr>
            <p:ph type="title"/>
          </p:nvPr>
        </p:nvSpPr>
        <p:spPr>
          <a:xfrm>
            <a:off x="714482" y="878074"/>
            <a:ext cx="10515600" cy="45719"/>
          </a:xfrm>
        </p:spPr>
        <p:txBody>
          <a:bodyPr>
            <a:normAutofit fontScale="90000"/>
          </a:bodyPr>
          <a:lstStyle/>
          <a:p>
            <a:pPr>
              <a:buNone/>
            </a:pPr>
            <a:r>
              <a:rPr lang="en-US" b="1" dirty="0">
                <a:latin typeface="Calibri" panose="020F0502020204030204" pitchFamily="34" charset="0"/>
                <a:ea typeface="Calibri" panose="020F0502020204030204" pitchFamily="34" charset="0"/>
                <a:cs typeface="Calibri" panose="020F0502020204030204" pitchFamily="34" charset="0"/>
              </a:rPr>
              <a:t>Creating a VNet with Two Subnets</a:t>
            </a:r>
          </a:p>
          <a:p>
            <a:pPr>
              <a:buNone/>
            </a:pPr>
            <a:endParaRPr lang="en-US" dirty="0"/>
          </a:p>
        </p:txBody>
      </p:sp>
      <p:sp>
        <p:nvSpPr>
          <p:cNvPr id="5" name="TextBox 4">
            <a:extLst>
              <a:ext uri="{FF2B5EF4-FFF2-40B4-BE49-F238E27FC236}">
                <a16:creationId xmlns:a16="http://schemas.microsoft.com/office/drawing/2014/main" id="{B2E10C99-9723-219C-57E1-ED3560A576CD}"/>
              </a:ext>
            </a:extLst>
          </p:cNvPr>
          <p:cNvSpPr txBox="1"/>
          <p:nvPr/>
        </p:nvSpPr>
        <p:spPr>
          <a:xfrm>
            <a:off x="714482" y="1146645"/>
            <a:ext cx="10268164" cy="5355312"/>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1. With a /24 network prefix, how many usable IPv4 host addresses are there? [hint: you learned this in NETW191]</a:t>
            </a:r>
          </a:p>
          <a:p>
            <a:r>
              <a:rPr lang="en-US" dirty="0">
                <a:latin typeface="Calibri" panose="020F0502020204030204" pitchFamily="34" charset="0"/>
                <a:ea typeface="Calibri" panose="020F0502020204030204" pitchFamily="34" charset="0"/>
                <a:cs typeface="Calibri" panose="020F0502020204030204" pitchFamily="34" charset="0"/>
              </a:rPr>
              <a:t>Answer here:</a:t>
            </a:r>
          </a:p>
          <a:p>
            <a:r>
              <a:rPr lang="en-US" dirty="0">
                <a:latin typeface="Calibri" panose="020F0502020204030204" pitchFamily="34" charset="0"/>
                <a:ea typeface="Calibri" panose="020F0502020204030204" pitchFamily="34" charset="0"/>
                <a:cs typeface="Calibri" panose="020F0502020204030204" pitchFamily="34" charset="0"/>
              </a:rPr>
              <a:t>2⁸-2 = 256 -2 = 254</a:t>
            </a:r>
          </a:p>
          <a:p>
            <a:r>
              <a:rPr lang="en-US" dirty="0">
                <a:latin typeface="Calibri" panose="020F0502020204030204" pitchFamily="34" charset="0"/>
                <a:ea typeface="Calibri" panose="020F0502020204030204" pitchFamily="34" charset="0"/>
                <a:cs typeface="Calibri" panose="020F0502020204030204" pitchFamily="34" charset="0"/>
              </a:rPr>
              <a:t>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2. Given the answer above, why is the number of available IP addresses for Subnet0 (10.0.0.0/24) or Subnet1 (10.0.1.0/24) is 251 </a:t>
            </a:r>
            <a:r>
              <a:rPr lang="en-US" u="sng" dirty="0">
                <a:latin typeface="Calibri" panose="020F0502020204030204" pitchFamily="34" charset="0"/>
                <a:ea typeface="Calibri" panose="020F0502020204030204" pitchFamily="34" charset="0"/>
                <a:cs typeface="Calibri" panose="020F0502020204030204" pitchFamily="34" charset="0"/>
              </a:rPr>
              <a:t>when you create an Azure VNet</a:t>
            </a:r>
            <a:r>
              <a:rPr lang="en-US" dirty="0">
                <a:latin typeface="Calibri" panose="020F0502020204030204" pitchFamily="34" charset="0"/>
                <a:ea typeface="Calibri" panose="020F0502020204030204" pitchFamily="34" charset="0"/>
                <a:cs typeface="Calibri" panose="020F0502020204030204" pitchFamily="34" charset="0"/>
              </a:rPr>
              <a:t>? [hint: where did the missing addresses go?]</a:t>
            </a:r>
          </a:p>
          <a:p>
            <a:pPr algn="l"/>
            <a:r>
              <a:rPr lang="en-US" dirty="0">
                <a:latin typeface="Calibri" panose="020F0502020204030204" pitchFamily="34" charset="0"/>
                <a:ea typeface="Calibri" panose="020F0502020204030204" pitchFamily="34" charset="0"/>
                <a:cs typeface="Calibri" panose="020F0502020204030204" pitchFamily="34" charset="0"/>
              </a:rPr>
              <a:t>Answer here: </a:t>
            </a:r>
            <a:r>
              <a:rPr lang="en-US" b="0" i="0" dirty="0">
                <a:effectLst/>
                <a:latin typeface="Calibri" panose="020F0502020204030204" pitchFamily="34" charset="0"/>
                <a:ea typeface="Calibri" panose="020F0502020204030204" pitchFamily="34" charset="0"/>
                <a:cs typeface="Calibri" panose="020F0502020204030204" pitchFamily="34" charset="0"/>
              </a:rPr>
              <a:t>Yes. Azure reserves the first four addresses and the last address, for a total of five IP addresses within each subnet.</a:t>
            </a:r>
          </a:p>
          <a:p>
            <a:pPr algn="l"/>
            <a:r>
              <a:rPr lang="en-US" b="0" i="0" dirty="0">
                <a:effectLst/>
                <a:latin typeface="Calibri" panose="020F0502020204030204" pitchFamily="34" charset="0"/>
                <a:ea typeface="Calibri" panose="020F0502020204030204" pitchFamily="34" charset="0"/>
                <a:cs typeface="Calibri" panose="020F0502020204030204" pitchFamily="34" charset="0"/>
              </a:rPr>
              <a:t>For example, the IP address range of 192.168.1.0/24 has the following reserved addresses:</a:t>
            </a:r>
          </a:p>
          <a:p>
            <a:pPr algn="l">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192.168.1.0: Network address.</a:t>
            </a:r>
          </a:p>
          <a:p>
            <a:pPr algn="l">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192.168.1.1: Reserved by Azure for the default gateway.</a:t>
            </a:r>
          </a:p>
          <a:p>
            <a:pPr algn="l">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192.168.1.2, 192.168.1.3: Reserved by Azure to map the Azure DNS IP addresses to the virtual network space.</a:t>
            </a:r>
          </a:p>
          <a:p>
            <a:pPr algn="l">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192.168.1.255: Network broadcast address.</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1. IP Subnet Calculator, </a:t>
            </a:r>
            <a:r>
              <a:rPr lang="en-US" dirty="0">
                <a:latin typeface="Calibri" panose="020F0502020204030204" pitchFamily="34" charset="0"/>
                <a:ea typeface="Calibri" panose="020F0502020204030204" pitchFamily="34" charset="0"/>
                <a:cs typeface="Calibri" panose="020F0502020204030204" pitchFamily="34" charset="0"/>
                <a:hlinkClick r:id="rId2"/>
              </a:rPr>
              <a:t>https://www.calculator.net/ip-subnet-calculator.html</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2. Azure Virtual Network frequently asked questions, https://docs.microsoft.com/en-us/azure/virtual-network/virtual-networks-faq</a:t>
            </a:r>
          </a:p>
        </p:txBody>
      </p:sp>
    </p:spTree>
    <p:extLst>
      <p:ext uri="{BB962C8B-B14F-4D97-AF65-F5344CB8AC3E}">
        <p14:creationId xmlns:p14="http://schemas.microsoft.com/office/powerpoint/2010/main" val="1946596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295383" y="819810"/>
            <a:ext cx="10515600" cy="640080"/>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Deploying VMs into Subnets</a:t>
            </a:r>
            <a:br>
              <a:rPr lang="en-US" sz="3600" b="1"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(1 of 3)</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12</a:t>
            </a:fld>
            <a:endParaRPr lang="en-US" dirty="0"/>
          </a:p>
        </p:txBody>
      </p:sp>
      <p:sp>
        <p:nvSpPr>
          <p:cNvPr id="4" name="TextBox 3">
            <a:extLst>
              <a:ext uri="{FF2B5EF4-FFF2-40B4-BE49-F238E27FC236}">
                <a16:creationId xmlns:a16="http://schemas.microsoft.com/office/drawing/2014/main" id="{48576AE1-1E6E-5FD4-DE80-99D59C13995A}"/>
              </a:ext>
            </a:extLst>
          </p:cNvPr>
          <p:cNvSpPr txBox="1"/>
          <p:nvPr/>
        </p:nvSpPr>
        <p:spPr>
          <a:xfrm>
            <a:off x="295383" y="1794118"/>
            <a:ext cx="3968393" cy="2308324"/>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include the Properties section of the Subnet0-VM page, showing the networking and size information of the VM.</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your DVU email in the top right corner of the Azure Portal.</a:t>
            </a:r>
          </a:p>
        </p:txBody>
      </p:sp>
      <p:pic>
        <p:nvPicPr>
          <p:cNvPr id="5" name="Picture 4">
            <a:extLst>
              <a:ext uri="{FF2B5EF4-FFF2-40B4-BE49-F238E27FC236}">
                <a16:creationId xmlns:a16="http://schemas.microsoft.com/office/drawing/2014/main" id="{B557B7A4-8A0F-D800-69C4-E59B5F5E1A29}"/>
              </a:ext>
            </a:extLst>
          </p:cNvPr>
          <p:cNvPicPr>
            <a:picLocks noChangeAspect="1"/>
          </p:cNvPicPr>
          <p:nvPr/>
        </p:nvPicPr>
        <p:blipFill rotWithShape="1">
          <a:blip r:embed="rId2"/>
          <a:srcRect r="412"/>
          <a:stretch/>
        </p:blipFill>
        <p:spPr>
          <a:xfrm>
            <a:off x="4086216" y="1459890"/>
            <a:ext cx="7939208" cy="3508884"/>
          </a:xfrm>
          <a:prstGeom prst="rect">
            <a:avLst/>
          </a:prstGeom>
        </p:spPr>
      </p:pic>
    </p:spTree>
    <p:extLst>
      <p:ext uri="{BB962C8B-B14F-4D97-AF65-F5344CB8AC3E}">
        <p14:creationId xmlns:p14="http://schemas.microsoft.com/office/powerpoint/2010/main" val="1325626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330485" y="1009645"/>
            <a:ext cx="3199544" cy="1049852"/>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Deploying VMs into Subnets</a:t>
            </a:r>
            <a:br>
              <a:rPr lang="en-US" sz="3600" b="1"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(2 of 3)</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13</a:t>
            </a:fld>
            <a:endParaRPr lang="en-US" dirty="0"/>
          </a:p>
        </p:txBody>
      </p:sp>
      <p:sp>
        <p:nvSpPr>
          <p:cNvPr id="4" name="TextBox 3">
            <a:extLst>
              <a:ext uri="{FF2B5EF4-FFF2-40B4-BE49-F238E27FC236}">
                <a16:creationId xmlns:a16="http://schemas.microsoft.com/office/drawing/2014/main" id="{6DD7EACE-7C6E-1C37-F671-C9C677CDE532}"/>
              </a:ext>
            </a:extLst>
          </p:cNvPr>
          <p:cNvSpPr txBox="1"/>
          <p:nvPr/>
        </p:nvSpPr>
        <p:spPr>
          <a:xfrm>
            <a:off x="330485" y="2086046"/>
            <a:ext cx="2858784" cy="3137478"/>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include the Properties section of the Subnet1-VM page, showing the networking and size information of the VM.</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your DVU email in the top right corner of the Azure Portal.</a:t>
            </a:r>
          </a:p>
        </p:txBody>
      </p:sp>
      <p:pic>
        <p:nvPicPr>
          <p:cNvPr id="5" name="Picture 4">
            <a:extLst>
              <a:ext uri="{FF2B5EF4-FFF2-40B4-BE49-F238E27FC236}">
                <a16:creationId xmlns:a16="http://schemas.microsoft.com/office/drawing/2014/main" id="{2FB64680-A8C7-F94C-957E-E560F93D6CB4}"/>
              </a:ext>
            </a:extLst>
          </p:cNvPr>
          <p:cNvPicPr>
            <a:picLocks noChangeAspect="1"/>
          </p:cNvPicPr>
          <p:nvPr/>
        </p:nvPicPr>
        <p:blipFill>
          <a:blip r:embed="rId2"/>
          <a:stretch>
            <a:fillRect/>
          </a:stretch>
        </p:blipFill>
        <p:spPr>
          <a:xfrm>
            <a:off x="3359649" y="1449355"/>
            <a:ext cx="8560942" cy="3769503"/>
          </a:xfrm>
          <a:prstGeom prst="rect">
            <a:avLst/>
          </a:prstGeom>
        </p:spPr>
      </p:pic>
    </p:spTree>
    <p:extLst>
      <p:ext uri="{BB962C8B-B14F-4D97-AF65-F5344CB8AC3E}">
        <p14:creationId xmlns:p14="http://schemas.microsoft.com/office/powerpoint/2010/main" val="3600508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838200" y="970814"/>
            <a:ext cx="7216739" cy="527571"/>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Deploying VMs into Subnets</a:t>
            </a:r>
            <a:br>
              <a:rPr lang="en-US" sz="3600" b="1"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(3 of 3)</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14</a:t>
            </a:fld>
            <a:endParaRPr lang="en-US" dirty="0"/>
          </a:p>
        </p:txBody>
      </p:sp>
      <p:pic>
        <p:nvPicPr>
          <p:cNvPr id="3" name="Picture 2">
            <a:extLst>
              <a:ext uri="{FF2B5EF4-FFF2-40B4-BE49-F238E27FC236}">
                <a16:creationId xmlns:a16="http://schemas.microsoft.com/office/drawing/2014/main" id="{6A9AAAB1-479B-26D9-3496-50286AD7656D}"/>
              </a:ext>
            </a:extLst>
          </p:cNvPr>
          <p:cNvPicPr>
            <a:picLocks noChangeAspect="1"/>
          </p:cNvPicPr>
          <p:nvPr/>
        </p:nvPicPr>
        <p:blipFill>
          <a:blip r:embed="rId2"/>
          <a:stretch>
            <a:fillRect/>
          </a:stretch>
        </p:blipFill>
        <p:spPr>
          <a:xfrm>
            <a:off x="3464730" y="1234600"/>
            <a:ext cx="8468078" cy="5005250"/>
          </a:xfrm>
          <a:prstGeom prst="rect">
            <a:avLst/>
          </a:prstGeom>
        </p:spPr>
      </p:pic>
      <p:sp>
        <p:nvSpPr>
          <p:cNvPr id="5" name="TextBox 4">
            <a:extLst>
              <a:ext uri="{FF2B5EF4-FFF2-40B4-BE49-F238E27FC236}">
                <a16:creationId xmlns:a16="http://schemas.microsoft.com/office/drawing/2014/main" id="{C3221308-61F9-F5CB-49DD-6ED559189D5F}"/>
              </a:ext>
            </a:extLst>
          </p:cNvPr>
          <p:cNvSpPr txBox="1"/>
          <p:nvPr/>
        </p:nvSpPr>
        <p:spPr>
          <a:xfrm>
            <a:off x="838200" y="1555036"/>
            <a:ext cx="2293706" cy="4801314"/>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topology diagram of your VNet (NETW211-VNet-Your Initials) with two subnets (Subnet0 and Subnet1) and one VM in each subnet (Subnet0-VM and Subnet1-VM). </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your DVU email in the top right corner of the Azure Portal.</a:t>
            </a:r>
          </a:p>
        </p:txBody>
      </p:sp>
    </p:spTree>
    <p:extLst>
      <p:ext uri="{BB962C8B-B14F-4D97-AF65-F5344CB8AC3E}">
        <p14:creationId xmlns:p14="http://schemas.microsoft.com/office/powerpoint/2010/main" val="390371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462662" y="1108675"/>
            <a:ext cx="5012491" cy="632271"/>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Verifying Connectivity between VMs </a:t>
            </a:r>
            <a:br>
              <a:rPr lang="en-US" sz="3600" b="1"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(1 of 2)</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15</a:t>
            </a:fld>
            <a:endParaRPr lang="en-US" dirty="0"/>
          </a:p>
        </p:txBody>
      </p:sp>
      <p:sp>
        <p:nvSpPr>
          <p:cNvPr id="4" name="TextBox 3">
            <a:extLst>
              <a:ext uri="{FF2B5EF4-FFF2-40B4-BE49-F238E27FC236}">
                <a16:creationId xmlns:a16="http://schemas.microsoft.com/office/drawing/2014/main" id="{C052F368-19F0-F969-FAC3-8312678FEA31}"/>
              </a:ext>
            </a:extLst>
          </p:cNvPr>
          <p:cNvSpPr txBox="1"/>
          <p:nvPr/>
        </p:nvSpPr>
        <p:spPr>
          <a:xfrm>
            <a:off x="462662" y="2060395"/>
            <a:ext cx="2458092" cy="3139321"/>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ipconfig and ping </a:t>
            </a:r>
            <a:r>
              <a:rPr lang="en-US" sz="1800" dirty="0" err="1">
                <a:latin typeface="Calibri" panose="020F0502020204030204" pitchFamily="34" charset="0"/>
                <a:ea typeface="Calibri" panose="020F0502020204030204" pitchFamily="34" charset="0"/>
                <a:cs typeface="Calibri" panose="020F0502020204030204" pitchFamily="34" charset="0"/>
              </a:rPr>
              <a:t>x.x.x.x</a:t>
            </a:r>
            <a:r>
              <a:rPr lang="en-US" sz="1800" dirty="0">
                <a:latin typeface="Calibri" panose="020F0502020204030204" pitchFamily="34" charset="0"/>
                <a:ea typeface="Calibri" panose="020F0502020204030204" pitchFamily="34" charset="0"/>
                <a:cs typeface="Calibri" panose="020F0502020204030204" pitchFamily="34" charset="0"/>
              </a:rPr>
              <a:t> results in the command prompt window of Subnet0-VM.</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the Date/Time information in the bottom right corner of your desktop.</a:t>
            </a:r>
          </a:p>
        </p:txBody>
      </p:sp>
      <p:pic>
        <p:nvPicPr>
          <p:cNvPr id="5" name="Picture 4">
            <a:extLst>
              <a:ext uri="{FF2B5EF4-FFF2-40B4-BE49-F238E27FC236}">
                <a16:creationId xmlns:a16="http://schemas.microsoft.com/office/drawing/2014/main" id="{41FD0CCB-A949-FB85-726C-EA5ED476F596}"/>
              </a:ext>
            </a:extLst>
          </p:cNvPr>
          <p:cNvPicPr>
            <a:picLocks noChangeAspect="1"/>
          </p:cNvPicPr>
          <p:nvPr/>
        </p:nvPicPr>
        <p:blipFill>
          <a:blip r:embed="rId2"/>
          <a:stretch>
            <a:fillRect/>
          </a:stretch>
        </p:blipFill>
        <p:spPr>
          <a:xfrm>
            <a:off x="3155285" y="1109142"/>
            <a:ext cx="8943607" cy="5041829"/>
          </a:xfrm>
          <a:prstGeom prst="rect">
            <a:avLst/>
          </a:prstGeom>
        </p:spPr>
      </p:pic>
    </p:spTree>
    <p:extLst>
      <p:ext uri="{BB962C8B-B14F-4D97-AF65-F5344CB8AC3E}">
        <p14:creationId xmlns:p14="http://schemas.microsoft.com/office/powerpoint/2010/main" val="2405796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220161" y="909015"/>
            <a:ext cx="4483074" cy="640080"/>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Verifying Connectivity between VMs </a:t>
            </a:r>
            <a:br>
              <a:rPr lang="en-US" sz="3600" b="1"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(2 of 2)</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16</a:t>
            </a:fld>
            <a:endParaRPr lang="en-US" dirty="0"/>
          </a:p>
        </p:txBody>
      </p:sp>
      <p:sp>
        <p:nvSpPr>
          <p:cNvPr id="4" name="TextBox 3">
            <a:extLst>
              <a:ext uri="{FF2B5EF4-FFF2-40B4-BE49-F238E27FC236}">
                <a16:creationId xmlns:a16="http://schemas.microsoft.com/office/drawing/2014/main" id="{8C60635B-2C6B-B5E1-2535-BD529C513320}"/>
              </a:ext>
            </a:extLst>
          </p:cNvPr>
          <p:cNvSpPr txBox="1"/>
          <p:nvPr/>
        </p:nvSpPr>
        <p:spPr>
          <a:xfrm>
            <a:off x="220161" y="1859338"/>
            <a:ext cx="2643027" cy="3139321"/>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ipconfig and ping </a:t>
            </a:r>
            <a:r>
              <a:rPr lang="en-US" sz="1800" dirty="0" err="1">
                <a:latin typeface="Calibri" panose="020F0502020204030204" pitchFamily="34" charset="0"/>
                <a:ea typeface="Calibri" panose="020F0502020204030204" pitchFamily="34" charset="0"/>
                <a:cs typeface="Calibri" panose="020F0502020204030204" pitchFamily="34" charset="0"/>
              </a:rPr>
              <a:t>x.x.x.x</a:t>
            </a:r>
            <a:r>
              <a:rPr lang="en-US" sz="1800" dirty="0">
                <a:latin typeface="Calibri" panose="020F0502020204030204" pitchFamily="34" charset="0"/>
                <a:ea typeface="Calibri" panose="020F0502020204030204" pitchFamily="34" charset="0"/>
                <a:cs typeface="Calibri" panose="020F0502020204030204" pitchFamily="34" charset="0"/>
              </a:rPr>
              <a:t> results in the command prompt window of Subnet1-VM.</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the Date/Time information in the bottom right corner of your desktop.</a:t>
            </a:r>
          </a:p>
        </p:txBody>
      </p:sp>
      <p:pic>
        <p:nvPicPr>
          <p:cNvPr id="5" name="Picture 4">
            <a:extLst>
              <a:ext uri="{FF2B5EF4-FFF2-40B4-BE49-F238E27FC236}">
                <a16:creationId xmlns:a16="http://schemas.microsoft.com/office/drawing/2014/main" id="{AD9926FF-597C-E1B2-8AAD-694B7CA98319}"/>
              </a:ext>
            </a:extLst>
          </p:cNvPr>
          <p:cNvPicPr>
            <a:picLocks noChangeAspect="1"/>
          </p:cNvPicPr>
          <p:nvPr/>
        </p:nvPicPr>
        <p:blipFill>
          <a:blip r:embed="rId2"/>
          <a:stretch>
            <a:fillRect/>
          </a:stretch>
        </p:blipFill>
        <p:spPr>
          <a:xfrm>
            <a:off x="2980146" y="909015"/>
            <a:ext cx="9098439" cy="5039969"/>
          </a:xfrm>
          <a:prstGeom prst="rect">
            <a:avLst/>
          </a:prstGeom>
        </p:spPr>
      </p:pic>
    </p:spTree>
    <p:extLst>
      <p:ext uri="{BB962C8B-B14F-4D97-AF65-F5344CB8AC3E}">
        <p14:creationId xmlns:p14="http://schemas.microsoft.com/office/powerpoint/2010/main" val="1931541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406685" y="136525"/>
            <a:ext cx="6209872" cy="5058930"/>
          </a:xfrm>
        </p:spPr>
        <p:txBody>
          <a:bodyPr>
            <a:normAutofit/>
          </a:bodyPr>
          <a:lstStyle/>
          <a:p>
            <a:r>
              <a:rPr lang="en-US" b="1" dirty="0">
                <a:latin typeface="Calibri" panose="020F0502020204030204" pitchFamily="34" charset="0"/>
                <a:ea typeface="Calibri" panose="020F0502020204030204" pitchFamily="34" charset="0"/>
                <a:cs typeface="Calibri" panose="020F0502020204030204" pitchFamily="34" charset="0"/>
              </a:rPr>
              <a:t>Conclusions</a:t>
            </a:r>
            <a:br>
              <a:rPr lang="en-US" dirty="0">
                <a:latin typeface="+mj-lt"/>
              </a:rPr>
            </a:br>
            <a:br>
              <a:rPr lang="en-US" dirty="0"/>
            </a:br>
            <a:r>
              <a:rPr lang="en-US" sz="2700" dirty="0">
                <a:latin typeface="Calibri" panose="020F0502020204030204" pitchFamily="34" charset="0"/>
                <a:ea typeface="Calibri" panose="020F0502020204030204" pitchFamily="34" charset="0"/>
                <a:cs typeface="Calibri" panose="020F0502020204030204" pitchFamily="34" charset="0"/>
              </a:rPr>
              <a:t>Overall, it was a quick and easy project. One difficulty that I had during the connectivity process was that the slides weren’t in order. I had to do the last part backward, not to mention minimizing the command prompt when executing commands in the Command prompt which can be easily confusing if you are not paying attention to the IPv4 addresses</a:t>
            </a:r>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17</a:t>
            </a:fld>
            <a:endParaRPr lang="en-US" dirty="0"/>
          </a:p>
        </p:txBody>
      </p:sp>
      <p:pic>
        <p:nvPicPr>
          <p:cNvPr id="4" name="Graphic 3" descr="Ethernet outline">
            <a:extLst>
              <a:ext uri="{FF2B5EF4-FFF2-40B4-BE49-F238E27FC236}">
                <a16:creationId xmlns:a16="http://schemas.microsoft.com/office/drawing/2014/main" id="{DAB921AD-8017-78FA-7510-E9B0954F33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9648" y="2270589"/>
            <a:ext cx="3597667" cy="2671281"/>
          </a:xfrm>
          <a:prstGeom prst="rect">
            <a:avLst/>
          </a:prstGeom>
        </p:spPr>
      </p:pic>
    </p:spTree>
    <p:extLst>
      <p:ext uri="{BB962C8B-B14F-4D97-AF65-F5344CB8AC3E}">
        <p14:creationId xmlns:p14="http://schemas.microsoft.com/office/powerpoint/2010/main" val="366918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nsparent padlock">
            <a:extLst>
              <a:ext uri="{FF2B5EF4-FFF2-40B4-BE49-F238E27FC236}">
                <a16:creationId xmlns:a16="http://schemas.microsoft.com/office/drawing/2014/main" id="{6BB23BC8-F38D-8174-7C01-7AA44DB6497A}"/>
              </a:ext>
            </a:extLst>
          </p:cNvPr>
          <p:cNvPicPr>
            <a:picLocks noChangeAspect="1"/>
          </p:cNvPicPr>
          <p:nvPr/>
        </p:nvPicPr>
        <p:blipFill>
          <a:blip r:embed="rId2"/>
          <a:stretch>
            <a:fillRect/>
          </a:stretch>
        </p:blipFill>
        <p:spPr>
          <a:xfrm>
            <a:off x="1160980" y="2172504"/>
            <a:ext cx="9894013" cy="3667760"/>
          </a:xfrm>
          <a:prstGeom prst="rect">
            <a:avLst/>
          </a:prstGeom>
        </p:spPr>
      </p:pic>
      <p:sp>
        <p:nvSpPr>
          <p:cNvPr id="7" name="Slide Number Placeholder 6">
            <a:extLst>
              <a:ext uri="{FF2B5EF4-FFF2-40B4-BE49-F238E27FC236}">
                <a16:creationId xmlns:a16="http://schemas.microsoft.com/office/drawing/2014/main" id="{09DFFA6E-5749-4A02-AB2E-8856A55ED7B8}"/>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18</a:t>
            </a:fld>
            <a:endParaRPr lang="en-US" dirty="0"/>
          </a:p>
        </p:txBody>
      </p:sp>
      <p:sp>
        <p:nvSpPr>
          <p:cNvPr id="3" name="TextBox 2">
            <a:extLst>
              <a:ext uri="{FF2B5EF4-FFF2-40B4-BE49-F238E27FC236}">
                <a16:creationId xmlns:a16="http://schemas.microsoft.com/office/drawing/2014/main" id="{6E9C134A-0A06-6DB3-85B1-422FF89A4A87}"/>
              </a:ext>
            </a:extLst>
          </p:cNvPr>
          <p:cNvSpPr txBox="1"/>
          <p:nvPr/>
        </p:nvSpPr>
        <p:spPr>
          <a:xfrm>
            <a:off x="3059130" y="1856502"/>
            <a:ext cx="6097712" cy="1015663"/>
          </a:xfrm>
          <a:prstGeom prst="rect">
            <a:avLst/>
          </a:prstGeom>
          <a:noFill/>
        </p:spPr>
        <p:txBody>
          <a:bodyPr wrap="square">
            <a:spAutoFit/>
          </a:bodyPr>
          <a:lstStyle/>
          <a:p>
            <a:r>
              <a:rPr lang="en-US" sz="6000" b="1" dirty="0">
                <a:latin typeface="Calibri" panose="020F0502020204030204" pitchFamily="34" charset="0"/>
                <a:ea typeface="Calibri" panose="020F0502020204030204" pitchFamily="34" charset="0"/>
                <a:cs typeface="Calibri" panose="020F0502020204030204" pitchFamily="34" charset="0"/>
              </a:rPr>
              <a:t>Azure VM Security</a:t>
            </a:r>
          </a:p>
        </p:txBody>
      </p:sp>
    </p:spTree>
    <p:extLst>
      <p:ext uri="{BB962C8B-B14F-4D97-AF65-F5344CB8AC3E}">
        <p14:creationId xmlns:p14="http://schemas.microsoft.com/office/powerpoint/2010/main" val="1645862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714910" y="3684313"/>
            <a:ext cx="10515600" cy="640080"/>
          </a:xfrm>
        </p:spPr>
        <p:txBody>
          <a:bodyPr>
            <a:normAutofit fontScale="90000"/>
          </a:bodyPr>
          <a:lstStyle/>
          <a:p>
            <a:r>
              <a:rPr lang="en-US" sz="3100" kern="100" dirty="0">
                <a:effectLst/>
                <a:latin typeface="Calibri" panose="020F0502020204030204" pitchFamily="34" charset="0"/>
                <a:ea typeface="Calibri" panose="020F0502020204030204" pitchFamily="34" charset="0"/>
                <a:cs typeface="Times New Roman" panose="02020603050405020304" pitchFamily="18" charset="0"/>
              </a:rPr>
              <a:t>During this portion of my project, I created a VM machine in Microsoft Azure. The most vital part of my deployment process was downloading the private key pair to my computer.  Not to mention, documenting my public IP address which I needed later in this project. The next step was for me to connect my VM with SSH, once that was completed. I opened a command prompt and went to the directory that had my PIN file using the command dir *pen. Pasted in my command from SSH and included the entire extension. Entered a few commands, which included pinging facebook.com. I was also able to see my IP addresses with the command ip addr. The last step was configuring an NSG in Microsoft Azure. I created a security rule (Allow_Ping), opened a command prompt, and pinged the public IP address that I documented in earlier steps. Once this was done, I deleted the resource group that I created when deploying my VM.</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19</a:t>
            </a:fld>
            <a:endParaRPr lang="en-US" dirty="0"/>
          </a:p>
        </p:txBody>
      </p:sp>
      <p:sp>
        <p:nvSpPr>
          <p:cNvPr id="6" name="TextBox 5">
            <a:extLst>
              <a:ext uri="{FF2B5EF4-FFF2-40B4-BE49-F238E27FC236}">
                <a16:creationId xmlns:a16="http://schemas.microsoft.com/office/drawing/2014/main" id="{93596DC3-16CE-7D42-75C1-7BBA7BBF6A0F}"/>
              </a:ext>
            </a:extLst>
          </p:cNvPr>
          <p:cNvSpPr txBox="1"/>
          <p:nvPr/>
        </p:nvSpPr>
        <p:spPr>
          <a:xfrm>
            <a:off x="714910" y="348831"/>
            <a:ext cx="8183366" cy="584775"/>
          </a:xfrm>
          <a:prstGeom prst="rect">
            <a:avLst/>
          </a:prstGeom>
          <a:noFill/>
        </p:spPr>
        <p:txBody>
          <a:bodyPr wrap="square">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Introduction to Azure VM Security</a:t>
            </a:r>
          </a:p>
        </p:txBody>
      </p:sp>
    </p:spTree>
    <p:extLst>
      <p:ext uri="{BB962C8B-B14F-4D97-AF65-F5344CB8AC3E}">
        <p14:creationId xmlns:p14="http://schemas.microsoft.com/office/powerpoint/2010/main" val="23600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19331" y="841900"/>
            <a:ext cx="11034469" cy="964276"/>
          </a:xfrm>
        </p:spPr>
        <p:txBody>
          <a:bodyPr>
            <a:noAutofit/>
          </a:bodyPr>
          <a:lstStyle/>
          <a:p>
            <a:pPr algn="ctr"/>
            <a:r>
              <a:rPr lang="en-ZA" sz="2800" b="1" dirty="0">
                <a:latin typeface="Calibri" panose="020F0502020204030204" pitchFamily="34" charset="0"/>
                <a:ea typeface="Calibri" panose="020F0502020204030204" pitchFamily="34" charset="0"/>
                <a:cs typeface="Calibri" panose="020F0502020204030204" pitchFamily="34" charset="0"/>
              </a:rPr>
              <a:t>INTRODUCTION TO NETW211 </a:t>
            </a:r>
            <a:br>
              <a:rPr lang="en-ZA" sz="2800" b="1" dirty="0">
                <a:latin typeface="Calibri" panose="020F0502020204030204" pitchFamily="34" charset="0"/>
                <a:ea typeface="Calibri" panose="020F0502020204030204" pitchFamily="34" charset="0"/>
                <a:cs typeface="Calibri" panose="020F0502020204030204" pitchFamily="34" charset="0"/>
              </a:rPr>
            </a:br>
            <a:r>
              <a:rPr lang="en-ZA" sz="2800" b="1" dirty="0">
                <a:latin typeface="Calibri" panose="020F0502020204030204" pitchFamily="34" charset="0"/>
                <a:ea typeface="Calibri" panose="020F0502020204030204" pitchFamily="34" charset="0"/>
                <a:cs typeface="Calibri" panose="020F0502020204030204" pitchFamily="34" charset="0"/>
              </a:rPr>
              <a:t>FINAL COURSE PROJECT</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2</a:t>
            </a:fld>
            <a:endParaRPr lang="en-ZA" dirty="0"/>
          </a:p>
        </p:txBody>
      </p:sp>
      <p:sp>
        <p:nvSpPr>
          <p:cNvPr id="5" name="TextBox 4">
            <a:extLst>
              <a:ext uri="{FF2B5EF4-FFF2-40B4-BE49-F238E27FC236}">
                <a16:creationId xmlns:a16="http://schemas.microsoft.com/office/drawing/2014/main" id="{A1AF0B34-D3E4-AB91-868E-1A4547950170}"/>
              </a:ext>
            </a:extLst>
          </p:cNvPr>
          <p:cNvSpPr txBox="1"/>
          <p:nvPr/>
        </p:nvSpPr>
        <p:spPr>
          <a:xfrm>
            <a:off x="1859453" y="1673172"/>
            <a:ext cx="8473094" cy="4247317"/>
          </a:xfrm>
          <a:prstGeom prst="rect">
            <a:avLst/>
          </a:prstGeom>
          <a:noFill/>
        </p:spPr>
        <p:txBody>
          <a:bodyPr wrap="square">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This is my final project for my NETW211 Fundamentals of Cloud Computing course. It is a compiled project where I will be going over Virtual Instances in the first section. I will be deploying, connecting, and deleting a Virtual machine in Microsoft Azure. The next section will be called Azure VNet and Subnets. In this section, I'll create and deploy a VNet which will have 2 subnets in Microsoft Azure. Later I will verify the connectivity of the subnets using Command Prompt. Azure VM Security will </a:t>
            </a:r>
            <a:r>
              <a:rPr lang="en-US" dirty="0">
                <a:latin typeface="Calibri" panose="020F0502020204030204" pitchFamily="34" charset="0"/>
                <a:ea typeface="Calibri" panose="020F0502020204030204" pitchFamily="34" charset="0"/>
                <a:cs typeface="Calibri" panose="020F0502020204030204" pitchFamily="34" charset="0"/>
              </a:rPr>
              <a:t>be the</a:t>
            </a:r>
            <a:r>
              <a:rPr lang="en-US" sz="1800" dirty="0">
                <a:latin typeface="Calibri" panose="020F0502020204030204" pitchFamily="34" charset="0"/>
                <a:ea typeface="Calibri" panose="020F0502020204030204" pitchFamily="34" charset="0"/>
                <a:cs typeface="Calibri" panose="020F0502020204030204" pitchFamily="34" charset="0"/>
              </a:rPr>
              <a:t> next section, I will be creating a VM machine. Downloading a private key pair, connecting my VM with SSH, and adding my Allow_Ping rule which will later ping facebook.com. The last two sections of the PowerPoint are loud storage and cloud monitoring. In the cloud storage section, I will be creating a storage account. Upload a file, create blob snapshots, and enable blob versioning. Lastly, in the last section of this final course project cloud monitoring, I will be setting up my two rules which are "VM-restart and VM-deallocate, and I will also be restarting my VM to receive the alert coming from Azure to my email. I will also be stopping my VM and receiving an alert to alert me that my VM deallocation was activated. I hope you enjoy my project! </a:t>
            </a:r>
          </a:p>
        </p:txBody>
      </p:sp>
    </p:spTree>
    <p:extLst>
      <p:ext uri="{BB962C8B-B14F-4D97-AF65-F5344CB8AC3E}">
        <p14:creationId xmlns:p14="http://schemas.microsoft.com/office/powerpoint/2010/main" val="1942026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98461" y="920194"/>
            <a:ext cx="10515600" cy="640080"/>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Launching a VM</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20</a:t>
            </a:fld>
            <a:endParaRPr lang="en-US" dirty="0"/>
          </a:p>
        </p:txBody>
      </p:sp>
      <p:sp>
        <p:nvSpPr>
          <p:cNvPr id="4" name="TextBox 3">
            <a:extLst>
              <a:ext uri="{FF2B5EF4-FFF2-40B4-BE49-F238E27FC236}">
                <a16:creationId xmlns:a16="http://schemas.microsoft.com/office/drawing/2014/main" id="{2F43EB18-77FF-0114-2929-A2D64987FD86}"/>
              </a:ext>
            </a:extLst>
          </p:cNvPr>
          <p:cNvSpPr txBox="1"/>
          <p:nvPr/>
        </p:nvSpPr>
        <p:spPr>
          <a:xfrm>
            <a:off x="235021" y="1347109"/>
            <a:ext cx="2685836" cy="3416320"/>
          </a:xfrm>
          <a:prstGeom prst="rect">
            <a:avLst/>
          </a:prstGeom>
          <a:noFill/>
        </p:spPr>
        <p:txBody>
          <a:bodyPr wrap="square">
            <a:spAutoFit/>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This screenshot should show the NETW211-VM-Your Initials page, with information such as the resource group name, subscription, public IP address, etc. </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This screenshot should also show your DVU email in the top right corner of the Azure Portal</a:t>
            </a:r>
            <a:r>
              <a:rPr lang="en-US" dirty="0"/>
              <a:t>.</a:t>
            </a:r>
          </a:p>
        </p:txBody>
      </p:sp>
      <p:pic>
        <p:nvPicPr>
          <p:cNvPr id="5" name="Picture 4">
            <a:extLst>
              <a:ext uri="{FF2B5EF4-FFF2-40B4-BE49-F238E27FC236}">
                <a16:creationId xmlns:a16="http://schemas.microsoft.com/office/drawing/2014/main" id="{F2C99E01-EFAF-84E7-9693-3A80B21BDE20}"/>
              </a:ext>
            </a:extLst>
          </p:cNvPr>
          <p:cNvPicPr>
            <a:picLocks noChangeAspect="1"/>
          </p:cNvPicPr>
          <p:nvPr/>
        </p:nvPicPr>
        <p:blipFill>
          <a:blip r:embed="rId2"/>
          <a:stretch>
            <a:fillRect/>
          </a:stretch>
        </p:blipFill>
        <p:spPr>
          <a:xfrm>
            <a:off x="3156945" y="1347109"/>
            <a:ext cx="9035055" cy="3999323"/>
          </a:xfrm>
          <a:prstGeom prst="rect">
            <a:avLst/>
          </a:prstGeom>
        </p:spPr>
      </p:pic>
    </p:spTree>
    <p:extLst>
      <p:ext uri="{BB962C8B-B14F-4D97-AF65-F5344CB8AC3E}">
        <p14:creationId xmlns:p14="http://schemas.microsoft.com/office/powerpoint/2010/main" val="2337095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127571" y="1127051"/>
            <a:ext cx="2726933" cy="902890"/>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Connecting </a:t>
            </a:r>
            <a:br>
              <a:rPr lang="en-US" sz="3600" b="1"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to the VM </a:t>
            </a:r>
            <a:br>
              <a:rPr lang="en-US" sz="3600" b="1"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via SSH</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21</a:t>
            </a:fld>
            <a:endParaRPr lang="en-US" dirty="0"/>
          </a:p>
        </p:txBody>
      </p:sp>
      <p:sp>
        <p:nvSpPr>
          <p:cNvPr id="4" name="TextBox 3">
            <a:extLst>
              <a:ext uri="{FF2B5EF4-FFF2-40B4-BE49-F238E27FC236}">
                <a16:creationId xmlns:a16="http://schemas.microsoft.com/office/drawing/2014/main" id="{B4AFDEB4-C739-086E-CBA1-B52D7B566B4E}"/>
              </a:ext>
            </a:extLst>
          </p:cNvPr>
          <p:cNvSpPr txBox="1"/>
          <p:nvPr/>
        </p:nvSpPr>
        <p:spPr>
          <a:xfrm>
            <a:off x="24450" y="2282600"/>
            <a:ext cx="3047144" cy="2739211"/>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include the azureuser@NETW211-VM-Your Initials window showing the IPv4 address of the VM in the Azure cloud.</a:t>
            </a:r>
          </a:p>
          <a:p>
            <a:pPr marL="0" indent="0">
              <a:buNone/>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Issue the date command in the same terminal window to include the system date and time in the screenshot.</a:t>
            </a:r>
          </a:p>
        </p:txBody>
      </p:sp>
      <p:pic>
        <p:nvPicPr>
          <p:cNvPr id="5" name="Picture 4">
            <a:extLst>
              <a:ext uri="{FF2B5EF4-FFF2-40B4-BE49-F238E27FC236}">
                <a16:creationId xmlns:a16="http://schemas.microsoft.com/office/drawing/2014/main" id="{C993BC65-3AAE-90A2-C082-44C7B067CE2F}"/>
              </a:ext>
            </a:extLst>
          </p:cNvPr>
          <p:cNvPicPr>
            <a:picLocks noChangeAspect="1"/>
          </p:cNvPicPr>
          <p:nvPr/>
        </p:nvPicPr>
        <p:blipFill>
          <a:blip r:embed="rId2"/>
          <a:stretch>
            <a:fillRect/>
          </a:stretch>
        </p:blipFill>
        <p:spPr>
          <a:xfrm>
            <a:off x="3071594" y="765500"/>
            <a:ext cx="4560203" cy="5773412"/>
          </a:xfrm>
          <a:prstGeom prst="rect">
            <a:avLst/>
          </a:prstGeom>
        </p:spPr>
      </p:pic>
      <p:pic>
        <p:nvPicPr>
          <p:cNvPr id="6" name="Picture 5">
            <a:extLst>
              <a:ext uri="{FF2B5EF4-FFF2-40B4-BE49-F238E27FC236}">
                <a16:creationId xmlns:a16="http://schemas.microsoft.com/office/drawing/2014/main" id="{E08A9F0E-5872-E12E-F220-FED49E608043}"/>
              </a:ext>
            </a:extLst>
          </p:cNvPr>
          <p:cNvPicPr>
            <a:picLocks noChangeAspect="1"/>
          </p:cNvPicPr>
          <p:nvPr/>
        </p:nvPicPr>
        <p:blipFill>
          <a:blip r:embed="rId3"/>
          <a:stretch>
            <a:fillRect/>
          </a:stretch>
        </p:blipFill>
        <p:spPr>
          <a:xfrm>
            <a:off x="7631797" y="765500"/>
            <a:ext cx="4560203" cy="5773412"/>
          </a:xfrm>
          <a:prstGeom prst="rect">
            <a:avLst/>
          </a:prstGeom>
        </p:spPr>
      </p:pic>
    </p:spTree>
    <p:extLst>
      <p:ext uri="{BB962C8B-B14F-4D97-AF65-F5344CB8AC3E}">
        <p14:creationId xmlns:p14="http://schemas.microsoft.com/office/powerpoint/2010/main" val="2503007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365589" y="635110"/>
            <a:ext cx="2839948" cy="1061112"/>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Configuring an NSG 1 of 2</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22</a:t>
            </a:fld>
            <a:endParaRPr lang="en-US" dirty="0"/>
          </a:p>
        </p:txBody>
      </p:sp>
      <p:sp>
        <p:nvSpPr>
          <p:cNvPr id="4" name="TextBox 3">
            <a:extLst>
              <a:ext uri="{FF2B5EF4-FFF2-40B4-BE49-F238E27FC236}">
                <a16:creationId xmlns:a16="http://schemas.microsoft.com/office/drawing/2014/main" id="{18039A49-1B11-2CE2-0139-5B7D5BFE9143}"/>
              </a:ext>
            </a:extLst>
          </p:cNvPr>
          <p:cNvSpPr txBox="1"/>
          <p:nvPr/>
        </p:nvSpPr>
        <p:spPr>
          <a:xfrm>
            <a:off x="365589" y="1542110"/>
            <a:ext cx="2540286" cy="3016210"/>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Inbound port rules section with the newly added </a:t>
            </a:r>
            <a:r>
              <a:rPr lang="en-US" sz="1800" i="1" dirty="0">
                <a:latin typeface="Calibri" panose="020F0502020204030204" pitchFamily="34" charset="0"/>
                <a:ea typeface="Calibri" panose="020F0502020204030204" pitchFamily="34" charset="0"/>
                <a:cs typeface="Calibri" panose="020F0502020204030204" pitchFamily="34" charset="0"/>
              </a:rPr>
              <a:t>Allow_Ping </a:t>
            </a:r>
            <a:r>
              <a:rPr lang="en-US" sz="1800" dirty="0">
                <a:latin typeface="Calibri" panose="020F0502020204030204" pitchFamily="34" charset="0"/>
                <a:ea typeface="Calibri" panose="020F0502020204030204" pitchFamily="34" charset="0"/>
                <a:cs typeface="Calibri" panose="020F0502020204030204" pitchFamily="34" charset="0"/>
              </a:rPr>
              <a:t>rule. </a:t>
            </a:r>
          </a:p>
          <a:p>
            <a:pPr marL="0" indent="0">
              <a:buNone/>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your DVU email in the top right corner of the Azure Portal.</a:t>
            </a:r>
          </a:p>
        </p:txBody>
      </p:sp>
      <p:pic>
        <p:nvPicPr>
          <p:cNvPr id="5" name="Picture 4">
            <a:extLst>
              <a:ext uri="{FF2B5EF4-FFF2-40B4-BE49-F238E27FC236}">
                <a16:creationId xmlns:a16="http://schemas.microsoft.com/office/drawing/2014/main" id="{B32CC733-E4FC-4535-5F6E-2A780844C124}"/>
              </a:ext>
            </a:extLst>
          </p:cNvPr>
          <p:cNvPicPr>
            <a:picLocks noChangeAspect="1"/>
          </p:cNvPicPr>
          <p:nvPr/>
        </p:nvPicPr>
        <p:blipFill>
          <a:blip r:embed="rId2"/>
          <a:stretch>
            <a:fillRect/>
          </a:stretch>
        </p:blipFill>
        <p:spPr>
          <a:xfrm>
            <a:off x="2905875" y="1264163"/>
            <a:ext cx="9010669" cy="4041998"/>
          </a:xfrm>
          <a:prstGeom prst="rect">
            <a:avLst/>
          </a:prstGeom>
        </p:spPr>
      </p:pic>
    </p:spTree>
    <p:extLst>
      <p:ext uri="{BB962C8B-B14F-4D97-AF65-F5344CB8AC3E}">
        <p14:creationId xmlns:p14="http://schemas.microsoft.com/office/powerpoint/2010/main" val="857911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23</a:t>
            </a:fld>
            <a:endParaRPr lang="en-US" dirty="0"/>
          </a:p>
        </p:txBody>
      </p:sp>
      <p:sp>
        <p:nvSpPr>
          <p:cNvPr id="4" name="TextBox 3">
            <a:extLst>
              <a:ext uri="{FF2B5EF4-FFF2-40B4-BE49-F238E27FC236}">
                <a16:creationId xmlns:a16="http://schemas.microsoft.com/office/drawing/2014/main" id="{0081E29A-737F-FB9D-AAD0-A992956277FB}"/>
              </a:ext>
            </a:extLst>
          </p:cNvPr>
          <p:cNvSpPr txBox="1"/>
          <p:nvPr/>
        </p:nvSpPr>
        <p:spPr>
          <a:xfrm>
            <a:off x="372438" y="1831130"/>
            <a:ext cx="3002622" cy="3416320"/>
          </a:xfrm>
          <a:prstGeom prst="rect">
            <a:avLst/>
          </a:prstGeom>
          <a:noFill/>
        </p:spPr>
        <p:txBody>
          <a:bodyPr wrap="square">
            <a:spAutoFit/>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This screenshot should show the successful ping result from your local computer to the VM in the Azure cloud.</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Issue the date /t and time /t commands in the same command window to include the system date and time in the screenshot. Use the date command on a Mac computer.</a:t>
            </a:r>
          </a:p>
        </p:txBody>
      </p:sp>
      <p:sp>
        <p:nvSpPr>
          <p:cNvPr id="6" name="TextBox 5">
            <a:extLst>
              <a:ext uri="{FF2B5EF4-FFF2-40B4-BE49-F238E27FC236}">
                <a16:creationId xmlns:a16="http://schemas.microsoft.com/office/drawing/2014/main" id="{4B242FAE-DFE5-1C24-F0A3-F17DF8D45441}"/>
              </a:ext>
            </a:extLst>
          </p:cNvPr>
          <p:cNvSpPr txBox="1"/>
          <p:nvPr/>
        </p:nvSpPr>
        <p:spPr>
          <a:xfrm>
            <a:off x="372438" y="656444"/>
            <a:ext cx="3213243" cy="1077218"/>
          </a:xfrm>
          <a:prstGeom prst="rect">
            <a:avLst/>
          </a:prstGeom>
          <a:noFill/>
        </p:spPr>
        <p:txBody>
          <a:bodyPr wrap="square">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Configuring an NSG 2 of 2</a:t>
            </a:r>
          </a:p>
        </p:txBody>
      </p:sp>
      <p:pic>
        <p:nvPicPr>
          <p:cNvPr id="7" name="Picture 6">
            <a:extLst>
              <a:ext uri="{FF2B5EF4-FFF2-40B4-BE49-F238E27FC236}">
                <a16:creationId xmlns:a16="http://schemas.microsoft.com/office/drawing/2014/main" id="{84E8C6E7-D036-CBC6-81E1-6BF2774C558D}"/>
              </a:ext>
            </a:extLst>
          </p:cNvPr>
          <p:cNvPicPr>
            <a:picLocks noChangeAspect="1"/>
          </p:cNvPicPr>
          <p:nvPr/>
        </p:nvPicPr>
        <p:blipFill>
          <a:blip r:embed="rId2"/>
          <a:stretch>
            <a:fillRect/>
          </a:stretch>
        </p:blipFill>
        <p:spPr>
          <a:xfrm>
            <a:off x="3792353" y="820120"/>
            <a:ext cx="7340220" cy="5175953"/>
          </a:xfrm>
          <a:prstGeom prst="rect">
            <a:avLst/>
          </a:prstGeom>
        </p:spPr>
      </p:pic>
    </p:spTree>
    <p:extLst>
      <p:ext uri="{BB962C8B-B14F-4D97-AF65-F5344CB8AC3E}">
        <p14:creationId xmlns:p14="http://schemas.microsoft.com/office/powerpoint/2010/main" val="3453939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345041" y="1683074"/>
            <a:ext cx="7124271" cy="2652619"/>
          </a:xfrm>
        </p:spPr>
        <p:txBody>
          <a:bodyPr>
            <a:normAutofit fontScale="90000"/>
          </a:bodyPr>
          <a:lstStyle/>
          <a:p>
            <a:pPr>
              <a:buNone/>
            </a:pPr>
            <a:r>
              <a:rPr lang="en-US" sz="4000" b="1" dirty="0">
                <a:latin typeface="Calibri" panose="020F0502020204030204" pitchFamily="34" charset="0"/>
                <a:ea typeface="Calibri" panose="020F0502020204030204" pitchFamily="34" charset="0"/>
                <a:cs typeface="Calibri" panose="020F0502020204030204" pitchFamily="34" charset="0"/>
              </a:rPr>
              <a:t>Conclusions</a:t>
            </a:r>
            <a:r>
              <a:rPr lang="en-US" sz="4000" dirty="0">
                <a:ea typeface="Calibri" panose="020F0502020204030204" pitchFamily="34" charset="0"/>
                <a:cs typeface="Calibri" panose="020F0502020204030204" pitchFamily="34" charset="0"/>
              </a:rPr>
              <a:t>                              </a:t>
            </a:r>
            <a:br>
              <a:rPr lang="en-US" dirty="0">
                <a:ea typeface="Calibri" panose="020F0502020204030204" pitchFamily="34" charset="0"/>
                <a:cs typeface="Calibri" panose="020F0502020204030204" pitchFamily="34" charset="0"/>
              </a:rPr>
            </a:br>
            <a:br>
              <a:rPr lang="en-US" sz="2700" b="1" dirty="0">
                <a:latin typeface="Calibri" panose="020F0502020204030204" pitchFamily="34" charset="0"/>
                <a:ea typeface="Calibri" panose="020F0502020204030204" pitchFamily="34" charset="0"/>
                <a:cs typeface="Calibri" panose="020F0502020204030204" pitchFamily="34" charset="0"/>
              </a:rPr>
            </a:br>
            <a:r>
              <a:rPr kumimoji="0" lang="en-US" sz="27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Overall, this was my favorite weekly project so far.  I got to work with command prompt and learned a few new commands. </a:t>
            </a:r>
            <a:r>
              <a:rPr lang="en-US" sz="2700" dirty="0">
                <a:solidFill>
                  <a:prstClr val="black"/>
                </a:solidFill>
                <a:latin typeface="Calibri" panose="020F0502020204030204" pitchFamily="34" charset="0"/>
                <a:ea typeface="Calibri" panose="020F0502020204030204" pitchFamily="34" charset="0"/>
                <a:cs typeface="Calibri" panose="020F0502020204030204" pitchFamily="34" charset="0"/>
              </a:rPr>
              <a:t>Using the command</a:t>
            </a:r>
            <a:r>
              <a:rPr kumimoji="0" lang="en-US" sz="27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(ping c -4 facebook.com) to ping facebook.com was very interesting to me.  I was also able to add an inbound port rule that allowed me to ping my </a:t>
            </a:r>
            <a:r>
              <a:rPr lang="en-US" sz="2700" dirty="0">
                <a:solidFill>
                  <a:prstClr val="black"/>
                </a:solidFill>
                <a:latin typeface="Calibri" panose="020F0502020204030204" pitchFamily="34" charset="0"/>
                <a:ea typeface="Calibri" panose="020F0502020204030204" pitchFamily="34" charset="0"/>
                <a:cs typeface="Calibri" panose="020F0502020204030204" pitchFamily="34" charset="0"/>
              </a:rPr>
              <a:t>public address in the command prompt.</a:t>
            </a:r>
            <a:br>
              <a:rPr kumimoji="0" lang="en-US" sz="2700" b="0" i="1" u="none" strike="noStrike" kern="1200" cap="none" spc="0" normalizeH="0" baseline="0" noProof="0" dirty="0">
                <a:ln>
                  <a:noFill/>
                </a:ln>
                <a:solidFill>
                  <a:prstClr val="black"/>
                </a:solidFill>
                <a:effectLst/>
                <a:uLnTx/>
                <a:uFillTx/>
                <a:latin typeface="Calibri"/>
                <a:ea typeface="+mn-ea"/>
                <a:cs typeface="+mn-cs"/>
              </a:rPr>
            </a:br>
            <a:br>
              <a:rPr kumimoji="0" lang="en-US" sz="3600" b="0" i="1" u="none" strike="noStrike" kern="1200" cap="none" spc="0" normalizeH="0" baseline="0" noProof="0" dirty="0">
                <a:ln>
                  <a:noFill/>
                </a:ln>
                <a:solidFill>
                  <a:prstClr val="black"/>
                </a:solidFill>
                <a:effectLst/>
                <a:uLnTx/>
                <a:uFillTx/>
                <a:latin typeface="Calibri"/>
                <a:ea typeface="+mn-ea"/>
                <a:cs typeface="+mn-cs"/>
              </a:rPr>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24</a:t>
            </a:fld>
            <a:endParaRPr lang="en-US" dirty="0"/>
          </a:p>
        </p:txBody>
      </p:sp>
      <p:pic>
        <p:nvPicPr>
          <p:cNvPr id="8" name="Picture 7">
            <a:extLst>
              <a:ext uri="{FF2B5EF4-FFF2-40B4-BE49-F238E27FC236}">
                <a16:creationId xmlns:a16="http://schemas.microsoft.com/office/drawing/2014/main" id="{E3082E6B-022A-9D58-01C4-0AC66EA215B9}"/>
              </a:ext>
            </a:extLst>
          </p:cNvPr>
          <p:cNvPicPr>
            <a:picLocks noChangeAspect="1"/>
          </p:cNvPicPr>
          <p:nvPr/>
        </p:nvPicPr>
        <p:blipFill>
          <a:blip r:embed="rId2"/>
          <a:stretch>
            <a:fillRect/>
          </a:stretch>
        </p:blipFill>
        <p:spPr>
          <a:xfrm>
            <a:off x="8133493" y="1796691"/>
            <a:ext cx="3450702" cy="2562547"/>
          </a:xfrm>
          <a:prstGeom prst="rect">
            <a:avLst/>
          </a:prstGeom>
        </p:spPr>
      </p:pic>
    </p:spTree>
    <p:extLst>
      <p:ext uri="{BB962C8B-B14F-4D97-AF65-F5344CB8AC3E}">
        <p14:creationId xmlns:p14="http://schemas.microsoft.com/office/powerpoint/2010/main" val="40556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 network graphic">
            <a:extLst>
              <a:ext uri="{FF2B5EF4-FFF2-40B4-BE49-F238E27FC236}">
                <a16:creationId xmlns:a16="http://schemas.microsoft.com/office/drawing/2014/main" id="{A1F08385-EFA2-1C98-DA57-4BF0B8AE74CA}"/>
              </a:ext>
            </a:extLst>
          </p:cNvPr>
          <p:cNvPicPr>
            <a:picLocks noChangeAspect="1"/>
          </p:cNvPicPr>
          <p:nvPr/>
        </p:nvPicPr>
        <p:blipFill>
          <a:blip r:embed="rId2">
            <a:duotone>
              <a:schemeClr val="accent4">
                <a:shade val="45000"/>
                <a:satMod val="135000"/>
              </a:schemeClr>
              <a:prstClr val="white"/>
            </a:duotone>
            <a:alphaModFix amt="61000"/>
          </a:blip>
          <a:stretch>
            <a:fillRect/>
          </a:stretch>
        </p:blipFill>
        <p:spPr>
          <a:xfrm>
            <a:off x="1215347" y="927403"/>
            <a:ext cx="9761306" cy="5003193"/>
          </a:xfrm>
          <a:prstGeom prst="rect">
            <a:avLst/>
          </a:prstGeom>
        </p:spPr>
      </p:pic>
      <p:sp>
        <p:nvSpPr>
          <p:cNvPr id="7" name="Slide Number Placeholder 6">
            <a:extLst>
              <a:ext uri="{FF2B5EF4-FFF2-40B4-BE49-F238E27FC236}">
                <a16:creationId xmlns:a16="http://schemas.microsoft.com/office/drawing/2014/main" id="{09DFFA6E-5749-4A02-AB2E-8856A55ED7B8}"/>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25</a:t>
            </a:fld>
            <a:endParaRPr lang="en-US" dirty="0"/>
          </a:p>
        </p:txBody>
      </p:sp>
      <p:sp>
        <p:nvSpPr>
          <p:cNvPr id="17" name="TextBox 16">
            <a:extLst>
              <a:ext uri="{FF2B5EF4-FFF2-40B4-BE49-F238E27FC236}">
                <a16:creationId xmlns:a16="http://schemas.microsoft.com/office/drawing/2014/main" id="{742A9440-5526-C0A0-F436-1EC7F561C700}"/>
              </a:ext>
            </a:extLst>
          </p:cNvPr>
          <p:cNvSpPr txBox="1"/>
          <p:nvPr/>
        </p:nvSpPr>
        <p:spPr>
          <a:xfrm>
            <a:off x="1145757" y="2376221"/>
            <a:ext cx="7923943" cy="923330"/>
          </a:xfrm>
          <a:prstGeom prst="rect">
            <a:avLst/>
          </a:prstGeom>
          <a:noFill/>
        </p:spPr>
        <p:txBody>
          <a:bodyPr wrap="square">
            <a:spAutoFit/>
          </a:bodyPr>
          <a:lstStyle/>
          <a:p>
            <a:br>
              <a:rPr lang="en-US" sz="1800" dirty="0"/>
            </a:br>
            <a:br>
              <a:rPr lang="en-US" sz="1800" dirty="0"/>
            </a:br>
            <a:endParaRPr lang="en-US" dirty="0"/>
          </a:p>
        </p:txBody>
      </p:sp>
      <p:sp>
        <p:nvSpPr>
          <p:cNvPr id="3" name="TextBox 2">
            <a:extLst>
              <a:ext uri="{FF2B5EF4-FFF2-40B4-BE49-F238E27FC236}">
                <a16:creationId xmlns:a16="http://schemas.microsoft.com/office/drawing/2014/main" id="{10B67545-55B7-2D79-FF7E-118D6C87BFD5}"/>
              </a:ext>
            </a:extLst>
          </p:cNvPr>
          <p:cNvSpPr txBox="1"/>
          <p:nvPr/>
        </p:nvSpPr>
        <p:spPr>
          <a:xfrm>
            <a:off x="3773231" y="2542787"/>
            <a:ext cx="6097384" cy="1015663"/>
          </a:xfrm>
          <a:prstGeom prst="rect">
            <a:avLst/>
          </a:prstGeom>
          <a:noFill/>
        </p:spPr>
        <p:txBody>
          <a:bodyPr wrap="square">
            <a:spAutoFit/>
          </a:bodyPr>
          <a:lstStyle/>
          <a:p>
            <a:r>
              <a:rPr lang="en-US" sz="6000" b="1" dirty="0">
                <a:latin typeface="Calibri" panose="020F0502020204030204" pitchFamily="34" charset="0"/>
                <a:ea typeface="Calibri" panose="020F0502020204030204" pitchFamily="34" charset="0"/>
                <a:cs typeface="Calibri" panose="020F0502020204030204" pitchFamily="34" charset="0"/>
              </a:rPr>
              <a:t>Cloud Storage</a:t>
            </a:r>
          </a:p>
        </p:txBody>
      </p:sp>
    </p:spTree>
    <p:extLst>
      <p:ext uri="{BB962C8B-B14F-4D97-AF65-F5344CB8AC3E}">
        <p14:creationId xmlns:p14="http://schemas.microsoft.com/office/powerpoint/2010/main" val="3123679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26</a:t>
            </a:fld>
            <a:endParaRPr lang="en-US" dirty="0"/>
          </a:p>
        </p:txBody>
      </p:sp>
      <p:sp>
        <p:nvSpPr>
          <p:cNvPr id="6" name="TextBox 5">
            <a:extLst>
              <a:ext uri="{FF2B5EF4-FFF2-40B4-BE49-F238E27FC236}">
                <a16:creationId xmlns:a16="http://schemas.microsoft.com/office/drawing/2014/main" id="{87790F89-82A9-59B6-FD6D-821829A974D6}"/>
              </a:ext>
            </a:extLst>
          </p:cNvPr>
          <p:cNvSpPr txBox="1"/>
          <p:nvPr/>
        </p:nvSpPr>
        <p:spPr>
          <a:xfrm>
            <a:off x="708917" y="1294544"/>
            <a:ext cx="10972800" cy="4708981"/>
          </a:xfrm>
          <a:prstGeom prst="rect">
            <a:avLst/>
          </a:prstGeom>
          <a:noFill/>
        </p:spPr>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 I created a storage account which included creating a resource group, naming my storage account, and changing my redundancy to locally. Once the deployment process was complete, I then created my container to keep all my picture and text files in. I took a screenshot of my Azure page. Went to the container and uploaded the image. After that was successful, I double-clicked my image, once I was in  overview, I copied the URL that was provided to a new tab. An error message popped up saying "Public access is not permitted on this storage account. So, I went back to change the permissions by going to my storage account and enabling the allow blob anonymous access. I saved it, went back to my container changed the access level to blob ( anonymous read access for blobs only ). I copied the new URL to show proof of the changes that I made, took a screenshot, and put it in the slide below. Once that was completed, I created a text file and saved it. Uploaded the text file to my container, went to the file, and clicked on edit to modify the original version. For the last part of the project, I went back to my storage account overview and looked for versioning which was under properties I had enabled. I clicked it enabled versioning for blobs and saved it. Went back to my container and uploaded my snapshot and I edited the file. I repeated the same step twice but this time this was my second revision. Lastly, I went back to my URL to show proof of my revision. </a:t>
            </a:r>
          </a:p>
        </p:txBody>
      </p:sp>
      <p:sp>
        <p:nvSpPr>
          <p:cNvPr id="8" name="TextBox 7">
            <a:extLst>
              <a:ext uri="{FF2B5EF4-FFF2-40B4-BE49-F238E27FC236}">
                <a16:creationId xmlns:a16="http://schemas.microsoft.com/office/drawing/2014/main" id="{D035349A-B0E0-4577-5FA8-2E8086DC14A2}"/>
              </a:ext>
            </a:extLst>
          </p:cNvPr>
          <p:cNvSpPr txBox="1"/>
          <p:nvPr/>
        </p:nvSpPr>
        <p:spPr>
          <a:xfrm>
            <a:off x="708917" y="531309"/>
            <a:ext cx="6097712" cy="646331"/>
          </a:xfrm>
          <a:prstGeom prst="rect">
            <a:avLst/>
          </a:prstGeom>
          <a:noFill/>
        </p:spPr>
        <p:txBody>
          <a:bodyPr wrap="square">
            <a:spAutoFit/>
          </a:bodyPr>
          <a:lstStyle/>
          <a:p>
            <a:r>
              <a:rPr lang="en-US" sz="3600" b="1" dirty="0">
                <a:latin typeface="Calibri" panose="020F0502020204030204" pitchFamily="34" charset="0"/>
                <a:ea typeface="Calibri" panose="020F0502020204030204" pitchFamily="34" charset="0"/>
                <a:cs typeface="Calibri" panose="020F0502020204030204" pitchFamily="34" charset="0"/>
              </a:rPr>
              <a:t>Introduction to Cloud Storage</a:t>
            </a:r>
            <a:endParaRPr lang="en-US" sz="3600" b="1" dirty="0"/>
          </a:p>
        </p:txBody>
      </p:sp>
    </p:spTree>
    <p:extLst>
      <p:ext uri="{BB962C8B-B14F-4D97-AF65-F5344CB8AC3E}">
        <p14:creationId xmlns:p14="http://schemas.microsoft.com/office/powerpoint/2010/main" val="1219945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199540" y="1647541"/>
            <a:ext cx="3076331" cy="820967"/>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Uploading and Accessing a File</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27</a:t>
            </a:fld>
            <a:endParaRPr lang="en-US" dirty="0"/>
          </a:p>
        </p:txBody>
      </p:sp>
      <p:sp>
        <p:nvSpPr>
          <p:cNvPr id="4" name="TextBox 3">
            <a:extLst>
              <a:ext uri="{FF2B5EF4-FFF2-40B4-BE49-F238E27FC236}">
                <a16:creationId xmlns:a16="http://schemas.microsoft.com/office/drawing/2014/main" id="{74AB2BCE-384B-0259-4D0C-6084E10CA30A}"/>
              </a:ext>
            </a:extLst>
          </p:cNvPr>
          <p:cNvSpPr txBox="1"/>
          <p:nvPr/>
        </p:nvSpPr>
        <p:spPr>
          <a:xfrm>
            <a:off x="105223" y="2504263"/>
            <a:ext cx="3169227" cy="2585323"/>
          </a:xfrm>
          <a:prstGeom prst="rect">
            <a:avLst/>
          </a:prstGeom>
          <a:noFill/>
        </p:spPr>
        <p:txBody>
          <a:bodyPr wrap="square">
            <a:spAutoFit/>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This screenshot should show the browser window with the image uploaded from your local computer and the URL on top of the window.</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This screenshot should also show the Last modified property of the uploaded image</a:t>
            </a:r>
          </a:p>
        </p:txBody>
      </p:sp>
      <p:pic>
        <p:nvPicPr>
          <p:cNvPr id="5" name="Picture 4">
            <a:extLst>
              <a:ext uri="{FF2B5EF4-FFF2-40B4-BE49-F238E27FC236}">
                <a16:creationId xmlns:a16="http://schemas.microsoft.com/office/drawing/2014/main" id="{852AB09F-3E0B-2535-1BD2-CBD9D1C26EEF}"/>
              </a:ext>
            </a:extLst>
          </p:cNvPr>
          <p:cNvPicPr>
            <a:picLocks noChangeAspect="1"/>
          </p:cNvPicPr>
          <p:nvPr/>
        </p:nvPicPr>
        <p:blipFill rotWithShape="1">
          <a:blip r:embed="rId2"/>
          <a:srcRect b="2568"/>
          <a:stretch/>
        </p:blipFill>
        <p:spPr>
          <a:xfrm>
            <a:off x="3277293" y="1507769"/>
            <a:ext cx="8809484" cy="3581817"/>
          </a:xfrm>
          <a:prstGeom prst="rect">
            <a:avLst/>
          </a:prstGeom>
        </p:spPr>
      </p:pic>
    </p:spTree>
    <p:extLst>
      <p:ext uri="{BB962C8B-B14F-4D97-AF65-F5344CB8AC3E}">
        <p14:creationId xmlns:p14="http://schemas.microsoft.com/office/powerpoint/2010/main" val="3741095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28</a:t>
            </a:fld>
            <a:endParaRPr lang="en-US" dirty="0"/>
          </a:p>
        </p:txBody>
      </p:sp>
      <p:sp>
        <p:nvSpPr>
          <p:cNvPr id="4" name="TextBox 3">
            <a:extLst>
              <a:ext uri="{FF2B5EF4-FFF2-40B4-BE49-F238E27FC236}">
                <a16:creationId xmlns:a16="http://schemas.microsoft.com/office/drawing/2014/main" id="{972A2D12-D6E6-0515-CE8B-696A0B57B8DA}"/>
              </a:ext>
            </a:extLst>
          </p:cNvPr>
          <p:cNvSpPr txBox="1"/>
          <p:nvPr/>
        </p:nvSpPr>
        <p:spPr>
          <a:xfrm>
            <a:off x="554804" y="1089164"/>
            <a:ext cx="10007029" cy="5355312"/>
          </a:xfrm>
          <a:prstGeom prst="rect">
            <a:avLst/>
          </a:prstGeom>
          <a:noFill/>
        </p:spPr>
        <p:txBody>
          <a:bodyPr wrap="square">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1. What does the access tier setting do? What are the Azure blob storage access tiers?</a:t>
            </a:r>
          </a:p>
          <a:p>
            <a:r>
              <a:rPr lang="en-US" sz="1800" dirty="0">
                <a:latin typeface="Calibri" panose="020F0502020204030204" pitchFamily="34" charset="0"/>
                <a:ea typeface="Calibri" panose="020F0502020204030204" pitchFamily="34" charset="0"/>
                <a:cs typeface="Calibri" panose="020F0502020204030204" pitchFamily="34" charset="0"/>
              </a:rPr>
              <a:t>[hint: in the Azure portal, on the Upload blob page, under Advanced, click the? circle above the Access tier box.] </a:t>
            </a:r>
          </a:p>
          <a:p>
            <a:r>
              <a:rPr lang="en-US" sz="1800" dirty="0">
                <a:latin typeface="Calibri" panose="020F0502020204030204" pitchFamily="34" charset="0"/>
                <a:ea typeface="Calibri" panose="020F0502020204030204" pitchFamily="34" charset="0"/>
                <a:cs typeface="Calibri" panose="020F0502020204030204" pitchFamily="34" charset="0"/>
              </a:rPr>
              <a:t>Answer here: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The access tier setting provides you with different access tiers so that you can store blob data, in the cheapest way depending on how it's being used. These are the Azure blob storage access tiers :</a:t>
            </a:r>
          </a:p>
          <a:p>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b="1" i="0" u="sng" dirty="0">
                <a:effectLst/>
                <a:latin typeface="Calibri" panose="020F0502020204030204" pitchFamily="34" charset="0"/>
                <a:ea typeface="Calibri" panose="020F0502020204030204" pitchFamily="34" charset="0"/>
                <a:cs typeface="Calibri" panose="020F0502020204030204" pitchFamily="34" charset="0"/>
              </a:rPr>
              <a:t>Hot tier </a:t>
            </a:r>
            <a:r>
              <a:rPr lang="en-US" i="0" dirty="0">
                <a:effectLst/>
                <a:latin typeface="Calibri" panose="020F0502020204030204" pitchFamily="34" charset="0"/>
                <a:ea typeface="Calibri" panose="020F0502020204030204" pitchFamily="34" charset="0"/>
                <a:cs typeface="Calibri" panose="020F0502020204030204" pitchFamily="34" charset="0"/>
              </a:rPr>
              <a:t>- An online tier optimized for storing data that is accessed or modified frequently. The hot tier has the highest storage costs, but the lowest access costs.</a:t>
            </a:r>
          </a:p>
          <a:p>
            <a:pPr algn="l">
              <a:buFont typeface="Arial" panose="020B0604020202020204" pitchFamily="34" charset="0"/>
              <a:buChar char="•"/>
            </a:pPr>
            <a:r>
              <a:rPr lang="en-US" b="1" i="0" u="sng" dirty="0">
                <a:effectLst/>
                <a:latin typeface="Calibri" panose="020F0502020204030204" pitchFamily="34" charset="0"/>
                <a:ea typeface="Calibri" panose="020F0502020204030204" pitchFamily="34" charset="0"/>
                <a:cs typeface="Calibri" panose="020F0502020204030204" pitchFamily="34" charset="0"/>
              </a:rPr>
              <a:t>Cool tier </a:t>
            </a:r>
            <a:r>
              <a:rPr lang="en-US" i="0" dirty="0">
                <a:effectLst/>
                <a:latin typeface="Calibri" panose="020F0502020204030204" pitchFamily="34" charset="0"/>
                <a:ea typeface="Calibri" panose="020F0502020204030204" pitchFamily="34" charset="0"/>
                <a:cs typeface="Calibri" panose="020F0502020204030204" pitchFamily="34" charset="0"/>
              </a:rPr>
              <a:t>- An online tier optimized for storing data that is infrequently accessed or modified. Data in the cool tier should be stored for a minimum of 30 days. The cool tier has lower storage costs and higher access costs compared to the hot tier.</a:t>
            </a:r>
          </a:p>
          <a:p>
            <a:pPr algn="l">
              <a:buFont typeface="Arial" panose="020B0604020202020204" pitchFamily="34" charset="0"/>
              <a:buChar char="•"/>
            </a:pPr>
            <a:r>
              <a:rPr lang="en-US" b="1" i="0" u="sng" dirty="0">
                <a:effectLst/>
                <a:latin typeface="Calibri" panose="020F0502020204030204" pitchFamily="34" charset="0"/>
                <a:ea typeface="Calibri" panose="020F0502020204030204" pitchFamily="34" charset="0"/>
                <a:cs typeface="Calibri" panose="020F0502020204030204" pitchFamily="34" charset="0"/>
              </a:rPr>
              <a:t>Cold tier </a:t>
            </a:r>
            <a:r>
              <a:rPr lang="en-US" i="0" dirty="0">
                <a:effectLst/>
                <a:latin typeface="Calibri" panose="020F0502020204030204" pitchFamily="34" charset="0"/>
                <a:ea typeface="Calibri" panose="020F0502020204030204" pitchFamily="34" charset="0"/>
                <a:cs typeface="Calibri" panose="020F0502020204030204" pitchFamily="34" charset="0"/>
              </a:rPr>
              <a:t>- An online tier optimized for storing data that is rarely accessed or modified, but still requires fast retrieval. Data in the cold tier should be stored for a minimum of 90 days. The cold tier has lower storage costs and higher access costs compared to the cool tier.</a:t>
            </a:r>
          </a:p>
          <a:p>
            <a:pPr algn="l">
              <a:buFont typeface="Arial" panose="020B0604020202020204" pitchFamily="34" charset="0"/>
              <a:buChar char="•"/>
            </a:pPr>
            <a:r>
              <a:rPr lang="en-US" b="1" i="0" u="sng" dirty="0">
                <a:effectLst/>
                <a:latin typeface="Calibri" panose="020F0502020204030204" pitchFamily="34" charset="0"/>
                <a:ea typeface="Calibri" panose="020F0502020204030204" pitchFamily="34" charset="0"/>
                <a:cs typeface="Calibri" panose="020F0502020204030204" pitchFamily="34" charset="0"/>
              </a:rPr>
              <a:t>Archive tier </a:t>
            </a:r>
            <a:r>
              <a:rPr lang="en-US" b="0" i="0" dirty="0">
                <a:effectLst/>
                <a:latin typeface="Calibri" panose="020F0502020204030204" pitchFamily="34" charset="0"/>
                <a:ea typeface="Calibri" panose="020F0502020204030204" pitchFamily="34" charset="0"/>
                <a:cs typeface="Calibri" panose="020F0502020204030204" pitchFamily="34" charset="0"/>
              </a:rPr>
              <a:t>- An offline tier optimized for storing data that is rarely accessed, and that has flexible latency requirements, on the order of hours. Data in the archive tier should be stored for a minimum of 180 days.</a:t>
            </a:r>
          </a:p>
        </p:txBody>
      </p:sp>
      <p:sp>
        <p:nvSpPr>
          <p:cNvPr id="6" name="TextBox 5">
            <a:extLst>
              <a:ext uri="{FF2B5EF4-FFF2-40B4-BE49-F238E27FC236}">
                <a16:creationId xmlns:a16="http://schemas.microsoft.com/office/drawing/2014/main" id="{EF1FA635-3D96-39C1-2BD2-7B0E6D46E7D3}"/>
              </a:ext>
            </a:extLst>
          </p:cNvPr>
          <p:cNvSpPr txBox="1"/>
          <p:nvPr/>
        </p:nvSpPr>
        <p:spPr>
          <a:xfrm>
            <a:off x="554804" y="354706"/>
            <a:ext cx="6521403" cy="923330"/>
          </a:xfrm>
          <a:prstGeom prst="rect">
            <a:avLst/>
          </a:prstGeom>
          <a:noFill/>
        </p:spPr>
        <p:txBody>
          <a:bodyPr wrap="square">
            <a:spAutoFit/>
          </a:bodyPr>
          <a:lstStyle/>
          <a:p>
            <a:r>
              <a:rPr lang="en-US" sz="3600" b="1" dirty="0">
                <a:latin typeface="Calibri" panose="020F0502020204030204" pitchFamily="34" charset="0"/>
                <a:ea typeface="Calibri" panose="020F0502020204030204" pitchFamily="34" charset="0"/>
                <a:cs typeface="Calibri" panose="020F0502020204030204" pitchFamily="34" charset="0"/>
              </a:rPr>
              <a:t>Creating Blob Snapshots 1 of 2</a:t>
            </a:r>
          </a:p>
          <a:p>
            <a:pPr>
              <a:buNone/>
            </a:pPr>
            <a:endParaRPr lang="en-US" dirty="0">
              <a:latin typeface="+mj-lt"/>
            </a:endParaRPr>
          </a:p>
        </p:txBody>
      </p:sp>
    </p:spTree>
    <p:extLst>
      <p:ext uri="{BB962C8B-B14F-4D97-AF65-F5344CB8AC3E}">
        <p14:creationId xmlns:p14="http://schemas.microsoft.com/office/powerpoint/2010/main" val="451677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629690" y="911326"/>
            <a:ext cx="10515600" cy="640080"/>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Creating Blob Snapshots </a:t>
            </a:r>
            <a:br>
              <a:rPr lang="en-US" sz="3600" b="1"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2 of 2</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29</a:t>
            </a:fld>
            <a:endParaRPr lang="en-US" dirty="0"/>
          </a:p>
        </p:txBody>
      </p:sp>
      <p:sp>
        <p:nvSpPr>
          <p:cNvPr id="4" name="TextBox 3">
            <a:extLst>
              <a:ext uri="{FF2B5EF4-FFF2-40B4-BE49-F238E27FC236}">
                <a16:creationId xmlns:a16="http://schemas.microsoft.com/office/drawing/2014/main" id="{0F8CE858-BB65-2DFC-F908-CD5F735EE7D0}"/>
              </a:ext>
            </a:extLst>
          </p:cNvPr>
          <p:cNvSpPr txBox="1"/>
          <p:nvPr/>
        </p:nvSpPr>
        <p:spPr>
          <a:xfrm>
            <a:off x="629690" y="1703798"/>
            <a:ext cx="1955568" cy="2585323"/>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browser window with the “This is the original version. –Your Initials” message and the URL on top of the window.</a:t>
            </a:r>
          </a:p>
        </p:txBody>
      </p:sp>
      <p:pic>
        <p:nvPicPr>
          <p:cNvPr id="5" name="Picture 4">
            <a:extLst>
              <a:ext uri="{FF2B5EF4-FFF2-40B4-BE49-F238E27FC236}">
                <a16:creationId xmlns:a16="http://schemas.microsoft.com/office/drawing/2014/main" id="{1FE0C8C9-E93E-F5C4-D267-8A0F005A5C24}"/>
              </a:ext>
            </a:extLst>
          </p:cNvPr>
          <p:cNvPicPr>
            <a:picLocks noChangeAspect="1"/>
          </p:cNvPicPr>
          <p:nvPr/>
        </p:nvPicPr>
        <p:blipFill>
          <a:blip r:embed="rId2"/>
          <a:stretch>
            <a:fillRect/>
          </a:stretch>
        </p:blipFill>
        <p:spPr>
          <a:xfrm>
            <a:off x="2825654" y="1824080"/>
            <a:ext cx="9150889" cy="2438611"/>
          </a:xfrm>
          <a:prstGeom prst="rect">
            <a:avLst/>
          </a:prstGeom>
        </p:spPr>
      </p:pic>
    </p:spTree>
    <p:extLst>
      <p:ext uri="{BB962C8B-B14F-4D97-AF65-F5344CB8AC3E}">
        <p14:creationId xmlns:p14="http://schemas.microsoft.com/office/powerpoint/2010/main" val="663508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9477EF-F5D4-C39F-22D0-BD846D90F56B}"/>
              </a:ext>
            </a:extLst>
          </p:cNvPr>
          <p:cNvPicPr>
            <a:picLocks noChangeAspect="1"/>
          </p:cNvPicPr>
          <p:nvPr/>
        </p:nvPicPr>
        <p:blipFill rotWithShape="1">
          <a:blip r:embed="rId2">
            <a:duotone>
              <a:schemeClr val="accent4">
                <a:shade val="45000"/>
                <a:satMod val="135000"/>
              </a:schemeClr>
              <a:prstClr val="white"/>
            </a:duotone>
          </a:blip>
          <a:srcRect r="3073" b="28857"/>
          <a:stretch/>
        </p:blipFill>
        <p:spPr>
          <a:xfrm>
            <a:off x="1443873" y="1147020"/>
            <a:ext cx="9304254" cy="4563959"/>
          </a:xfrm>
          <a:prstGeom prst="rect">
            <a:avLst/>
          </a:prstGeom>
        </p:spPr>
      </p:pic>
      <p:sp>
        <p:nvSpPr>
          <p:cNvPr id="7" name="Slide Number Placeholder 6">
            <a:extLst>
              <a:ext uri="{FF2B5EF4-FFF2-40B4-BE49-F238E27FC236}">
                <a16:creationId xmlns:a16="http://schemas.microsoft.com/office/drawing/2014/main" id="{09DFFA6E-5749-4A02-AB2E-8856A55ED7B8}"/>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3</a:t>
            </a:fld>
            <a:endParaRPr lang="en-US" dirty="0"/>
          </a:p>
        </p:txBody>
      </p:sp>
      <p:sp>
        <p:nvSpPr>
          <p:cNvPr id="17" name="TextBox 16">
            <a:extLst>
              <a:ext uri="{FF2B5EF4-FFF2-40B4-BE49-F238E27FC236}">
                <a16:creationId xmlns:a16="http://schemas.microsoft.com/office/drawing/2014/main" id="{742A9440-5526-C0A0-F436-1EC7F561C700}"/>
              </a:ext>
            </a:extLst>
          </p:cNvPr>
          <p:cNvSpPr txBox="1"/>
          <p:nvPr/>
        </p:nvSpPr>
        <p:spPr>
          <a:xfrm>
            <a:off x="2437312" y="2767279"/>
            <a:ext cx="7923943" cy="1323439"/>
          </a:xfrm>
          <a:prstGeom prst="rect">
            <a:avLst/>
          </a:prstGeom>
          <a:noFill/>
        </p:spPr>
        <p:txBody>
          <a:bodyPr wrap="square">
            <a:spAutoFit/>
          </a:bodyPr>
          <a:lstStyle/>
          <a:p>
            <a:r>
              <a:rPr lang="en-US" sz="4400" b="1" dirty="0">
                <a:latin typeface="Calibri" panose="020F0502020204030204" pitchFamily="34" charset="0"/>
                <a:ea typeface="Calibri" panose="020F0502020204030204" pitchFamily="34" charset="0"/>
                <a:cs typeface="Calibri" panose="020F0502020204030204" pitchFamily="34" charset="0"/>
              </a:rPr>
              <a:t>Virtual Machine (VM) Instances</a:t>
            </a:r>
            <a:br>
              <a:rPr lang="en-US" sz="1800" dirty="0"/>
            </a:br>
            <a:br>
              <a:rPr lang="en-US" sz="1800" dirty="0"/>
            </a:br>
            <a:endParaRPr lang="en-US" dirty="0"/>
          </a:p>
        </p:txBody>
      </p:sp>
    </p:spTree>
    <p:extLst>
      <p:ext uri="{BB962C8B-B14F-4D97-AF65-F5344CB8AC3E}">
        <p14:creationId xmlns:p14="http://schemas.microsoft.com/office/powerpoint/2010/main" val="3153892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247997" y="867415"/>
            <a:ext cx="2786149" cy="1196586"/>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Enabling Blob Versioning</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30</a:t>
            </a:fld>
            <a:endParaRPr lang="en-US" dirty="0"/>
          </a:p>
        </p:txBody>
      </p:sp>
      <p:pic>
        <p:nvPicPr>
          <p:cNvPr id="3" name="Picture 2">
            <a:extLst>
              <a:ext uri="{FF2B5EF4-FFF2-40B4-BE49-F238E27FC236}">
                <a16:creationId xmlns:a16="http://schemas.microsoft.com/office/drawing/2014/main" id="{9A785C02-51EF-290A-C9DE-669FC925018B}"/>
              </a:ext>
            </a:extLst>
          </p:cNvPr>
          <p:cNvPicPr>
            <a:picLocks noChangeAspect="1"/>
          </p:cNvPicPr>
          <p:nvPr/>
        </p:nvPicPr>
        <p:blipFill>
          <a:blip r:embed="rId2"/>
          <a:stretch>
            <a:fillRect/>
          </a:stretch>
        </p:blipFill>
        <p:spPr>
          <a:xfrm>
            <a:off x="2669782" y="1465708"/>
            <a:ext cx="9455716" cy="2347163"/>
          </a:xfrm>
          <a:prstGeom prst="rect">
            <a:avLst/>
          </a:prstGeom>
        </p:spPr>
      </p:pic>
      <p:sp>
        <p:nvSpPr>
          <p:cNvPr id="5" name="TextBox 4">
            <a:extLst>
              <a:ext uri="{FF2B5EF4-FFF2-40B4-BE49-F238E27FC236}">
                <a16:creationId xmlns:a16="http://schemas.microsoft.com/office/drawing/2014/main" id="{47B8DE68-33C9-AEF3-BFFF-720BB4D594A5}"/>
              </a:ext>
            </a:extLst>
          </p:cNvPr>
          <p:cNvSpPr txBox="1"/>
          <p:nvPr/>
        </p:nvSpPr>
        <p:spPr>
          <a:xfrm>
            <a:off x="165573" y="1864695"/>
            <a:ext cx="2570711" cy="2031325"/>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browser window with the “This is the first revised version. –Your Initials” message and the URL on top of the window. </a:t>
            </a:r>
          </a:p>
        </p:txBody>
      </p:sp>
    </p:spTree>
    <p:extLst>
      <p:ext uri="{BB962C8B-B14F-4D97-AF65-F5344CB8AC3E}">
        <p14:creationId xmlns:p14="http://schemas.microsoft.com/office/powerpoint/2010/main" val="2694273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309268" y="2288007"/>
            <a:ext cx="6594965" cy="1873027"/>
          </a:xfrm>
        </p:spPr>
        <p:txBody>
          <a:bodyPr>
            <a:normAutofit fontScale="90000"/>
          </a:bodyPr>
          <a:lstStyle/>
          <a:p>
            <a:r>
              <a:rPr lang="en-US" sz="4000" b="1" dirty="0">
                <a:latin typeface="Calibri" panose="020F0502020204030204" pitchFamily="34" charset="0"/>
                <a:ea typeface="Calibri" panose="020F0502020204030204" pitchFamily="34" charset="0"/>
                <a:cs typeface="Calibri" panose="020F0502020204030204" pitchFamily="34" charset="0"/>
              </a:rPr>
              <a:t>Conclusions</a:t>
            </a:r>
            <a:br>
              <a:rPr lang="en-US" sz="4000" b="1" u="sng" dirty="0">
                <a:latin typeface="Calibri" panose="020F0502020204030204" pitchFamily="34" charset="0"/>
                <a:ea typeface="Calibri" panose="020F0502020204030204" pitchFamily="34" charset="0"/>
                <a:cs typeface="Calibri" panose="020F0502020204030204" pitchFamily="34" charset="0"/>
              </a:rPr>
            </a:br>
            <a:br>
              <a:rPr lang="en-US" sz="2700" dirty="0">
                <a:latin typeface="Calibri" panose="020F0502020204030204" pitchFamily="34" charset="0"/>
                <a:ea typeface="Calibri" panose="020F0502020204030204" pitchFamily="34" charset="0"/>
                <a:cs typeface="Calibri" panose="020F0502020204030204" pitchFamily="34" charset="0"/>
              </a:rPr>
            </a:br>
            <a:r>
              <a:rPr lang="en-US" sz="2700" dirty="0">
                <a:latin typeface="Calibri" panose="020F0502020204030204" pitchFamily="34" charset="0"/>
                <a:ea typeface="Calibri" panose="020F0502020204030204" pitchFamily="34" charset="0"/>
                <a:cs typeface="Calibri" panose="020F0502020204030204" pitchFamily="34" charset="0"/>
              </a:rPr>
              <a:t> Some of the highlights of this project were creating my storage account, changing permissions to my storage account, enabling versioning for blobs, editing my text files, and seeing the results. There weren’t any issues, I loved this hands-on project. It didn’t feel redundant, the only disadvantage is that if you don’t follow the steps correctly you won’t have the correct results. I almost missed the step to change my access level. However, what  I learned during this project helped me to get a better understanding of the access tiers, and how containers work. </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31</a:t>
            </a:fld>
            <a:endParaRPr lang="en-US" dirty="0"/>
          </a:p>
        </p:txBody>
      </p:sp>
      <p:pic>
        <p:nvPicPr>
          <p:cNvPr id="5" name="Picture 4">
            <a:extLst>
              <a:ext uri="{FF2B5EF4-FFF2-40B4-BE49-F238E27FC236}">
                <a16:creationId xmlns:a16="http://schemas.microsoft.com/office/drawing/2014/main" id="{F4C36757-703E-4B35-5DC0-B8C25BBECD76}"/>
              </a:ext>
            </a:extLst>
          </p:cNvPr>
          <p:cNvPicPr>
            <a:picLocks noChangeAspect="1"/>
          </p:cNvPicPr>
          <p:nvPr/>
        </p:nvPicPr>
        <p:blipFill>
          <a:blip r:embed="rId2">
            <a:duotone>
              <a:schemeClr val="accent2">
                <a:shade val="45000"/>
                <a:satMod val="135000"/>
              </a:schemeClr>
              <a:prstClr val="white"/>
            </a:duotone>
          </a:blip>
          <a:stretch>
            <a:fillRect/>
          </a:stretch>
        </p:blipFill>
        <p:spPr>
          <a:xfrm>
            <a:off x="7255909" y="1632734"/>
            <a:ext cx="4514850" cy="3183572"/>
          </a:xfrm>
          <a:prstGeom prst="rect">
            <a:avLst/>
          </a:prstGeom>
        </p:spPr>
      </p:pic>
    </p:spTree>
    <p:extLst>
      <p:ext uri="{BB962C8B-B14F-4D97-AF65-F5344CB8AC3E}">
        <p14:creationId xmlns:p14="http://schemas.microsoft.com/office/powerpoint/2010/main" val="453655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1E79B2-4E2C-E836-6969-82CFBF425179}"/>
              </a:ext>
            </a:extLst>
          </p:cNvPr>
          <p:cNvPicPr>
            <a:picLocks noChangeAspect="1"/>
          </p:cNvPicPr>
          <p:nvPr/>
        </p:nvPicPr>
        <p:blipFill>
          <a:blip r:embed="rId2">
            <a:duotone>
              <a:prstClr val="black"/>
              <a:schemeClr val="accent4">
                <a:tint val="45000"/>
                <a:satMod val="400000"/>
              </a:schemeClr>
            </a:duotone>
            <a:alphaModFix amt="70000"/>
          </a:blip>
          <a:stretch>
            <a:fillRect/>
          </a:stretch>
        </p:blipFill>
        <p:spPr>
          <a:xfrm>
            <a:off x="1119882" y="1076470"/>
            <a:ext cx="9965933" cy="4705059"/>
          </a:xfrm>
          <a:prstGeom prst="rect">
            <a:avLst/>
          </a:prstGeom>
        </p:spPr>
      </p:pic>
      <p:sp>
        <p:nvSpPr>
          <p:cNvPr id="7" name="Slide Number Placeholder 6">
            <a:extLst>
              <a:ext uri="{FF2B5EF4-FFF2-40B4-BE49-F238E27FC236}">
                <a16:creationId xmlns:a16="http://schemas.microsoft.com/office/drawing/2014/main" id="{09DFFA6E-5749-4A02-AB2E-8856A55ED7B8}"/>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32</a:t>
            </a:fld>
            <a:endParaRPr lang="en-US" dirty="0"/>
          </a:p>
        </p:txBody>
      </p:sp>
      <p:sp>
        <p:nvSpPr>
          <p:cNvPr id="17" name="TextBox 16">
            <a:extLst>
              <a:ext uri="{FF2B5EF4-FFF2-40B4-BE49-F238E27FC236}">
                <a16:creationId xmlns:a16="http://schemas.microsoft.com/office/drawing/2014/main" id="{742A9440-5526-C0A0-F436-1EC7F561C700}"/>
              </a:ext>
            </a:extLst>
          </p:cNvPr>
          <p:cNvSpPr txBox="1"/>
          <p:nvPr/>
        </p:nvSpPr>
        <p:spPr>
          <a:xfrm>
            <a:off x="1443707" y="2416908"/>
            <a:ext cx="7923943" cy="923330"/>
          </a:xfrm>
          <a:prstGeom prst="rect">
            <a:avLst/>
          </a:prstGeom>
          <a:noFill/>
        </p:spPr>
        <p:txBody>
          <a:bodyPr wrap="square">
            <a:spAutoFit/>
          </a:bodyPr>
          <a:lstStyle/>
          <a:p>
            <a:br>
              <a:rPr lang="en-US" sz="1800"/>
            </a:br>
            <a:br>
              <a:rPr lang="en-US" sz="1800"/>
            </a:br>
            <a:endParaRPr lang="en-US" dirty="0"/>
          </a:p>
        </p:txBody>
      </p:sp>
      <p:sp>
        <p:nvSpPr>
          <p:cNvPr id="3" name="TextBox 2">
            <a:extLst>
              <a:ext uri="{FF2B5EF4-FFF2-40B4-BE49-F238E27FC236}">
                <a16:creationId xmlns:a16="http://schemas.microsoft.com/office/drawing/2014/main" id="{10B67545-55B7-2D79-FF7E-118D6C87BFD5}"/>
              </a:ext>
            </a:extLst>
          </p:cNvPr>
          <p:cNvSpPr txBox="1"/>
          <p:nvPr/>
        </p:nvSpPr>
        <p:spPr>
          <a:xfrm>
            <a:off x="3132187" y="2778049"/>
            <a:ext cx="6850013" cy="1107996"/>
          </a:xfrm>
          <a:prstGeom prst="rect">
            <a:avLst/>
          </a:prstGeom>
          <a:noFill/>
        </p:spPr>
        <p:txBody>
          <a:bodyPr wrap="square">
            <a:spAutoFit/>
          </a:bodyPr>
          <a:lstStyle/>
          <a:p>
            <a:r>
              <a:rPr lang="en-US" sz="6600" b="1" dirty="0">
                <a:latin typeface="Calibri" panose="020F0502020204030204" pitchFamily="34" charset="0"/>
                <a:ea typeface="Calibri" panose="020F0502020204030204" pitchFamily="34" charset="0"/>
                <a:cs typeface="Calibri" panose="020F0502020204030204" pitchFamily="34" charset="0"/>
              </a:rPr>
              <a:t>Cloud Monitoring</a:t>
            </a:r>
          </a:p>
        </p:txBody>
      </p:sp>
    </p:spTree>
    <p:extLst>
      <p:ext uri="{BB962C8B-B14F-4D97-AF65-F5344CB8AC3E}">
        <p14:creationId xmlns:p14="http://schemas.microsoft.com/office/powerpoint/2010/main" val="1722056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p:txBody>
          <a:bodyPr>
            <a:normAutofit fontScale="90000"/>
          </a:bodyPr>
          <a:lstStyle/>
          <a:p>
            <a:r>
              <a:rPr lang="en-US" b="1" dirty="0">
                <a:latin typeface="Calibri" panose="020F0502020204030204" pitchFamily="34" charset="0"/>
                <a:ea typeface="Calibri" panose="020F0502020204030204" pitchFamily="34" charset="0"/>
                <a:cs typeface="Calibri" panose="020F0502020204030204" pitchFamily="34" charset="0"/>
              </a:rPr>
              <a:t>Introduction to Cloud Monitoring </a:t>
            </a:r>
            <a:br>
              <a:rPr lang="en-US" dirty="0">
                <a:latin typeface="+mj-lt"/>
              </a:rPr>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33</a:t>
            </a:fld>
            <a:endParaRPr lang="en-US" dirty="0"/>
          </a:p>
        </p:txBody>
      </p:sp>
      <p:sp>
        <p:nvSpPr>
          <p:cNvPr id="4" name="TextBox 3">
            <a:extLst>
              <a:ext uri="{FF2B5EF4-FFF2-40B4-BE49-F238E27FC236}">
                <a16:creationId xmlns:a16="http://schemas.microsoft.com/office/drawing/2014/main" id="{548D9FD0-4BC2-3F4B-055B-620A2BC75C6F}"/>
              </a:ext>
            </a:extLst>
          </p:cNvPr>
          <p:cNvSpPr txBox="1"/>
          <p:nvPr/>
        </p:nvSpPr>
        <p:spPr>
          <a:xfrm>
            <a:off x="838200" y="1171253"/>
            <a:ext cx="10103777" cy="3809265"/>
          </a:xfrm>
          <a:prstGeom prst="rect">
            <a:avLst/>
          </a:prstGeom>
          <a:noFill/>
        </p:spPr>
        <p:txBody>
          <a:bodyPr wrap="square">
            <a:spAutoFit/>
          </a:bodyPr>
          <a:lstStyle/>
          <a:p>
            <a:pPr>
              <a:buNone/>
            </a:pPr>
            <a:r>
              <a:rPr lang="en-US" sz="2000" dirty="0">
                <a:latin typeface="Calibri" panose="020F0502020204030204" pitchFamily="34" charset="0"/>
                <a:ea typeface="Calibri" panose="020F0502020204030204" pitchFamily="34" charset="0"/>
                <a:cs typeface="Calibri" panose="020F0502020204030204" pitchFamily="34" charset="0"/>
              </a:rPr>
              <a:t> I started this project by going to my  Microsoft Azure environment, going to my resource providers, and registering with Microsoft. insights. The following steps that I took were, going to monitor alerts, action groups, and create. In this process, I created an action group along with notifications after was finished being set up. I had started to set up my alert rules, first I created a virtual machine, went back to resources, monitors and clicked on alerts, and finally created my alert rule. When creating my first alert rule (VM restart), I added the condition  "restart virtual machine "I went back to the alert page to review the alert rule and created another alert rule which was  “VM-deallocate”.  The last step was to test the alerts, so I went back to my virtual machine and restarted my VM. Waiting on the email, Azure Monitor alert 'VM-Restart' was activated for 'NETW211-VM-TTG. I went back to my Virtual Machine overview page and stopped my virtual machine. After my virtual machine was successfully stopped, I received an email alerting me that my VM deallocate was activated. </a:t>
            </a:r>
          </a:p>
        </p:txBody>
      </p:sp>
    </p:spTree>
    <p:extLst>
      <p:ext uri="{BB962C8B-B14F-4D97-AF65-F5344CB8AC3E}">
        <p14:creationId xmlns:p14="http://schemas.microsoft.com/office/powerpoint/2010/main" val="203396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2097578" y="613741"/>
            <a:ext cx="7996844" cy="1022019"/>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Setting up an Action Group and Notifications</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34</a:t>
            </a:fld>
            <a:endParaRPr lang="en-US" dirty="0"/>
          </a:p>
        </p:txBody>
      </p:sp>
      <p:sp>
        <p:nvSpPr>
          <p:cNvPr id="4" name="TextBox 3">
            <a:extLst>
              <a:ext uri="{FF2B5EF4-FFF2-40B4-BE49-F238E27FC236}">
                <a16:creationId xmlns:a16="http://schemas.microsoft.com/office/drawing/2014/main" id="{4F59B687-6C10-36ED-CC71-0DA165961FAC}"/>
              </a:ext>
            </a:extLst>
          </p:cNvPr>
          <p:cNvSpPr txBox="1"/>
          <p:nvPr/>
        </p:nvSpPr>
        <p:spPr>
          <a:xfrm>
            <a:off x="3201166" y="5184695"/>
            <a:ext cx="5505953" cy="1354217"/>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“VM-Status-Change” action group on the </a:t>
            </a:r>
            <a:r>
              <a:rPr lang="en-US" sz="1800" i="1" dirty="0">
                <a:latin typeface="Calibri" panose="020F0502020204030204" pitchFamily="34" charset="0"/>
                <a:ea typeface="Calibri" panose="020F0502020204030204" pitchFamily="34" charset="0"/>
                <a:cs typeface="Calibri" panose="020F0502020204030204" pitchFamily="34" charset="0"/>
              </a:rPr>
              <a:t>Manage Actions </a:t>
            </a:r>
            <a:r>
              <a:rPr lang="en-US" sz="1800" dirty="0">
                <a:latin typeface="Calibri" panose="020F0502020204030204" pitchFamily="34" charset="0"/>
                <a:ea typeface="Calibri" panose="020F0502020204030204" pitchFamily="34" charset="0"/>
                <a:cs typeface="Calibri" panose="020F0502020204030204" pitchFamily="34" charset="0"/>
              </a:rPr>
              <a:t>page. </a:t>
            </a:r>
          </a:p>
          <a:p>
            <a:pPr marL="0" indent="0">
              <a:buNone/>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your DVU email in the top right corner of the Azure Portal</a:t>
            </a:r>
            <a:r>
              <a:rPr lang="en-US" sz="1800" dirty="0"/>
              <a:t>.</a:t>
            </a:r>
          </a:p>
        </p:txBody>
      </p:sp>
      <p:pic>
        <p:nvPicPr>
          <p:cNvPr id="5" name="Picture 4">
            <a:extLst>
              <a:ext uri="{FF2B5EF4-FFF2-40B4-BE49-F238E27FC236}">
                <a16:creationId xmlns:a16="http://schemas.microsoft.com/office/drawing/2014/main" id="{6FE70BCD-F4D9-B385-1794-3C728F7F1E69}"/>
              </a:ext>
            </a:extLst>
          </p:cNvPr>
          <p:cNvPicPr>
            <a:picLocks noChangeAspect="1"/>
          </p:cNvPicPr>
          <p:nvPr/>
        </p:nvPicPr>
        <p:blipFill>
          <a:blip r:embed="rId2"/>
          <a:stretch>
            <a:fillRect/>
          </a:stretch>
        </p:blipFill>
        <p:spPr>
          <a:xfrm>
            <a:off x="1316487" y="1562313"/>
            <a:ext cx="10037313" cy="3151927"/>
          </a:xfrm>
          <a:prstGeom prst="rect">
            <a:avLst/>
          </a:prstGeom>
        </p:spPr>
      </p:pic>
    </p:spTree>
    <p:extLst>
      <p:ext uri="{BB962C8B-B14F-4D97-AF65-F5344CB8AC3E}">
        <p14:creationId xmlns:p14="http://schemas.microsoft.com/office/powerpoint/2010/main" val="1357350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216644" y="1243779"/>
            <a:ext cx="2909660" cy="1264011"/>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Setting up Alert Rules</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35</a:t>
            </a:fld>
            <a:endParaRPr lang="en-US" dirty="0"/>
          </a:p>
        </p:txBody>
      </p:sp>
      <p:sp>
        <p:nvSpPr>
          <p:cNvPr id="4" name="TextBox 3">
            <a:extLst>
              <a:ext uri="{FF2B5EF4-FFF2-40B4-BE49-F238E27FC236}">
                <a16:creationId xmlns:a16="http://schemas.microsoft.com/office/drawing/2014/main" id="{ABA6E065-E346-C14D-EC68-75B405577FB9}"/>
              </a:ext>
            </a:extLst>
          </p:cNvPr>
          <p:cNvSpPr txBox="1"/>
          <p:nvPr/>
        </p:nvSpPr>
        <p:spPr>
          <a:xfrm>
            <a:off x="216644" y="2296213"/>
            <a:ext cx="2909660" cy="2479567"/>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a:t>
            </a:r>
            <a:r>
              <a:rPr lang="en-US" sz="1800" i="1" dirty="0">
                <a:latin typeface="Calibri" panose="020F0502020204030204" pitchFamily="34" charset="0"/>
                <a:ea typeface="Calibri" panose="020F0502020204030204" pitchFamily="34" charset="0"/>
                <a:cs typeface="Calibri" panose="020F0502020204030204" pitchFamily="34" charset="0"/>
              </a:rPr>
              <a:t>Alert rules </a:t>
            </a:r>
            <a:r>
              <a:rPr lang="en-US" sz="1800" dirty="0">
                <a:latin typeface="Calibri" panose="020F0502020204030204" pitchFamily="34" charset="0"/>
                <a:ea typeface="Calibri" panose="020F0502020204030204" pitchFamily="34" charset="0"/>
                <a:cs typeface="Calibri" panose="020F0502020204030204" pitchFamily="34" charset="0"/>
              </a:rPr>
              <a:t>window showing the VM-Deallocate and VM-Restart rules. </a:t>
            </a:r>
          </a:p>
          <a:p>
            <a:pPr marL="0" indent="0">
              <a:buNone/>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your DVU email in the top right corner of the Azure Portal</a:t>
            </a:r>
            <a:r>
              <a:rPr lang="en-US" sz="1800" dirty="0"/>
              <a:t>.</a:t>
            </a:r>
          </a:p>
        </p:txBody>
      </p:sp>
      <p:pic>
        <p:nvPicPr>
          <p:cNvPr id="5" name="Picture 4">
            <a:extLst>
              <a:ext uri="{FF2B5EF4-FFF2-40B4-BE49-F238E27FC236}">
                <a16:creationId xmlns:a16="http://schemas.microsoft.com/office/drawing/2014/main" id="{949BAF6D-91E9-8351-3075-A38AB18536D3}"/>
              </a:ext>
            </a:extLst>
          </p:cNvPr>
          <p:cNvPicPr>
            <a:picLocks noChangeAspect="1"/>
          </p:cNvPicPr>
          <p:nvPr/>
        </p:nvPicPr>
        <p:blipFill>
          <a:blip r:embed="rId2"/>
          <a:stretch>
            <a:fillRect/>
          </a:stretch>
        </p:blipFill>
        <p:spPr>
          <a:xfrm>
            <a:off x="3126304" y="1875785"/>
            <a:ext cx="8998476" cy="2773920"/>
          </a:xfrm>
          <a:prstGeom prst="rect">
            <a:avLst/>
          </a:prstGeom>
        </p:spPr>
      </p:pic>
    </p:spTree>
    <p:extLst>
      <p:ext uri="{BB962C8B-B14F-4D97-AF65-F5344CB8AC3E}">
        <p14:creationId xmlns:p14="http://schemas.microsoft.com/office/powerpoint/2010/main" val="2274173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528558" y="971189"/>
            <a:ext cx="10515600" cy="640080"/>
          </a:xfrm>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Testing Alerts</a:t>
            </a:r>
            <a:br>
              <a:rPr lang="en-US" sz="3600" b="1"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1 of 2</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36</a:t>
            </a:fld>
            <a:endParaRPr lang="en-US" dirty="0"/>
          </a:p>
        </p:txBody>
      </p:sp>
      <p:pic>
        <p:nvPicPr>
          <p:cNvPr id="3" name="Picture 2">
            <a:extLst>
              <a:ext uri="{FF2B5EF4-FFF2-40B4-BE49-F238E27FC236}">
                <a16:creationId xmlns:a16="http://schemas.microsoft.com/office/drawing/2014/main" id="{B22415A6-D90B-1A5D-DB34-2727284B2C7C}"/>
              </a:ext>
            </a:extLst>
          </p:cNvPr>
          <p:cNvPicPr>
            <a:picLocks noChangeAspect="1"/>
          </p:cNvPicPr>
          <p:nvPr/>
        </p:nvPicPr>
        <p:blipFill rotWithShape="1">
          <a:blip r:embed="rId2"/>
          <a:srcRect t="1689"/>
          <a:stretch/>
        </p:blipFill>
        <p:spPr>
          <a:xfrm>
            <a:off x="4559754" y="399012"/>
            <a:ext cx="6125160" cy="5867824"/>
          </a:xfrm>
          <a:prstGeom prst="rect">
            <a:avLst/>
          </a:prstGeom>
        </p:spPr>
      </p:pic>
      <p:sp>
        <p:nvSpPr>
          <p:cNvPr id="7" name="TextBox 6">
            <a:extLst>
              <a:ext uri="{FF2B5EF4-FFF2-40B4-BE49-F238E27FC236}">
                <a16:creationId xmlns:a16="http://schemas.microsoft.com/office/drawing/2014/main" id="{76AA623C-407F-8660-434D-D0C091D3B69D}"/>
              </a:ext>
            </a:extLst>
          </p:cNvPr>
          <p:cNvSpPr txBox="1"/>
          <p:nvPr/>
        </p:nvSpPr>
        <p:spPr>
          <a:xfrm>
            <a:off x="528558" y="2033493"/>
            <a:ext cx="2862349" cy="1477328"/>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This screenshot should show the ‘VM-Restart’ was activated email message with the date and time of the alert.</a:t>
            </a:r>
          </a:p>
        </p:txBody>
      </p:sp>
    </p:spTree>
    <p:extLst>
      <p:ext uri="{BB962C8B-B14F-4D97-AF65-F5344CB8AC3E}">
        <p14:creationId xmlns:p14="http://schemas.microsoft.com/office/powerpoint/2010/main" val="437163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p:txBody>
          <a:bodyPr>
            <a:normAutofit fontScale="90000"/>
          </a:bodyPr>
          <a:lstStyle/>
          <a:p>
            <a:r>
              <a:rPr lang="en-US" sz="3600" b="1" dirty="0">
                <a:latin typeface="Calibri" panose="020F0502020204030204" pitchFamily="34" charset="0"/>
                <a:ea typeface="Calibri" panose="020F0502020204030204" pitchFamily="34" charset="0"/>
                <a:cs typeface="Calibri" panose="020F0502020204030204" pitchFamily="34" charset="0"/>
              </a:rPr>
              <a:t>Testing Alerts 2 of 2</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37</a:t>
            </a:fld>
            <a:endParaRPr lang="en-US" dirty="0"/>
          </a:p>
        </p:txBody>
      </p:sp>
      <p:pic>
        <p:nvPicPr>
          <p:cNvPr id="4" name="Picture 3">
            <a:extLst>
              <a:ext uri="{FF2B5EF4-FFF2-40B4-BE49-F238E27FC236}">
                <a16:creationId xmlns:a16="http://schemas.microsoft.com/office/drawing/2014/main" id="{1D713684-EACD-EB58-B39A-EC8EA7B61C70}"/>
              </a:ext>
            </a:extLst>
          </p:cNvPr>
          <p:cNvPicPr>
            <a:picLocks noChangeAspect="1"/>
          </p:cNvPicPr>
          <p:nvPr/>
        </p:nvPicPr>
        <p:blipFill>
          <a:blip r:embed="rId2"/>
          <a:stretch>
            <a:fillRect/>
          </a:stretch>
        </p:blipFill>
        <p:spPr>
          <a:xfrm>
            <a:off x="5353098" y="522481"/>
            <a:ext cx="5432196" cy="6106010"/>
          </a:xfrm>
          <a:prstGeom prst="rect">
            <a:avLst/>
          </a:prstGeom>
        </p:spPr>
      </p:pic>
      <p:sp>
        <p:nvSpPr>
          <p:cNvPr id="6" name="TextBox 5">
            <a:extLst>
              <a:ext uri="{FF2B5EF4-FFF2-40B4-BE49-F238E27FC236}">
                <a16:creationId xmlns:a16="http://schemas.microsoft.com/office/drawing/2014/main" id="{F90ED271-D96E-E32E-FC93-56E5FC1C43CD}"/>
              </a:ext>
            </a:extLst>
          </p:cNvPr>
          <p:cNvSpPr txBox="1"/>
          <p:nvPr/>
        </p:nvSpPr>
        <p:spPr>
          <a:xfrm>
            <a:off x="838200" y="1531657"/>
            <a:ext cx="2802775" cy="1477328"/>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a:t>
            </a:r>
            <a:r>
              <a:rPr lang="en-US" sz="1800" i="1" dirty="0">
                <a:latin typeface="Calibri" panose="020F0502020204030204" pitchFamily="34" charset="0"/>
                <a:ea typeface="Calibri" panose="020F0502020204030204" pitchFamily="34" charset="0"/>
                <a:cs typeface="Calibri" panose="020F0502020204030204" pitchFamily="34" charset="0"/>
              </a:rPr>
              <a:t>the ‘VM-Deallocate’ was activated email message</a:t>
            </a:r>
            <a:r>
              <a:rPr lang="en-US" sz="1800" dirty="0">
                <a:latin typeface="Calibri" panose="020F0502020204030204" pitchFamily="34" charset="0"/>
                <a:ea typeface="Calibri" panose="020F0502020204030204" pitchFamily="34" charset="0"/>
                <a:cs typeface="Calibri" panose="020F0502020204030204" pitchFamily="34" charset="0"/>
              </a:rPr>
              <a:t> with the date and time of the alert.</a:t>
            </a:r>
          </a:p>
        </p:txBody>
      </p:sp>
    </p:spTree>
    <p:extLst>
      <p:ext uri="{BB962C8B-B14F-4D97-AF65-F5344CB8AC3E}">
        <p14:creationId xmlns:p14="http://schemas.microsoft.com/office/powerpoint/2010/main" val="3058915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1038391" y="992616"/>
            <a:ext cx="10515600" cy="640080"/>
          </a:xfrm>
        </p:spPr>
        <p:txBody>
          <a:bodyPr>
            <a:normAutofit fontScale="90000"/>
          </a:bodyPr>
          <a:lstStyle/>
          <a:p>
            <a:r>
              <a:rPr lang="en-US" sz="4000" b="1" dirty="0">
                <a:latin typeface="Calibri" panose="020F0502020204030204" pitchFamily="34" charset="0"/>
                <a:ea typeface="Calibri" panose="020F0502020204030204" pitchFamily="34" charset="0"/>
                <a:cs typeface="Calibri" panose="020F0502020204030204" pitchFamily="34" charset="0"/>
              </a:rPr>
              <a:t>Conclusions</a:t>
            </a:r>
            <a:br>
              <a:rPr lang="en-US" dirty="0">
                <a:latin typeface="+mj-lt"/>
              </a:rPr>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38</a:t>
            </a:fld>
            <a:endParaRPr lang="en-US" dirty="0"/>
          </a:p>
        </p:txBody>
      </p:sp>
      <p:sp>
        <p:nvSpPr>
          <p:cNvPr id="4" name="TextBox 3">
            <a:extLst>
              <a:ext uri="{FF2B5EF4-FFF2-40B4-BE49-F238E27FC236}">
                <a16:creationId xmlns:a16="http://schemas.microsoft.com/office/drawing/2014/main" id="{7A4E5132-AABF-A0D4-2CA3-6B444BB4FF82}"/>
              </a:ext>
            </a:extLst>
          </p:cNvPr>
          <p:cNvSpPr txBox="1"/>
          <p:nvPr/>
        </p:nvSpPr>
        <p:spPr>
          <a:xfrm>
            <a:off x="1038391" y="1458111"/>
            <a:ext cx="6021201" cy="3416320"/>
          </a:xfrm>
          <a:prstGeom prst="rect">
            <a:avLst/>
          </a:prstGeom>
          <a:noFill/>
        </p:spPr>
        <p:txBody>
          <a:bodyPr wrap="square">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This project was very interesting, I created 2 alert rules during this project which were VM-restart and VM-deallocate. I also learned how to restart my VM and successfully stop my VM. One of the downsides of this project was that when it came to the testing part of this project, were that the notifications that were sent to my email took a while.  The project itself was time-consuming, however, I still enjoyed it</a:t>
            </a:r>
            <a:r>
              <a:rPr lang="en-US" sz="2400" dirty="0"/>
              <a:t>. </a:t>
            </a:r>
          </a:p>
        </p:txBody>
      </p:sp>
      <p:pic>
        <p:nvPicPr>
          <p:cNvPr id="7" name="Picture 6">
            <a:extLst>
              <a:ext uri="{FF2B5EF4-FFF2-40B4-BE49-F238E27FC236}">
                <a16:creationId xmlns:a16="http://schemas.microsoft.com/office/drawing/2014/main" id="{4ADA1C0F-DF52-1A25-5912-E07B63888AA6}"/>
              </a:ext>
            </a:extLst>
          </p:cNvPr>
          <p:cNvPicPr>
            <a:picLocks noChangeAspect="1"/>
          </p:cNvPicPr>
          <p:nvPr/>
        </p:nvPicPr>
        <p:blipFill>
          <a:blip r:embed="rId2"/>
          <a:stretch>
            <a:fillRect/>
          </a:stretch>
        </p:blipFill>
        <p:spPr>
          <a:xfrm>
            <a:off x="7724609" y="1935126"/>
            <a:ext cx="3429000" cy="2286000"/>
          </a:xfrm>
          <a:prstGeom prst="rect">
            <a:avLst/>
          </a:prstGeom>
        </p:spPr>
      </p:pic>
    </p:spTree>
    <p:extLst>
      <p:ext uri="{BB962C8B-B14F-4D97-AF65-F5344CB8AC3E}">
        <p14:creationId xmlns:p14="http://schemas.microsoft.com/office/powerpoint/2010/main" val="2552166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317B426A-ED12-4FB0-AEFB-637E82DB897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39</a:t>
            </a:fld>
            <a:endParaRPr lang="en-US" dirty="0"/>
          </a:p>
        </p:txBody>
      </p:sp>
      <p:sp>
        <p:nvSpPr>
          <p:cNvPr id="19" name="TextBox 18">
            <a:extLst>
              <a:ext uri="{FF2B5EF4-FFF2-40B4-BE49-F238E27FC236}">
                <a16:creationId xmlns:a16="http://schemas.microsoft.com/office/drawing/2014/main" id="{471DB728-5738-8FB4-11BF-22BB47C60209}"/>
              </a:ext>
            </a:extLst>
          </p:cNvPr>
          <p:cNvSpPr txBox="1"/>
          <p:nvPr/>
        </p:nvSpPr>
        <p:spPr>
          <a:xfrm>
            <a:off x="845306" y="1338338"/>
            <a:ext cx="6097712" cy="707886"/>
          </a:xfrm>
          <a:prstGeom prst="rect">
            <a:avLst/>
          </a:prstGeom>
          <a:noFill/>
        </p:spPr>
        <p:txBody>
          <a:bodyPr wrap="square">
            <a:spAutoFit/>
          </a:bodyPr>
          <a:lstStyle/>
          <a:p>
            <a:pPr marL="0" indent="0">
              <a:buNone/>
            </a:pPr>
            <a:r>
              <a:rPr lang="en-US" sz="4000" b="1" dirty="0">
                <a:latin typeface="Calibri" panose="020F0502020204030204" pitchFamily="34" charset="0"/>
                <a:ea typeface="Calibri" panose="020F0502020204030204" pitchFamily="34" charset="0"/>
                <a:cs typeface="Calibri" panose="020F0502020204030204" pitchFamily="34" charset="0"/>
              </a:rPr>
              <a:t>       Career Slide </a:t>
            </a:r>
            <a:r>
              <a:rPr lang="en-US" b="1" dirty="0"/>
              <a:t> </a:t>
            </a:r>
            <a:r>
              <a:rPr lang="en-US" sz="1800" b="1" dirty="0"/>
              <a:t> </a:t>
            </a:r>
          </a:p>
        </p:txBody>
      </p:sp>
      <p:sp>
        <p:nvSpPr>
          <p:cNvPr id="3" name="TextBox 2">
            <a:extLst>
              <a:ext uri="{FF2B5EF4-FFF2-40B4-BE49-F238E27FC236}">
                <a16:creationId xmlns:a16="http://schemas.microsoft.com/office/drawing/2014/main" id="{ADA5D771-79D6-BDCB-476D-A6D19799519F}"/>
              </a:ext>
            </a:extLst>
          </p:cNvPr>
          <p:cNvSpPr txBox="1"/>
          <p:nvPr/>
        </p:nvSpPr>
        <p:spPr>
          <a:xfrm>
            <a:off x="1652154" y="2266526"/>
            <a:ext cx="5081154" cy="2862322"/>
          </a:xfrm>
          <a:prstGeom prst="rect">
            <a:avLst/>
          </a:prstGeom>
          <a:noFill/>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I learned the Fundamentals of Microsoft Azure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Deploying VM in Azure, deleting Resource groups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using command prompt to verify connectivity with 2 different VMs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Deploying VMs into Subnet</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Creating a security group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Understanding </a:t>
            </a:r>
            <a:r>
              <a:rPr lang="en-US" sz="1800" dirty="0">
                <a:latin typeface="Calibri" panose="020F0502020204030204" pitchFamily="34" charset="0"/>
                <a:ea typeface="Calibri" panose="020F0502020204030204" pitchFamily="34" charset="0"/>
                <a:cs typeface="Calibri" panose="020F0502020204030204" pitchFamily="34" charset="0"/>
              </a:rPr>
              <a:t>Azure’s  blob storage access tiers</a:t>
            </a:r>
            <a:r>
              <a:rPr lang="en-US"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Creating containers, blob enabling, and versioning</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Setting up rules, alerts, and testing alerts </a:t>
            </a:r>
          </a:p>
        </p:txBody>
      </p:sp>
      <p:pic>
        <p:nvPicPr>
          <p:cNvPr id="5" name="Graphic 4" descr="Artificial Intelligence with solid fill">
            <a:extLst>
              <a:ext uri="{FF2B5EF4-FFF2-40B4-BE49-F238E27FC236}">
                <a16:creationId xmlns:a16="http://schemas.microsoft.com/office/drawing/2014/main" id="{3FA3E12F-7C9A-A085-C574-70E73D5BA9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68611" y="2112079"/>
            <a:ext cx="2910840" cy="2910840"/>
          </a:xfrm>
          <a:prstGeom prst="rect">
            <a:avLst/>
          </a:prstGeom>
        </p:spPr>
      </p:pic>
    </p:spTree>
    <p:extLst>
      <p:ext uri="{BB962C8B-B14F-4D97-AF65-F5344CB8AC3E}">
        <p14:creationId xmlns:p14="http://schemas.microsoft.com/office/powerpoint/2010/main" val="1594094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D394544-C9EA-4CC9-A8CE-78087E866119}"/>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a:t>
            </a:fld>
            <a:endParaRPr lang="en-US" dirty="0"/>
          </a:p>
        </p:txBody>
      </p:sp>
      <p:sp>
        <p:nvSpPr>
          <p:cNvPr id="42" name="TextBox 41">
            <a:extLst>
              <a:ext uri="{FF2B5EF4-FFF2-40B4-BE49-F238E27FC236}">
                <a16:creationId xmlns:a16="http://schemas.microsoft.com/office/drawing/2014/main" id="{95DF13F8-53CF-B31A-B2C2-D1A9470C3D47}"/>
              </a:ext>
            </a:extLst>
          </p:cNvPr>
          <p:cNvSpPr txBox="1"/>
          <p:nvPr/>
        </p:nvSpPr>
        <p:spPr>
          <a:xfrm>
            <a:off x="400693" y="1335463"/>
            <a:ext cx="11137185" cy="3785652"/>
          </a:xfrm>
          <a:prstGeom prst="rect">
            <a:avLst/>
          </a:prstGeom>
          <a:noFill/>
        </p:spPr>
        <p:txBody>
          <a:bodyPr wrap="square">
            <a:spAutoFit/>
          </a:bodyPr>
          <a:lstStyle/>
          <a:p>
            <a:pPr>
              <a:buNone/>
            </a:pPr>
            <a:r>
              <a:rPr lang="en-US" sz="2400" dirty="0">
                <a:latin typeface="+mj-lt"/>
              </a:rPr>
              <a:t> </a:t>
            </a:r>
            <a:r>
              <a:rPr lang="en-US" sz="2400" dirty="0">
                <a:latin typeface="Calibri" panose="020F0502020204030204" pitchFamily="34" charset="0"/>
                <a:ea typeface="Calibri" panose="020F0502020204030204" pitchFamily="34" charset="0"/>
                <a:cs typeface="Calibri" panose="020F0502020204030204" pitchFamily="34" charset="0"/>
              </a:rPr>
              <a:t>I will be deploying a VM using the platform Azure, one of the first steps that I took was creating a Virtual Machine. Which included creating a new resource group, giving my virtual machine a name, changing my region to (US) East US, and selecting a security type. Next, I verified my VM size along with creating an administrator account. Next, it was time for the deployment process. Once that was completed, I connected to the Virtual machine using the Remote desk Protocol. I then downloaded the RDF file and logged into the virtual machine. Which then later I was able to connect successfully to the VM. Once, I was connected I  was able to view the properties. The last steps that I did were to disconnect the VM and go back into Azure to delete the resources, VM, along with the resource group. </a:t>
            </a:r>
          </a:p>
        </p:txBody>
      </p:sp>
      <p:sp>
        <p:nvSpPr>
          <p:cNvPr id="3" name="TextBox 2">
            <a:extLst>
              <a:ext uri="{FF2B5EF4-FFF2-40B4-BE49-F238E27FC236}">
                <a16:creationId xmlns:a16="http://schemas.microsoft.com/office/drawing/2014/main" id="{76694686-31C1-A406-2153-5AE1E4DE30A3}"/>
              </a:ext>
            </a:extLst>
          </p:cNvPr>
          <p:cNvSpPr txBox="1"/>
          <p:nvPr/>
        </p:nvSpPr>
        <p:spPr>
          <a:xfrm>
            <a:off x="400694" y="471668"/>
            <a:ext cx="9236466" cy="646331"/>
          </a:xfrm>
          <a:prstGeom prst="rect">
            <a:avLst/>
          </a:prstGeom>
          <a:noFill/>
        </p:spPr>
        <p:txBody>
          <a:bodyPr wrap="square">
            <a:spAutoFit/>
          </a:bodyPr>
          <a:lstStyle/>
          <a:p>
            <a:pPr>
              <a:buNone/>
            </a:pPr>
            <a:r>
              <a:rPr lang="en-US" sz="3600" b="1" dirty="0">
                <a:latin typeface="Calibri" panose="020F0502020204030204" pitchFamily="34" charset="0"/>
                <a:ea typeface="Calibri" panose="020F0502020204030204" pitchFamily="34" charset="0"/>
                <a:cs typeface="Calibri" panose="020F0502020204030204" pitchFamily="34" charset="0"/>
              </a:rPr>
              <a:t>Introduction to Virtual Machine (VM) Instances</a:t>
            </a:r>
          </a:p>
        </p:txBody>
      </p:sp>
    </p:spTree>
    <p:extLst>
      <p:ext uri="{BB962C8B-B14F-4D97-AF65-F5344CB8AC3E}">
        <p14:creationId xmlns:p14="http://schemas.microsoft.com/office/powerpoint/2010/main" val="4268866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317B426A-ED12-4FB0-AEFB-637E82DB897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40</a:t>
            </a:fld>
            <a:endParaRPr lang="en-US" dirty="0"/>
          </a:p>
        </p:txBody>
      </p:sp>
      <p:sp>
        <p:nvSpPr>
          <p:cNvPr id="19" name="TextBox 18">
            <a:extLst>
              <a:ext uri="{FF2B5EF4-FFF2-40B4-BE49-F238E27FC236}">
                <a16:creationId xmlns:a16="http://schemas.microsoft.com/office/drawing/2014/main" id="{471DB728-5738-8FB4-11BF-22BB47C60209}"/>
              </a:ext>
            </a:extLst>
          </p:cNvPr>
          <p:cNvSpPr txBox="1"/>
          <p:nvPr/>
        </p:nvSpPr>
        <p:spPr>
          <a:xfrm>
            <a:off x="2057930" y="1208850"/>
            <a:ext cx="6097712" cy="707886"/>
          </a:xfrm>
          <a:prstGeom prst="rect">
            <a:avLst/>
          </a:prstGeom>
          <a:noFill/>
        </p:spPr>
        <p:txBody>
          <a:bodyPr wrap="square">
            <a:spAutoFit/>
          </a:bodyPr>
          <a:lstStyle/>
          <a:p>
            <a:pPr marL="0" indent="0">
              <a:buNone/>
            </a:pPr>
            <a:r>
              <a:rPr lang="en-US" sz="4000" b="1" dirty="0">
                <a:latin typeface="Calibri" panose="020F0502020204030204" pitchFamily="34" charset="0"/>
                <a:ea typeface="Calibri" panose="020F0502020204030204" pitchFamily="34" charset="0"/>
                <a:cs typeface="Calibri" panose="020F0502020204030204" pitchFamily="34" charset="0"/>
              </a:rPr>
              <a:t>Challenges</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dirty="0"/>
              <a:t> </a:t>
            </a:r>
            <a:r>
              <a:rPr lang="en-US" sz="1800" dirty="0"/>
              <a:t> </a:t>
            </a:r>
          </a:p>
        </p:txBody>
      </p:sp>
      <p:sp>
        <p:nvSpPr>
          <p:cNvPr id="5" name="TextBox 4">
            <a:extLst>
              <a:ext uri="{FF2B5EF4-FFF2-40B4-BE49-F238E27FC236}">
                <a16:creationId xmlns:a16="http://schemas.microsoft.com/office/drawing/2014/main" id="{AD0F34CF-E3C3-5101-EC31-8F8805B907F4}"/>
              </a:ext>
            </a:extLst>
          </p:cNvPr>
          <p:cNvSpPr txBox="1"/>
          <p:nvPr/>
        </p:nvSpPr>
        <p:spPr>
          <a:xfrm>
            <a:off x="2185391" y="2220742"/>
            <a:ext cx="3910609" cy="2862322"/>
          </a:xfrm>
          <a:prstGeom prst="rect">
            <a:avLst/>
          </a:prstGeom>
          <a:noFill/>
        </p:spPr>
        <p:txBody>
          <a:bodyPr wrap="square">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The Two challenges that I faced during this project were :</a:t>
            </a:r>
            <a:r>
              <a:rPr lang="en-US" sz="1800" b="1" dirty="0">
                <a:latin typeface="Calibri" panose="020F0502020204030204" pitchFamily="34" charset="0"/>
                <a:ea typeface="Calibri" panose="020F0502020204030204" pitchFamily="34" charset="0"/>
                <a:cs typeface="Calibri" panose="020F0502020204030204" pitchFamily="34" charset="0"/>
              </a:rPr>
              <a:t>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When testing the alerts in the Cloud monitoring portion of </a:t>
            </a:r>
            <a:r>
              <a:rPr lang="en-US" sz="1800" dirty="0">
                <a:latin typeface="Calibri" panose="020F0502020204030204" pitchFamily="34" charset="0"/>
                <a:ea typeface="Calibri" panose="020F0502020204030204" pitchFamily="34" charset="0"/>
                <a:cs typeface="Calibri" panose="020F0502020204030204" pitchFamily="34" charset="0"/>
              </a:rPr>
              <a:t>this project. It was very time-consuming. I also thought that deploying and deleting my resource group was also time-consuming at first. Some of the slides were also out of order. </a:t>
            </a:r>
          </a:p>
        </p:txBody>
      </p:sp>
      <p:pic>
        <p:nvPicPr>
          <p:cNvPr id="3" name="Graphic 2" descr="Hurdle outline">
            <a:extLst>
              <a:ext uri="{FF2B5EF4-FFF2-40B4-BE49-F238E27FC236}">
                <a16:creationId xmlns:a16="http://schemas.microsoft.com/office/drawing/2014/main" id="{EAF1835B-C8A3-E7FE-227E-D47D11183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6838" y="2220742"/>
            <a:ext cx="2669771" cy="2669771"/>
          </a:xfrm>
          <a:prstGeom prst="rect">
            <a:avLst/>
          </a:prstGeom>
        </p:spPr>
      </p:pic>
    </p:spTree>
    <p:extLst>
      <p:ext uri="{BB962C8B-B14F-4D97-AF65-F5344CB8AC3E}">
        <p14:creationId xmlns:p14="http://schemas.microsoft.com/office/powerpoint/2010/main" val="3721134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317B426A-ED12-4FB0-AEFB-637E82DB897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41</a:t>
            </a:fld>
            <a:endParaRPr lang="en-US" dirty="0"/>
          </a:p>
        </p:txBody>
      </p:sp>
      <p:sp>
        <p:nvSpPr>
          <p:cNvPr id="17" name="TextBox 16">
            <a:extLst>
              <a:ext uri="{FF2B5EF4-FFF2-40B4-BE49-F238E27FC236}">
                <a16:creationId xmlns:a16="http://schemas.microsoft.com/office/drawing/2014/main" id="{F91C2148-9245-08CA-5C27-66609CD00FE9}"/>
              </a:ext>
            </a:extLst>
          </p:cNvPr>
          <p:cNvSpPr txBox="1"/>
          <p:nvPr/>
        </p:nvSpPr>
        <p:spPr>
          <a:xfrm>
            <a:off x="1690956" y="2077235"/>
            <a:ext cx="6097712" cy="2031325"/>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1. Course Project demonstration videos</a:t>
            </a:r>
          </a:p>
          <a:p>
            <a:r>
              <a:rPr lang="en-US" dirty="0">
                <a:latin typeface="Calibri" panose="020F0502020204030204" pitchFamily="34" charset="0"/>
                <a:ea typeface="Calibri" panose="020F0502020204030204" pitchFamily="34" charset="0"/>
                <a:cs typeface="Calibri" panose="020F0502020204030204" pitchFamily="34" charset="0"/>
              </a:rPr>
              <a:t>2</a:t>
            </a:r>
            <a:r>
              <a:rPr lang="en-US" sz="1800" dirty="0">
                <a:latin typeface="Calibri" panose="020F0502020204030204" pitchFamily="34" charset="0"/>
                <a:ea typeface="Calibri" panose="020F0502020204030204" pitchFamily="34" charset="0"/>
                <a:cs typeface="Calibri" panose="020F0502020204030204" pitchFamily="34" charset="0"/>
              </a:rPr>
              <a:t>. Hot, Cool, and Archive access tiers for blob data, </a:t>
            </a:r>
            <a:r>
              <a:rPr lang="en-US" sz="1800" dirty="0">
                <a:latin typeface="Calibri" panose="020F0502020204030204" pitchFamily="34" charset="0"/>
                <a:ea typeface="Calibri" panose="020F0502020204030204" pitchFamily="34" charset="0"/>
                <a:cs typeface="Calibri" panose="020F0502020204030204" pitchFamily="34" charset="0"/>
                <a:hlinkClick r:id="rId2"/>
              </a:rPr>
              <a:t>https://docs.microsoft.com/en-us/azure/storage/blobs/access-tiers-overview</a:t>
            </a: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3. https://learn.microsoft.com/en-us/azure/storage/blobs/access-tiers-overview</a:t>
            </a:r>
          </a:p>
          <a:p>
            <a:endParaRPr lang="en-US" sz="1800" dirty="0"/>
          </a:p>
        </p:txBody>
      </p:sp>
      <p:sp>
        <p:nvSpPr>
          <p:cNvPr id="19" name="TextBox 18">
            <a:extLst>
              <a:ext uri="{FF2B5EF4-FFF2-40B4-BE49-F238E27FC236}">
                <a16:creationId xmlns:a16="http://schemas.microsoft.com/office/drawing/2014/main" id="{471DB728-5738-8FB4-11BF-22BB47C60209}"/>
              </a:ext>
            </a:extLst>
          </p:cNvPr>
          <p:cNvSpPr txBox="1"/>
          <p:nvPr/>
        </p:nvSpPr>
        <p:spPr>
          <a:xfrm>
            <a:off x="1619037" y="1086765"/>
            <a:ext cx="6097712" cy="707886"/>
          </a:xfrm>
          <a:prstGeom prst="rect">
            <a:avLst/>
          </a:prstGeom>
          <a:noFill/>
        </p:spPr>
        <p:txBody>
          <a:bodyPr wrap="square">
            <a:spAutoFit/>
          </a:bodyPr>
          <a:lstStyle/>
          <a:p>
            <a:pPr marL="0" indent="0">
              <a:buNone/>
            </a:pPr>
            <a:r>
              <a:rPr lang="en-US" sz="4000" b="1" dirty="0">
                <a:latin typeface="Calibri" panose="020F0502020204030204" pitchFamily="34" charset="0"/>
                <a:ea typeface="Calibri" panose="020F0502020204030204" pitchFamily="34" charset="0"/>
                <a:cs typeface="Calibri" panose="020F0502020204030204" pitchFamily="34" charset="0"/>
              </a:rPr>
              <a:t>References</a:t>
            </a:r>
            <a:r>
              <a:rPr lang="en-US" dirty="0"/>
              <a:t> </a:t>
            </a:r>
            <a:r>
              <a:rPr lang="en-US" sz="1800" dirty="0"/>
              <a:t> </a:t>
            </a:r>
          </a:p>
        </p:txBody>
      </p:sp>
      <p:pic>
        <p:nvPicPr>
          <p:cNvPr id="5" name="Graphic 4" descr="Books with solid fill">
            <a:extLst>
              <a:ext uri="{FF2B5EF4-FFF2-40B4-BE49-F238E27FC236}">
                <a16:creationId xmlns:a16="http://schemas.microsoft.com/office/drawing/2014/main" id="{3FD7B8D2-09B8-6F93-FC77-9062E5F56C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4872" y="2051407"/>
            <a:ext cx="2138737" cy="2138737"/>
          </a:xfrm>
          <a:prstGeom prst="rect">
            <a:avLst/>
          </a:prstGeom>
        </p:spPr>
      </p:pic>
    </p:spTree>
    <p:extLst>
      <p:ext uri="{BB962C8B-B14F-4D97-AF65-F5344CB8AC3E}">
        <p14:creationId xmlns:p14="http://schemas.microsoft.com/office/powerpoint/2010/main" val="1835941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688009" y="2496487"/>
            <a:ext cx="10515600" cy="640080"/>
          </a:xfrm>
        </p:spPr>
        <p:txBody>
          <a:bodyPr>
            <a:normAutofit fontScale="90000"/>
          </a:bodyPr>
          <a:lstStyle/>
          <a:p>
            <a:r>
              <a:rPr lang="en-US" sz="4000" b="1" dirty="0">
                <a:latin typeface="Calibri" panose="020F0502020204030204" pitchFamily="34" charset="0"/>
                <a:ea typeface="Calibri" panose="020F0502020204030204" pitchFamily="34" charset="0"/>
                <a:cs typeface="Calibri" panose="020F0502020204030204" pitchFamily="34" charset="0"/>
              </a:rPr>
              <a:t>Summary</a:t>
            </a:r>
            <a:br>
              <a:rPr lang="en-US" sz="4000" b="1" dirty="0">
                <a:latin typeface="Calibri" panose="020F0502020204030204" pitchFamily="34" charset="0"/>
                <a:ea typeface="Calibri" panose="020F0502020204030204" pitchFamily="34" charset="0"/>
                <a:cs typeface="Calibri" panose="020F0502020204030204" pitchFamily="34" charset="0"/>
              </a:rPr>
            </a:br>
            <a:br>
              <a:rPr lang="en-US" dirty="0">
                <a:latin typeface="Calibri" panose="020F0502020204030204" pitchFamily="34" charset="0"/>
                <a:ea typeface="Calibri" panose="020F0502020204030204" pitchFamily="34" charset="0"/>
                <a:cs typeface="Calibri" panose="020F0502020204030204" pitchFamily="34" charset="0"/>
              </a:rPr>
            </a:br>
            <a:r>
              <a:rPr lang="en-US" sz="3100" dirty="0">
                <a:latin typeface="Calibri" panose="020F0502020204030204" pitchFamily="34" charset="0"/>
                <a:ea typeface="Calibri" panose="020F0502020204030204" pitchFamily="34" charset="0"/>
                <a:cs typeface="Calibri" panose="020F0502020204030204" pitchFamily="34" charset="0"/>
              </a:rPr>
              <a:t>As my educational journey continues, I will say that I have learned so much from this NETW211 course so far. This was a class that I dreaded but ended up loving. I love the information that was introduced in this course, which started with me creating a virtual machine. This was a very small portion of this project. My favorite portion of this project was testing alerts in the cloud monitoring portion of the project. Even though the testing alerts did take a while to come through. I still found that portion of my project cool, I think that I will pursue the AZ-900: Microsoft Azure Fundamentals certification in the near future</a:t>
            </a:r>
            <a:r>
              <a:rPr lang="en-US" dirty="0">
                <a:latin typeface="Calibri" panose="020F0502020204030204" pitchFamily="34" charset="0"/>
                <a:ea typeface="Calibri" panose="020F0502020204030204" pitchFamily="34" charset="0"/>
                <a:cs typeface="Calibri" panose="020F0502020204030204" pitchFamily="34" charset="0"/>
              </a:rPr>
              <a:t>.</a:t>
            </a:r>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42</a:t>
            </a:fld>
            <a:endParaRPr lang="en-US" dirty="0"/>
          </a:p>
        </p:txBody>
      </p:sp>
    </p:spTree>
    <p:extLst>
      <p:ext uri="{BB962C8B-B14F-4D97-AF65-F5344CB8AC3E}">
        <p14:creationId xmlns:p14="http://schemas.microsoft.com/office/powerpoint/2010/main" val="413906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336477" y="835538"/>
            <a:ext cx="10515600" cy="640080"/>
          </a:xfrm>
        </p:spPr>
        <p:txBody>
          <a:bodyPr>
            <a:normAutofit fontScale="90000"/>
          </a:bodyPr>
          <a:lstStyle/>
          <a:p>
            <a:r>
              <a:rPr lang="en-US" sz="4000" b="1" dirty="0">
                <a:latin typeface="Calibri" panose="020F0502020204030204" pitchFamily="34" charset="0"/>
                <a:ea typeface="Calibri" panose="020F0502020204030204" pitchFamily="34" charset="0"/>
                <a:cs typeface="Calibri" panose="020F0502020204030204" pitchFamily="34" charset="0"/>
              </a:rPr>
              <a:t>Deploying a VM in Azure</a:t>
            </a:r>
            <a:br>
              <a:rPr lang="en-US" sz="3600" dirty="0"/>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5</a:t>
            </a:fld>
            <a:endParaRPr lang="en-US" dirty="0"/>
          </a:p>
        </p:txBody>
      </p:sp>
      <p:sp>
        <p:nvSpPr>
          <p:cNvPr id="18" name="TextBox 17">
            <a:extLst>
              <a:ext uri="{FF2B5EF4-FFF2-40B4-BE49-F238E27FC236}">
                <a16:creationId xmlns:a16="http://schemas.microsoft.com/office/drawing/2014/main" id="{58AA9C44-E7F7-1B53-662C-EC738EC8C324}"/>
              </a:ext>
            </a:extLst>
          </p:cNvPr>
          <p:cNvSpPr txBox="1"/>
          <p:nvPr/>
        </p:nvSpPr>
        <p:spPr>
          <a:xfrm>
            <a:off x="336477" y="1475618"/>
            <a:ext cx="2560834" cy="3693319"/>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NETW211VM page with information such as the resource group name, subscription, public IP address, etc. </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your DVU ID information in the top right corner of the Azure Portal.</a:t>
            </a:r>
          </a:p>
        </p:txBody>
      </p:sp>
      <p:pic>
        <p:nvPicPr>
          <p:cNvPr id="19" name="Picture 18">
            <a:extLst>
              <a:ext uri="{FF2B5EF4-FFF2-40B4-BE49-F238E27FC236}">
                <a16:creationId xmlns:a16="http://schemas.microsoft.com/office/drawing/2014/main" id="{3762D537-588D-78A8-D578-C68534BA4E42}"/>
              </a:ext>
            </a:extLst>
          </p:cNvPr>
          <p:cNvPicPr>
            <a:picLocks noChangeAspect="1"/>
          </p:cNvPicPr>
          <p:nvPr/>
        </p:nvPicPr>
        <p:blipFill>
          <a:blip r:embed="rId2"/>
          <a:stretch>
            <a:fillRect/>
          </a:stretch>
        </p:blipFill>
        <p:spPr>
          <a:xfrm>
            <a:off x="2897311" y="1624427"/>
            <a:ext cx="9175275" cy="3609145"/>
          </a:xfrm>
          <a:prstGeom prst="rect">
            <a:avLst/>
          </a:prstGeom>
        </p:spPr>
      </p:pic>
    </p:spTree>
    <p:extLst>
      <p:ext uri="{BB962C8B-B14F-4D97-AF65-F5344CB8AC3E}">
        <p14:creationId xmlns:p14="http://schemas.microsoft.com/office/powerpoint/2010/main" val="179370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6</a:t>
            </a:fld>
            <a:endParaRPr lang="en-US" dirty="0"/>
          </a:p>
        </p:txBody>
      </p:sp>
      <p:sp>
        <p:nvSpPr>
          <p:cNvPr id="4" name="TextBox 3">
            <a:extLst>
              <a:ext uri="{FF2B5EF4-FFF2-40B4-BE49-F238E27FC236}">
                <a16:creationId xmlns:a16="http://schemas.microsoft.com/office/drawing/2014/main" id="{F612422E-83AF-B2AB-A05D-D896D0B66E3A}"/>
              </a:ext>
            </a:extLst>
          </p:cNvPr>
          <p:cNvSpPr txBox="1"/>
          <p:nvPr/>
        </p:nvSpPr>
        <p:spPr>
          <a:xfrm>
            <a:off x="346753" y="842748"/>
            <a:ext cx="2612206" cy="1200329"/>
          </a:xfrm>
          <a:prstGeom prst="rect">
            <a:avLst/>
          </a:prstGeom>
          <a:noFill/>
        </p:spPr>
        <p:txBody>
          <a:bodyPr wrap="square">
            <a:spAutoFit/>
          </a:bodyPr>
          <a:lstStyle/>
          <a:p>
            <a:r>
              <a:rPr lang="en-US" sz="3600" b="1" dirty="0">
                <a:latin typeface="Calibri" panose="020F0502020204030204" pitchFamily="34" charset="0"/>
                <a:ea typeface="Calibri" panose="020F0502020204030204" pitchFamily="34" charset="0"/>
                <a:cs typeface="Calibri" panose="020F0502020204030204" pitchFamily="34" charset="0"/>
              </a:rPr>
              <a:t>Connecting to the VM</a:t>
            </a:r>
          </a:p>
        </p:txBody>
      </p:sp>
      <p:sp>
        <p:nvSpPr>
          <p:cNvPr id="6" name="TextBox 5">
            <a:extLst>
              <a:ext uri="{FF2B5EF4-FFF2-40B4-BE49-F238E27FC236}">
                <a16:creationId xmlns:a16="http://schemas.microsoft.com/office/drawing/2014/main" id="{8B29E384-2949-705B-5156-AEABCF3A8BF4}"/>
              </a:ext>
            </a:extLst>
          </p:cNvPr>
          <p:cNvSpPr txBox="1"/>
          <p:nvPr/>
        </p:nvSpPr>
        <p:spPr>
          <a:xfrm>
            <a:off x="346754" y="2153711"/>
            <a:ext cx="2612205" cy="3416320"/>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PROPERTIES for NETW211VM page, including the computer name, operating system version, hardware information, etc. </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the EVENTS section with the Date and Time information</a:t>
            </a:r>
            <a:r>
              <a:rPr lang="en-US" sz="1800" dirty="0"/>
              <a:t>.</a:t>
            </a:r>
          </a:p>
        </p:txBody>
      </p:sp>
      <p:pic>
        <p:nvPicPr>
          <p:cNvPr id="7" name="Picture 6">
            <a:extLst>
              <a:ext uri="{FF2B5EF4-FFF2-40B4-BE49-F238E27FC236}">
                <a16:creationId xmlns:a16="http://schemas.microsoft.com/office/drawing/2014/main" id="{0D1D4FE1-54E7-4937-88A6-7EA2B733D334}"/>
              </a:ext>
            </a:extLst>
          </p:cNvPr>
          <p:cNvPicPr>
            <a:picLocks noChangeAspect="1"/>
          </p:cNvPicPr>
          <p:nvPr/>
        </p:nvPicPr>
        <p:blipFill>
          <a:blip r:embed="rId2"/>
          <a:stretch>
            <a:fillRect/>
          </a:stretch>
        </p:blipFill>
        <p:spPr>
          <a:xfrm>
            <a:off x="3098888" y="1109271"/>
            <a:ext cx="8858256" cy="4639458"/>
          </a:xfrm>
          <a:prstGeom prst="rect">
            <a:avLst/>
          </a:prstGeom>
        </p:spPr>
      </p:pic>
    </p:spTree>
    <p:extLst>
      <p:ext uri="{BB962C8B-B14F-4D97-AF65-F5344CB8AC3E}">
        <p14:creationId xmlns:p14="http://schemas.microsoft.com/office/powerpoint/2010/main" val="36359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7</a:t>
            </a:fld>
            <a:endParaRPr lang="en-US" dirty="0"/>
          </a:p>
        </p:txBody>
      </p:sp>
      <p:sp>
        <p:nvSpPr>
          <p:cNvPr id="4" name="TextBox 3">
            <a:extLst>
              <a:ext uri="{FF2B5EF4-FFF2-40B4-BE49-F238E27FC236}">
                <a16:creationId xmlns:a16="http://schemas.microsoft.com/office/drawing/2014/main" id="{059A5587-D5FF-5441-C331-96D0BC271529}"/>
              </a:ext>
            </a:extLst>
          </p:cNvPr>
          <p:cNvSpPr txBox="1"/>
          <p:nvPr/>
        </p:nvSpPr>
        <p:spPr>
          <a:xfrm>
            <a:off x="315928" y="697672"/>
            <a:ext cx="2167847" cy="1200329"/>
          </a:xfrm>
          <a:prstGeom prst="rect">
            <a:avLst/>
          </a:prstGeom>
          <a:noFill/>
        </p:spPr>
        <p:txBody>
          <a:bodyPr wrap="square">
            <a:spAutoFit/>
          </a:bodyPr>
          <a:lstStyle/>
          <a:p>
            <a:r>
              <a:rPr lang="en-US" sz="3600" b="1" dirty="0">
                <a:latin typeface="Calibri" panose="020F0502020204030204" pitchFamily="34" charset="0"/>
                <a:ea typeface="Calibri" panose="020F0502020204030204" pitchFamily="34" charset="0"/>
                <a:cs typeface="Calibri" panose="020F0502020204030204" pitchFamily="34" charset="0"/>
              </a:rPr>
              <a:t>Deleting </a:t>
            </a:r>
          </a:p>
          <a:p>
            <a:r>
              <a:rPr lang="en-US" sz="3600" b="1" dirty="0">
                <a:latin typeface="Calibri" panose="020F0502020204030204" pitchFamily="34" charset="0"/>
                <a:ea typeface="Calibri" panose="020F0502020204030204" pitchFamily="34" charset="0"/>
                <a:cs typeface="Calibri" panose="020F0502020204030204" pitchFamily="34" charset="0"/>
              </a:rPr>
              <a:t>the VM</a:t>
            </a:r>
          </a:p>
        </p:txBody>
      </p:sp>
      <p:sp>
        <p:nvSpPr>
          <p:cNvPr id="6" name="TextBox 5">
            <a:extLst>
              <a:ext uri="{FF2B5EF4-FFF2-40B4-BE49-F238E27FC236}">
                <a16:creationId xmlns:a16="http://schemas.microsoft.com/office/drawing/2014/main" id="{ECF95AF0-380F-A15F-7A68-2F45D489D8FE}"/>
              </a:ext>
            </a:extLst>
          </p:cNvPr>
          <p:cNvSpPr txBox="1"/>
          <p:nvPr/>
        </p:nvSpPr>
        <p:spPr>
          <a:xfrm>
            <a:off x="315928" y="1978626"/>
            <a:ext cx="2766317" cy="3139321"/>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show the NETW211-XX (Your Initials) Resource groups page, with the “No resources match your filters” message.</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This screenshot should also show your DVU ID information in the top right corner of the Azure Portal.</a:t>
            </a:r>
          </a:p>
        </p:txBody>
      </p:sp>
      <p:pic>
        <p:nvPicPr>
          <p:cNvPr id="7" name="Picture 6">
            <a:extLst>
              <a:ext uri="{FF2B5EF4-FFF2-40B4-BE49-F238E27FC236}">
                <a16:creationId xmlns:a16="http://schemas.microsoft.com/office/drawing/2014/main" id="{709BD64F-61AA-210B-33E8-E7C47D915CC9}"/>
              </a:ext>
            </a:extLst>
          </p:cNvPr>
          <p:cNvPicPr>
            <a:picLocks noChangeAspect="1"/>
          </p:cNvPicPr>
          <p:nvPr/>
        </p:nvPicPr>
        <p:blipFill>
          <a:blip r:embed="rId2"/>
          <a:stretch>
            <a:fillRect/>
          </a:stretch>
        </p:blipFill>
        <p:spPr>
          <a:xfrm>
            <a:off x="3092520" y="1618331"/>
            <a:ext cx="8937511" cy="3621338"/>
          </a:xfrm>
          <a:prstGeom prst="rect">
            <a:avLst/>
          </a:prstGeom>
        </p:spPr>
      </p:pic>
    </p:spTree>
    <p:extLst>
      <p:ext uri="{BB962C8B-B14F-4D97-AF65-F5344CB8AC3E}">
        <p14:creationId xmlns:p14="http://schemas.microsoft.com/office/powerpoint/2010/main" val="316375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1C7-D600-9DBE-745C-5AE5CA5E05F1}"/>
              </a:ext>
            </a:extLst>
          </p:cNvPr>
          <p:cNvSpPr>
            <a:spLocks noGrp="1"/>
          </p:cNvSpPr>
          <p:nvPr>
            <p:ph type="title"/>
          </p:nvPr>
        </p:nvSpPr>
        <p:spPr>
          <a:xfrm>
            <a:off x="241742" y="797024"/>
            <a:ext cx="10659438" cy="640080"/>
          </a:xfrm>
        </p:spPr>
        <p:txBody>
          <a:bodyPr>
            <a:normAutofit fontScale="90000"/>
          </a:bodyPr>
          <a:lstStyle/>
          <a:p>
            <a:r>
              <a:rPr lang="en-US" sz="4000" b="1" dirty="0">
                <a:latin typeface="Calibri" panose="020F0502020204030204" pitchFamily="34" charset="0"/>
                <a:ea typeface="Calibri" panose="020F0502020204030204" pitchFamily="34" charset="0"/>
                <a:cs typeface="Calibri" panose="020F0502020204030204" pitchFamily="34" charset="0"/>
              </a:rPr>
              <a:t>Conclusions</a:t>
            </a:r>
            <a:br>
              <a:rPr lang="en-US" dirty="0">
                <a:latin typeface="+mj-lt"/>
              </a:rPr>
            </a:br>
            <a:endParaRPr lang="en-US" dirty="0"/>
          </a:p>
        </p:txBody>
      </p:sp>
      <p:sp>
        <p:nvSpPr>
          <p:cNvPr id="16" name="Slide Number Placeholder 15">
            <a:extLst>
              <a:ext uri="{FF2B5EF4-FFF2-40B4-BE49-F238E27FC236}">
                <a16:creationId xmlns:a16="http://schemas.microsoft.com/office/drawing/2014/main" id="{ADD6B603-1166-CE63-200A-DA533935E5EE}"/>
              </a:ext>
            </a:extLst>
          </p:cNvPr>
          <p:cNvSpPr>
            <a:spLocks noGrp="1"/>
          </p:cNvSpPr>
          <p:nvPr>
            <p:ph type="sldNum" sz="quarter" idx="12"/>
          </p:nvPr>
        </p:nvSpPr>
        <p:spPr/>
        <p:txBody>
          <a:bodyPr/>
          <a:lstStyle/>
          <a:p>
            <a:fld id="{B5CEABB6-07DC-46E8-9B57-56EC44A396E5}" type="slidenum">
              <a:rPr lang="en-US" smtClean="0"/>
              <a:t>8</a:t>
            </a:fld>
            <a:endParaRPr lang="en-US" dirty="0"/>
          </a:p>
        </p:txBody>
      </p:sp>
      <p:sp>
        <p:nvSpPr>
          <p:cNvPr id="4" name="TextBox 3">
            <a:extLst>
              <a:ext uri="{FF2B5EF4-FFF2-40B4-BE49-F238E27FC236}">
                <a16:creationId xmlns:a16="http://schemas.microsoft.com/office/drawing/2014/main" id="{58038EFD-99BF-6473-5198-C5A9E69CEE52}"/>
              </a:ext>
            </a:extLst>
          </p:cNvPr>
          <p:cNvSpPr txBox="1"/>
          <p:nvPr/>
        </p:nvSpPr>
        <p:spPr>
          <a:xfrm>
            <a:off x="345041" y="1262536"/>
            <a:ext cx="5226420" cy="2308324"/>
          </a:xfrm>
          <a:prstGeom prst="rect">
            <a:avLst/>
          </a:prstGeom>
          <a:noFill/>
        </p:spPr>
        <p:txBody>
          <a:bodyPr wrap="square">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One of the things that I noticed when using Azure was that it was slow. Especially when it came to deploying, connecting, and deleting Azure. Which took up a lot of time, also when I was in the VM I noticed that it lagged a lot. </a:t>
            </a:r>
          </a:p>
        </p:txBody>
      </p:sp>
      <p:pic>
        <p:nvPicPr>
          <p:cNvPr id="6" name="Picture 5">
            <a:extLst>
              <a:ext uri="{FF2B5EF4-FFF2-40B4-BE49-F238E27FC236}">
                <a16:creationId xmlns:a16="http://schemas.microsoft.com/office/drawing/2014/main" id="{CF102C1A-3F6E-1083-1D55-92D5EFEC4962}"/>
              </a:ext>
            </a:extLst>
          </p:cNvPr>
          <p:cNvPicPr>
            <a:picLocks noChangeAspect="1"/>
          </p:cNvPicPr>
          <p:nvPr/>
        </p:nvPicPr>
        <p:blipFill>
          <a:blip r:embed="rId2"/>
          <a:stretch>
            <a:fillRect/>
          </a:stretch>
        </p:blipFill>
        <p:spPr>
          <a:xfrm>
            <a:off x="6096000" y="1262536"/>
            <a:ext cx="5087950" cy="2861972"/>
          </a:xfrm>
          <a:prstGeom prst="rect">
            <a:avLst/>
          </a:prstGeom>
        </p:spPr>
      </p:pic>
    </p:spTree>
    <p:extLst>
      <p:ext uri="{BB962C8B-B14F-4D97-AF65-F5344CB8AC3E}">
        <p14:creationId xmlns:p14="http://schemas.microsoft.com/office/powerpoint/2010/main" val="1466338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D29AD-761B-2FD8-A319-15A40124F0A6}"/>
              </a:ext>
            </a:extLst>
          </p:cNvPr>
          <p:cNvPicPr>
            <a:picLocks noChangeAspect="1"/>
          </p:cNvPicPr>
          <p:nvPr/>
        </p:nvPicPr>
        <p:blipFill>
          <a:blip r:embed="rId2">
            <a:duotone>
              <a:schemeClr val="accent3">
                <a:shade val="45000"/>
                <a:satMod val="135000"/>
              </a:schemeClr>
              <a:prstClr val="white"/>
            </a:duotone>
            <a:alphaModFix amt="48000"/>
          </a:blip>
          <a:stretch>
            <a:fillRect/>
          </a:stretch>
        </p:blipFill>
        <p:spPr>
          <a:xfrm>
            <a:off x="1236967" y="1131935"/>
            <a:ext cx="9718066" cy="4594129"/>
          </a:xfrm>
          <a:prstGeom prst="rect">
            <a:avLst/>
          </a:prstGeom>
        </p:spPr>
      </p:pic>
      <p:sp>
        <p:nvSpPr>
          <p:cNvPr id="7" name="Slide Number Placeholder 6">
            <a:extLst>
              <a:ext uri="{FF2B5EF4-FFF2-40B4-BE49-F238E27FC236}">
                <a16:creationId xmlns:a16="http://schemas.microsoft.com/office/drawing/2014/main" id="{09DFFA6E-5749-4A02-AB2E-8856A55ED7B8}"/>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9</a:t>
            </a:fld>
            <a:endParaRPr lang="en-US" dirty="0"/>
          </a:p>
        </p:txBody>
      </p:sp>
      <p:sp>
        <p:nvSpPr>
          <p:cNvPr id="3" name="TextBox 2">
            <a:extLst>
              <a:ext uri="{FF2B5EF4-FFF2-40B4-BE49-F238E27FC236}">
                <a16:creationId xmlns:a16="http://schemas.microsoft.com/office/drawing/2014/main" id="{3FF2240F-C6E9-A1E0-4831-CBEE45382A81}"/>
              </a:ext>
            </a:extLst>
          </p:cNvPr>
          <p:cNvSpPr txBox="1"/>
          <p:nvPr/>
        </p:nvSpPr>
        <p:spPr>
          <a:xfrm>
            <a:off x="2617340" y="2784566"/>
            <a:ext cx="7749283" cy="923330"/>
          </a:xfrm>
          <a:prstGeom prst="rect">
            <a:avLst/>
          </a:prstGeom>
          <a:noFill/>
        </p:spPr>
        <p:txBody>
          <a:bodyPr wrap="square">
            <a:spAutoFit/>
          </a:bodyPr>
          <a:lstStyle/>
          <a:p>
            <a:r>
              <a:rPr lang="en-US" sz="5400" b="1" dirty="0">
                <a:latin typeface="Calibri" panose="020F0502020204030204" pitchFamily="34" charset="0"/>
                <a:ea typeface="Calibri" panose="020F0502020204030204" pitchFamily="34" charset="0"/>
                <a:cs typeface="Calibri" panose="020F0502020204030204" pitchFamily="34" charset="0"/>
              </a:rPr>
              <a:t>Azure VNet and Subnets</a:t>
            </a:r>
          </a:p>
        </p:txBody>
      </p:sp>
    </p:spTree>
    <p:extLst>
      <p:ext uri="{BB962C8B-B14F-4D97-AF65-F5344CB8AC3E}">
        <p14:creationId xmlns:p14="http://schemas.microsoft.com/office/powerpoint/2010/main" val="1404409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plan presentation_win32" id="{20BAB916-0C38-4072-90E2-88D5F65C14BF}" vid="{AAE39110-1AA0-4626-AB09-1AEDECF4CC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6ABA68-728F-44C2-8940-18E1D6B008E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F840516B-48FB-4D57-95FA-8E4F976B93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EF084B-5A4B-4E86-9EFC-7F4F11C202F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{C1458ACD-AE2F-4670-AD3D-24E789DFDC11}tf10081922_win32</Template>
  <TotalTime>4200</TotalTime>
  <Words>3314</Words>
  <Application>Microsoft Office PowerPoint</Application>
  <PresentationFormat>Widescreen</PresentationFormat>
  <Paragraphs>185</Paragraphs>
  <Slides>42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Quire Sans Pro Light</vt:lpstr>
      <vt:lpstr>Tisa Offc Serif Pro</vt:lpstr>
      <vt:lpstr>Office Theme</vt:lpstr>
      <vt:lpstr>    NETW 211 FINAL PROJECT</vt:lpstr>
      <vt:lpstr>INTRODUCTION TO NETW211  FINAL COURSE PROJECT</vt:lpstr>
      <vt:lpstr>PowerPoint Presentation</vt:lpstr>
      <vt:lpstr>PowerPoint Presentation</vt:lpstr>
      <vt:lpstr>Deploying a VM in Azure </vt:lpstr>
      <vt:lpstr>PowerPoint Presentation</vt:lpstr>
      <vt:lpstr>PowerPoint Presentation</vt:lpstr>
      <vt:lpstr>Conclusions </vt:lpstr>
      <vt:lpstr>PowerPoint Presentation</vt:lpstr>
      <vt:lpstr>Introduction to  Azure VNet and Subnets </vt:lpstr>
      <vt:lpstr>Creating a VNet with Two Subnets </vt:lpstr>
      <vt:lpstr>Deploying VMs into Subnets (1 of 3) </vt:lpstr>
      <vt:lpstr>Deploying VMs into Subnets (2 of 3) </vt:lpstr>
      <vt:lpstr>Deploying VMs into Subnets (3 of 3) </vt:lpstr>
      <vt:lpstr>Verifying Connectivity between VMs  (1 of 2) </vt:lpstr>
      <vt:lpstr>Verifying Connectivity between VMs  (2 of 2) </vt:lpstr>
      <vt:lpstr>Conclusions  Overall, it was a quick and easy project. One difficulty that I had during the connectivity process was that the slides weren’t in order. I had to do the last part backward, not to mention minimizing the command prompt when executing commands in the Command prompt which can be easily confusing if you are not paying attention to the IPv4 addresses</vt:lpstr>
      <vt:lpstr>PowerPoint Presentation</vt:lpstr>
      <vt:lpstr>During this portion of my project, I created a VM machine in Microsoft Azure. The most vital part of my deployment process was downloading the private key pair to my computer.  Not to mention, documenting my public IP address which I needed later in this project. The next step was for me to connect my VM with SSH, once that was completed. I opened a command prompt and went to the directory that had my PIN file using the command dir *pen. Pasted in my command from SSH and included the entire extension. Entered a few commands, which included pinging facebook.com. I was also able to see my IP addresses with the command ip addr. The last step was configuring an NSG in Microsoft Azure. I created a security rule (Allow_Ping), opened a command prompt, and pinged the public IP address that I documented in earlier steps. Once this was done, I deleted the resource group that I created when deploying my VM. </vt:lpstr>
      <vt:lpstr>Launching a VM </vt:lpstr>
      <vt:lpstr>Connecting  to the VM  via SSH </vt:lpstr>
      <vt:lpstr>Configuring an NSG 1 of 2 </vt:lpstr>
      <vt:lpstr>PowerPoint Presentation</vt:lpstr>
      <vt:lpstr>Conclusions                                Overall, this was my favorite weekly project so far.  I got to work with command prompt and learned a few new commands. Using the command (ping c -4 facebook.com) to ping facebook.com was very interesting to me.  I was also able to add an inbound port rule that allowed me to ping my public address in the command prompt.  </vt:lpstr>
      <vt:lpstr>PowerPoint Presentation</vt:lpstr>
      <vt:lpstr>PowerPoint Presentation</vt:lpstr>
      <vt:lpstr>Uploading and Accessing a File </vt:lpstr>
      <vt:lpstr>PowerPoint Presentation</vt:lpstr>
      <vt:lpstr>Creating Blob Snapshots  2 of 2 </vt:lpstr>
      <vt:lpstr>Enabling Blob Versioning </vt:lpstr>
      <vt:lpstr>Conclusions   Some of the highlights of this project were creating my storage account, changing permissions to my storage account, enabling versioning for blobs, editing my text files, and seeing the results. There weren’t any issues, I loved this hands-on project. It didn’t feel redundant, the only disadvantage is that if you don’t follow the steps correctly you won’t have the correct results. I almost missed the step to change my access level. However, what  I learned during this project helped me to get a better understanding of the access tiers, and how containers work.  </vt:lpstr>
      <vt:lpstr>PowerPoint Presentation</vt:lpstr>
      <vt:lpstr>Introduction to Cloud Monitoring  </vt:lpstr>
      <vt:lpstr>Setting up an Action Group and Notifications </vt:lpstr>
      <vt:lpstr>Setting up Alert Rules </vt:lpstr>
      <vt:lpstr>Testing Alerts 1 of 2 </vt:lpstr>
      <vt:lpstr>Testing Alerts 2 of 2 </vt:lpstr>
      <vt:lpstr>Conclusions </vt:lpstr>
      <vt:lpstr>PowerPoint Presentation</vt:lpstr>
      <vt:lpstr>PowerPoint Presentation</vt:lpstr>
      <vt:lpstr>PowerPoint Presentation</vt:lpstr>
      <vt:lpstr>Summary  As my educational journey continues, I will say that I have learned so much from this NETW211 course so far. This was a class that I dreaded but ended up loving. I love the information that was introduced in this course, which started with me creating a virtual machine. This was a very small portion of this project. My favorite portion of this project was testing alerts in the cloud monitoring portion of the project. Even though the testing alerts did take a while to come through. I still found that portion of my project cool, I think that I will pursue the AZ-900: Microsoft Azure Fundamentals certification in the near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 211 FINAL PROJECT</dc:title>
  <dc:creator>Takeyha Thompson-Green</dc:creator>
  <cp:lastModifiedBy>Takeyha Thompson-Green</cp:lastModifiedBy>
  <cp:revision>2</cp:revision>
  <dcterms:created xsi:type="dcterms:W3CDTF">2023-12-07T02:03:17Z</dcterms:created>
  <dcterms:modified xsi:type="dcterms:W3CDTF">2023-12-10T00:33:42Z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