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Lst>
  <p:notesMasterIdLst>
    <p:notesMasterId r:id="rId33"/>
  </p:notesMasterIdLst>
  <p:handoutMasterIdLst>
    <p:handoutMasterId r:id="rId34"/>
  </p:handoutMasterIdLst>
  <p:sldIdLst>
    <p:sldId id="257" r:id="rId5"/>
    <p:sldId id="258" r:id="rId6"/>
    <p:sldId id="262" r:id="rId7"/>
    <p:sldId id="273" r:id="rId8"/>
    <p:sldId id="270" r:id="rId9"/>
    <p:sldId id="272" r:id="rId10"/>
    <p:sldId id="267" r:id="rId11"/>
    <p:sldId id="265" r:id="rId12"/>
    <p:sldId id="269" r:id="rId13"/>
    <p:sldId id="263" r:id="rId14"/>
    <p:sldId id="264" r:id="rId15"/>
    <p:sldId id="274" r:id="rId16"/>
    <p:sldId id="277" r:id="rId17"/>
    <p:sldId id="275" r:id="rId18"/>
    <p:sldId id="276" r:id="rId19"/>
    <p:sldId id="278" r:id="rId20"/>
    <p:sldId id="285" r:id="rId21"/>
    <p:sldId id="284" r:id="rId22"/>
    <p:sldId id="280" r:id="rId23"/>
    <p:sldId id="283" r:id="rId24"/>
    <p:sldId id="279" r:id="rId25"/>
    <p:sldId id="282" r:id="rId26"/>
    <p:sldId id="281" r:id="rId27"/>
    <p:sldId id="286" r:id="rId28"/>
    <p:sldId id="259" r:id="rId29"/>
    <p:sldId id="260" r:id="rId30"/>
    <p:sldId id="287" r:id="rId31"/>
    <p:sldId id="266" r:id="rId3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5D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BAC4D6C-E3C8-448A-9CBA-C9F64016DFD4}" v="345" dt="2024-04-07T15:52:33.8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25" autoAdjust="0"/>
    <p:restoredTop sz="94628"/>
  </p:normalViewPr>
  <p:slideViewPr>
    <p:cSldViewPr snapToGrid="0" snapToObjects="1">
      <p:cViewPr varScale="1">
        <p:scale>
          <a:sx n="63" d="100"/>
          <a:sy n="63" d="100"/>
        </p:scale>
        <p:origin x="808" y="76"/>
      </p:cViewPr>
      <p:guideLst/>
    </p:cSldViewPr>
  </p:slideViewPr>
  <p:notesTextViewPr>
    <p:cViewPr>
      <p:scale>
        <a:sx n="1" d="1"/>
        <a:sy n="1" d="1"/>
      </p:scale>
      <p:origin x="0" y="0"/>
    </p:cViewPr>
  </p:notesTextViewPr>
  <p:notesViewPr>
    <p:cSldViewPr snapToGrid="0" snapToObjects="1">
      <p:cViewPr varScale="1">
        <p:scale>
          <a:sx n="68" d="100"/>
          <a:sy n="68" d="100"/>
        </p:scale>
        <p:origin x="328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939FE9-0B2E-4997-BA24-44FF9669BA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0AE1028-7A43-40A3-A2EC-124FFB073D7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B3D3C9-ED3E-4430-A8CA-03711A676035}" type="datetimeFigureOut">
              <a:rPr lang="en-US" smtClean="0"/>
              <a:t>4/9/2024</a:t>
            </a:fld>
            <a:endParaRPr lang="en-US" dirty="0"/>
          </a:p>
        </p:txBody>
      </p:sp>
      <p:sp>
        <p:nvSpPr>
          <p:cNvPr id="4" name="Footer Placeholder 3">
            <a:extLst>
              <a:ext uri="{FF2B5EF4-FFF2-40B4-BE49-F238E27FC236}">
                <a16:creationId xmlns:a16="http://schemas.microsoft.com/office/drawing/2014/main" id="{8ACACB66-3B0A-415A-9449-9278044DA54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9B7EC22-6F70-469D-B720-84BF796C518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A94CC5C-2831-4FAC-8076-6410B257E0B7}" type="slidenum">
              <a:rPr lang="en-US" smtClean="0"/>
              <a:t>‹#›</a:t>
            </a:fld>
            <a:endParaRPr lang="en-US" dirty="0"/>
          </a:p>
        </p:txBody>
      </p:sp>
    </p:spTree>
    <p:extLst>
      <p:ext uri="{BB962C8B-B14F-4D97-AF65-F5344CB8AC3E}">
        <p14:creationId xmlns:p14="http://schemas.microsoft.com/office/powerpoint/2010/main" val="950983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E67E2B-6215-4DB6-B113-75ACD1123374}" type="datetimeFigureOut">
              <a:rPr lang="en-US" smtClean="0"/>
              <a:t>4/9/2024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BC8106-034A-47C1-ADA6-0A1F9E0E7474}" type="slidenum">
              <a:rPr lang="en-US" smtClean="0"/>
              <a:t>‹#›</a:t>
            </a:fld>
            <a:endParaRPr lang="en-US" dirty="0"/>
          </a:p>
        </p:txBody>
      </p:sp>
    </p:spTree>
    <p:extLst>
      <p:ext uri="{BB962C8B-B14F-4D97-AF65-F5344CB8AC3E}">
        <p14:creationId xmlns:p14="http://schemas.microsoft.com/office/powerpoint/2010/main" val="2880787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BC8106-034A-47C1-ADA6-0A1F9E0E7474}" type="slidenum">
              <a:rPr lang="en-US" smtClean="0"/>
              <a:t>1</a:t>
            </a:fld>
            <a:endParaRPr lang="en-US" dirty="0"/>
          </a:p>
        </p:txBody>
      </p:sp>
    </p:spTree>
    <p:extLst>
      <p:ext uri="{BB962C8B-B14F-4D97-AF65-F5344CB8AC3E}">
        <p14:creationId xmlns:p14="http://schemas.microsoft.com/office/powerpoint/2010/main" val="30958595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87DE6118-2437-4B30-8E3C-4D2BE6020583}" type="datetimeFigureOut">
              <a:rPr lang="en-US" smtClean="0"/>
              <a:pPr/>
              <a:t>4/9/2024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69E57DC2-970A-4B3E-BB1C-7A09969E49DF}" type="slidenum">
              <a:rPr lang="en-US" smtClean="0"/>
              <a:pPr/>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7796242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4051425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3845499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DE6118-2437-4B30-8E3C-4D2BE6020583}" type="datetimeFigureOut">
              <a:rPr lang="en-US" smtClean="0"/>
              <a:t>4/9/2024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150405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87DE6118-2437-4B30-8E3C-4D2BE6020583}" type="datetimeFigureOut">
              <a:rPr lang="en-US" smtClean="0"/>
              <a:pPr/>
              <a:t>4/9/2024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66594190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DE6118-2437-4B30-8E3C-4D2BE6020583}" type="datetimeFigureOut">
              <a:rPr lang="en-US" smtClean="0"/>
              <a:t>4/9/2024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332195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DE6118-2437-4B30-8E3C-4D2BE6020583}" type="datetimeFigureOut">
              <a:rPr lang="en-US" smtClean="0"/>
              <a:t>4/9/2024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12695969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DE6118-2437-4B30-8E3C-4D2BE6020583}" type="datetimeFigureOut">
              <a:rPr lang="en-US" smtClean="0"/>
              <a:t>4/9/2024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5927912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DE6118-2437-4B30-8E3C-4D2BE6020583}" type="datetimeFigureOut">
              <a:rPr lang="en-US" smtClean="0"/>
              <a:t>4/9/2024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9E57DC2-970A-4B3E-BB1C-7A09969E49DF}" type="slidenum">
              <a:rPr lang="en-US" smtClean="0"/>
              <a:t>‹#›</a:t>
            </a:fld>
            <a:endParaRPr lang="en-US" dirty="0"/>
          </a:p>
        </p:txBody>
      </p:sp>
    </p:spTree>
    <p:extLst>
      <p:ext uri="{BB962C8B-B14F-4D97-AF65-F5344CB8AC3E}">
        <p14:creationId xmlns:p14="http://schemas.microsoft.com/office/powerpoint/2010/main" val="8098326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4/9/2024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45126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87DE6118-2437-4B30-8E3C-4D2BE6020583}" type="datetimeFigureOut">
              <a:rPr lang="en-US" smtClean="0"/>
              <a:pPr/>
              <a:t>4/9/2024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69E57DC2-970A-4B3E-BB1C-7A09969E49DF}" type="slidenum">
              <a:rPr lang="en-US" smtClean="0"/>
              <a:pPr/>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63938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87DE6118-2437-4B30-8E3C-4D2BE6020583}" type="datetimeFigureOut">
              <a:rPr lang="en-US" smtClean="0"/>
              <a:pPr/>
              <a:t>4/9/2024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69E57DC2-970A-4B3E-BB1C-7A09969E49DF}" type="slidenum">
              <a:rPr lang="en-US" smtClean="0"/>
              <a:pPr/>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701515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ourses.lumenlearning.com/wm-computerapplicationsmgrs/chapter/security/"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portfolioticsmoraleda.blogspot.com/2011/04/conclusion_14.html" TargetMode="External"/><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ostechnix.com/identify-operating-system-ttl-ping/"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s://www.yeahhub.com/identify-operating-system-using-ping-comman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blue circular design with a lock">
            <a:extLst>
              <a:ext uri="{FF2B5EF4-FFF2-40B4-BE49-F238E27FC236}">
                <a16:creationId xmlns:a16="http://schemas.microsoft.com/office/drawing/2014/main" id="{5419BE03-1BF5-DBEC-08EC-4B2C4927203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t="4901" b="1331"/>
          <a:stretch/>
        </p:blipFill>
        <p:spPr>
          <a:xfrm>
            <a:off x="20" y="10"/>
            <a:ext cx="12191980" cy="6859300"/>
          </a:xfrm>
          <a:prstGeom prst="rect">
            <a:avLst/>
          </a:prstGeom>
        </p:spPr>
      </p:pic>
      <p:sp>
        <p:nvSpPr>
          <p:cNvPr id="39" name="Rectangle 38">
            <a:extLst>
              <a:ext uri="{FF2B5EF4-FFF2-40B4-BE49-F238E27FC236}">
                <a16:creationId xmlns:a16="http://schemas.microsoft.com/office/drawing/2014/main" id="{310B1DD0-264A-47E3-A16A-C87AFA51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6">
            <a:extLst>
              <a:ext uri="{FF2B5EF4-FFF2-40B4-BE49-F238E27FC236}">
                <a16:creationId xmlns:a16="http://schemas.microsoft.com/office/drawing/2014/main" id="{69C1BB7B-F21E-41A2-B30C-D8507B96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txBody>
          <a:bodyPr/>
          <a:lstStyle/>
          <a:p>
            <a:endParaRPr lang="en-US"/>
          </a:p>
        </p:txBody>
      </p:sp>
      <p:sp>
        <p:nvSpPr>
          <p:cNvPr id="43" name="Freeform 6">
            <a:extLst>
              <a:ext uri="{FF2B5EF4-FFF2-40B4-BE49-F238E27FC236}">
                <a16:creationId xmlns:a16="http://schemas.microsoft.com/office/drawing/2014/main" id="{DF6D7DDE-F8A1-4105-9729-F9EB5F81A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txBody>
          <a:bodyPr/>
          <a:lstStyle/>
          <a:p>
            <a:endParaRPr lang="en-US"/>
          </a:p>
        </p:txBody>
      </p:sp>
      <p:sp>
        <p:nvSpPr>
          <p:cNvPr id="2" name="Title 1">
            <a:extLst>
              <a:ext uri="{FF2B5EF4-FFF2-40B4-BE49-F238E27FC236}">
                <a16:creationId xmlns:a16="http://schemas.microsoft.com/office/drawing/2014/main" id="{A5C93519-6B29-1346-9FCB-0835B80531A4}"/>
              </a:ext>
            </a:extLst>
          </p:cNvPr>
          <p:cNvSpPr>
            <a:spLocks noGrp="1"/>
          </p:cNvSpPr>
          <p:nvPr>
            <p:ph type="ctrTitle"/>
          </p:nvPr>
        </p:nvSpPr>
        <p:spPr>
          <a:xfrm>
            <a:off x="1915127" y="2664994"/>
            <a:ext cx="8361229" cy="2098226"/>
          </a:xfrm>
        </p:spPr>
        <p:txBody>
          <a:bodyPr>
            <a:normAutofit fontScale="90000"/>
          </a:bodyPr>
          <a:lstStyle/>
          <a:p>
            <a:r>
              <a:rPr lang="en-US" b="1" dirty="0">
                <a:solidFill>
                  <a:schemeClr val="bg2"/>
                </a:solidFill>
              </a:rPr>
              <a:t>SEC 290</a:t>
            </a:r>
            <a:br>
              <a:rPr lang="en-US" b="1" dirty="0">
                <a:solidFill>
                  <a:schemeClr val="bg2"/>
                </a:solidFill>
              </a:rPr>
            </a:br>
            <a:r>
              <a:rPr lang="en-US" sz="4400" b="1" dirty="0">
                <a:solidFill>
                  <a:schemeClr val="bg1">
                    <a:lumMod val="95000"/>
                  </a:schemeClr>
                </a:solidFill>
              </a:rPr>
              <a:t>Fundamentals of Infrastructure Security</a:t>
            </a:r>
            <a:br>
              <a:rPr lang="en-US" dirty="0">
                <a:solidFill>
                  <a:schemeClr val="bg1">
                    <a:lumMod val="95000"/>
                  </a:schemeClr>
                </a:solidFill>
              </a:rPr>
            </a:br>
            <a:r>
              <a:rPr lang="en-US" dirty="0">
                <a:solidFill>
                  <a:schemeClr val="bg2"/>
                </a:solidFill>
              </a:rPr>
              <a:t> </a:t>
            </a:r>
          </a:p>
        </p:txBody>
      </p:sp>
      <p:sp>
        <p:nvSpPr>
          <p:cNvPr id="4" name="Subtitle 3">
            <a:extLst>
              <a:ext uri="{FF2B5EF4-FFF2-40B4-BE49-F238E27FC236}">
                <a16:creationId xmlns:a16="http://schemas.microsoft.com/office/drawing/2014/main" id="{6E661E49-0788-40C2-A5B6-638ADED71159}"/>
              </a:ext>
            </a:extLst>
          </p:cNvPr>
          <p:cNvSpPr>
            <a:spLocks noGrp="1"/>
          </p:cNvSpPr>
          <p:nvPr>
            <p:ph type="subTitle" idx="1"/>
          </p:nvPr>
        </p:nvSpPr>
        <p:spPr>
          <a:xfrm>
            <a:off x="2679906" y="3956279"/>
            <a:ext cx="6831673" cy="1086237"/>
          </a:xfrm>
        </p:spPr>
        <p:txBody>
          <a:bodyPr>
            <a:normAutofit fontScale="92500" lnSpcReduction="10000"/>
          </a:bodyPr>
          <a:lstStyle/>
          <a:p>
            <a:r>
              <a:rPr lang="en-US">
                <a:solidFill>
                  <a:schemeClr val="bg1">
                    <a:lumMod val="95000"/>
                  </a:schemeClr>
                </a:solidFill>
              </a:rPr>
              <a:t>Final Project </a:t>
            </a:r>
          </a:p>
          <a:p>
            <a:r>
              <a:rPr lang="en-US">
                <a:solidFill>
                  <a:schemeClr val="bg1">
                    <a:lumMod val="95000"/>
                  </a:schemeClr>
                </a:solidFill>
              </a:rPr>
              <a:t>Professor Christina Bailey </a:t>
            </a:r>
          </a:p>
          <a:p>
            <a:r>
              <a:rPr lang="en-US">
                <a:solidFill>
                  <a:schemeClr val="bg1">
                    <a:lumMod val="95000"/>
                  </a:schemeClr>
                </a:solidFill>
              </a:rPr>
              <a:t>Takeyha Thompson-Green</a:t>
            </a:r>
          </a:p>
          <a:p>
            <a:pPr>
              <a:spcAft>
                <a:spcPts val="600"/>
              </a:spcAft>
            </a:pPr>
            <a:endParaRPr lang="en-US" dirty="0">
              <a:solidFill>
                <a:schemeClr val="bg2"/>
              </a:solidFill>
            </a:endParaRPr>
          </a:p>
        </p:txBody>
      </p:sp>
    </p:spTree>
    <p:extLst>
      <p:ext uri="{BB962C8B-B14F-4D97-AF65-F5344CB8AC3E}">
        <p14:creationId xmlns:p14="http://schemas.microsoft.com/office/powerpoint/2010/main" val="154658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4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2000"/>
                                  </p:stCondLst>
                                  <p:iterate type="lt">
                                    <p:tmPct val="10000"/>
                                  </p:iterate>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400"/>
                                        <p:tgtEl>
                                          <p:spTgt spid="4">
                                            <p:txEl>
                                              <p:pRg st="1" end="1"/>
                                            </p:txEl>
                                          </p:spTgt>
                                        </p:tgtEl>
                                      </p:cBhvr>
                                    </p:animEffect>
                                  </p:childTnLst>
                                </p:cTn>
                              </p:par>
                              <p:par>
                                <p:cTn id="16" presetID="10" presetClass="entr" presetSubtype="0" fill="hold" grpId="0" nodeType="withEffect">
                                  <p:stCondLst>
                                    <p:cond delay="2000"/>
                                  </p:stCondLst>
                                  <p:iterate type="lt">
                                    <p:tmPct val="10000"/>
                                  </p:iterate>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4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4A7E2-0A9D-6107-D8B0-4F08A49BE9D3}"/>
              </a:ext>
            </a:extLst>
          </p:cNvPr>
          <p:cNvSpPr>
            <a:spLocks noGrp="1"/>
          </p:cNvSpPr>
          <p:nvPr>
            <p:ph type="title"/>
          </p:nvPr>
        </p:nvSpPr>
        <p:spPr>
          <a:xfrm>
            <a:off x="930165" y="449318"/>
            <a:ext cx="9601200" cy="1485900"/>
          </a:xfrm>
        </p:spPr>
        <p:txBody>
          <a:bodyPr/>
          <a:lstStyle/>
          <a:p>
            <a:r>
              <a:rPr lang="en-US" sz="4400" b="1" dirty="0"/>
              <a:t>Creating and testing an SSL/TLS file</a:t>
            </a:r>
            <a:endParaRPr lang="en-US" b="1" dirty="0"/>
          </a:p>
        </p:txBody>
      </p:sp>
      <p:pic>
        <p:nvPicPr>
          <p:cNvPr id="5" name="Picture 4">
            <a:extLst>
              <a:ext uri="{FF2B5EF4-FFF2-40B4-BE49-F238E27FC236}">
                <a16:creationId xmlns:a16="http://schemas.microsoft.com/office/drawing/2014/main" id="{8976001C-5B82-7683-8A3F-6F6EC9AB8BC0}"/>
              </a:ext>
            </a:extLst>
          </p:cNvPr>
          <p:cNvPicPr>
            <a:picLocks noChangeAspect="1"/>
          </p:cNvPicPr>
          <p:nvPr/>
        </p:nvPicPr>
        <p:blipFill rotWithShape="1">
          <a:blip r:embed="rId2"/>
          <a:srcRect t="1276" b="1"/>
          <a:stretch/>
        </p:blipFill>
        <p:spPr>
          <a:xfrm>
            <a:off x="4532567" y="1610710"/>
            <a:ext cx="6870103" cy="4797972"/>
          </a:xfrm>
          <a:prstGeom prst="rect">
            <a:avLst/>
          </a:prstGeom>
          <a:effectLst>
            <a:glow rad="228600">
              <a:schemeClr val="tx1">
                <a:lumMod val="95000"/>
                <a:lumOff val="5000"/>
                <a:alpha val="40000"/>
              </a:schemeClr>
            </a:glow>
          </a:effectLst>
        </p:spPr>
      </p:pic>
      <p:sp>
        <p:nvSpPr>
          <p:cNvPr id="9" name="TextBox 8">
            <a:extLst>
              <a:ext uri="{FF2B5EF4-FFF2-40B4-BE49-F238E27FC236}">
                <a16:creationId xmlns:a16="http://schemas.microsoft.com/office/drawing/2014/main" id="{25B02841-29F5-37E3-4209-172E97C60361}"/>
              </a:ext>
            </a:extLst>
          </p:cNvPr>
          <p:cNvSpPr txBox="1"/>
          <p:nvPr/>
        </p:nvSpPr>
        <p:spPr>
          <a:xfrm>
            <a:off x="1082566" y="2462131"/>
            <a:ext cx="2669627" cy="1477328"/>
          </a:xfrm>
          <a:prstGeom prst="rect">
            <a:avLst/>
          </a:prstGeom>
          <a:noFill/>
        </p:spPr>
        <p:txBody>
          <a:bodyPr wrap="square">
            <a:spAutoFit/>
          </a:bodyPr>
          <a:lstStyle/>
          <a:p>
            <a:r>
              <a:rPr lang="en-US" sz="1800" dirty="0"/>
              <a:t>Take a screenshot of the output in Step 20.</a:t>
            </a:r>
          </a:p>
          <a:p>
            <a:r>
              <a:rPr lang="en-US" sz="1800" dirty="0"/>
              <a:t>It should show the GET request in the Info column.</a:t>
            </a:r>
            <a:endParaRPr lang="en-US" dirty="0"/>
          </a:p>
        </p:txBody>
      </p:sp>
    </p:spTree>
    <p:extLst>
      <p:ext uri="{BB962C8B-B14F-4D97-AF65-F5344CB8AC3E}">
        <p14:creationId xmlns:p14="http://schemas.microsoft.com/office/powerpoint/2010/main" val="18264006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52848-DFBC-A7E5-9CFA-18AB880F05AE}"/>
              </a:ext>
            </a:extLst>
          </p:cNvPr>
          <p:cNvSpPr>
            <a:spLocks noGrp="1"/>
          </p:cNvSpPr>
          <p:nvPr>
            <p:ph type="title"/>
          </p:nvPr>
        </p:nvSpPr>
        <p:spPr>
          <a:xfrm>
            <a:off x="1295400" y="580696"/>
            <a:ext cx="9601200" cy="1485900"/>
          </a:xfrm>
        </p:spPr>
        <p:txBody>
          <a:bodyPr/>
          <a:lstStyle/>
          <a:p>
            <a:r>
              <a:rPr lang="en-US" sz="4400" b="1" dirty="0"/>
              <a:t>Creating and testing an SSL/TLS file cont’d</a:t>
            </a:r>
            <a:endParaRPr lang="en-US" b="1" dirty="0"/>
          </a:p>
        </p:txBody>
      </p:sp>
      <p:sp>
        <p:nvSpPr>
          <p:cNvPr id="7" name="TextBox 6">
            <a:extLst>
              <a:ext uri="{FF2B5EF4-FFF2-40B4-BE49-F238E27FC236}">
                <a16:creationId xmlns:a16="http://schemas.microsoft.com/office/drawing/2014/main" id="{5E6C40AB-5215-0D3A-A717-790EADE24704}"/>
              </a:ext>
            </a:extLst>
          </p:cNvPr>
          <p:cNvSpPr txBox="1"/>
          <p:nvPr/>
        </p:nvSpPr>
        <p:spPr>
          <a:xfrm>
            <a:off x="1271752" y="2751111"/>
            <a:ext cx="2806262" cy="1200329"/>
          </a:xfrm>
          <a:prstGeom prst="rect">
            <a:avLst/>
          </a:prstGeom>
          <a:noFill/>
        </p:spPr>
        <p:txBody>
          <a:bodyPr wrap="square">
            <a:spAutoFit/>
          </a:bodyPr>
          <a:lstStyle/>
          <a:p>
            <a:r>
              <a:rPr lang="en-US" sz="1800" dirty="0"/>
              <a:t>Take a screenshot of the output in Step 22.</a:t>
            </a:r>
          </a:p>
          <a:p>
            <a:r>
              <a:rPr lang="en-US" sz="1800" dirty="0"/>
              <a:t>It should show the decrypted SSL stream.</a:t>
            </a:r>
            <a:endParaRPr lang="en-US" dirty="0"/>
          </a:p>
        </p:txBody>
      </p:sp>
      <p:pic>
        <p:nvPicPr>
          <p:cNvPr id="9" name="Picture 8">
            <a:extLst>
              <a:ext uri="{FF2B5EF4-FFF2-40B4-BE49-F238E27FC236}">
                <a16:creationId xmlns:a16="http://schemas.microsoft.com/office/drawing/2014/main" id="{4588F377-6512-F820-9826-9578860DE76F}"/>
              </a:ext>
            </a:extLst>
          </p:cNvPr>
          <p:cNvPicPr>
            <a:picLocks noChangeAspect="1"/>
          </p:cNvPicPr>
          <p:nvPr/>
        </p:nvPicPr>
        <p:blipFill rotWithShape="1">
          <a:blip r:embed="rId2"/>
          <a:srcRect t="1503" b="1768"/>
          <a:stretch/>
        </p:blipFill>
        <p:spPr>
          <a:xfrm>
            <a:off x="4618647" y="1820261"/>
            <a:ext cx="6453482" cy="4593678"/>
          </a:xfrm>
          <a:prstGeom prst="rect">
            <a:avLst/>
          </a:prstGeom>
          <a:effectLst>
            <a:glow rad="228600">
              <a:schemeClr val="tx1">
                <a:lumMod val="95000"/>
                <a:lumOff val="5000"/>
                <a:alpha val="40000"/>
              </a:schemeClr>
            </a:glow>
          </a:effectLst>
        </p:spPr>
      </p:pic>
    </p:spTree>
    <p:extLst>
      <p:ext uri="{BB962C8B-B14F-4D97-AF65-F5344CB8AC3E}">
        <p14:creationId xmlns:p14="http://schemas.microsoft.com/office/powerpoint/2010/main" val="1155286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6"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7"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9" name="Rectangle 18">
            <a:extLst>
              <a:ext uri="{FF2B5EF4-FFF2-40B4-BE49-F238E27FC236}">
                <a16:creationId xmlns:a16="http://schemas.microsoft.com/office/drawing/2014/main" id="{2D170B9C-85A5-4673-981C-DDDBAC51F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6">
            <a:extLst>
              <a:ext uri="{FF2B5EF4-FFF2-40B4-BE49-F238E27FC236}">
                <a16:creationId xmlns:a16="http://schemas.microsoft.com/office/drawing/2014/main" id="{1C82216A-4221-434A-B11C-7E13B4A1F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sp>
        <p:nvSpPr>
          <p:cNvPr id="9" name="TextBox 8">
            <a:extLst>
              <a:ext uri="{FF2B5EF4-FFF2-40B4-BE49-F238E27FC236}">
                <a16:creationId xmlns:a16="http://schemas.microsoft.com/office/drawing/2014/main" id="{C4B5F337-050B-CEDF-3C2D-96FE05E737E8}"/>
              </a:ext>
            </a:extLst>
          </p:cNvPr>
          <p:cNvSpPr txBox="1"/>
          <p:nvPr/>
        </p:nvSpPr>
        <p:spPr>
          <a:xfrm>
            <a:off x="6138004" y="1705043"/>
            <a:ext cx="5607908" cy="1871869"/>
          </a:xfrm>
          <a:prstGeom prst="rect">
            <a:avLst/>
          </a:prstGeom>
          <a:effectLst>
            <a:glow rad="139700">
              <a:schemeClr val="accent1">
                <a:satMod val="175000"/>
                <a:alpha val="40000"/>
              </a:schemeClr>
            </a:glow>
          </a:effectLst>
        </p:spPr>
        <p:txBody>
          <a:bodyPr vert="horz" lIns="91440" tIns="45720" rIns="91440" bIns="45720" rtlCol="0" anchor="b">
            <a:normAutofit/>
          </a:bodyPr>
          <a:lstStyle/>
          <a:p>
            <a:pPr defTabSz="914400">
              <a:lnSpc>
                <a:spcPct val="89000"/>
              </a:lnSpc>
              <a:spcBef>
                <a:spcPct val="0"/>
              </a:spcBef>
              <a:spcAft>
                <a:spcPts val="600"/>
              </a:spcAft>
            </a:pPr>
            <a:r>
              <a:rPr lang="en-US" sz="7000" b="1" cap="all" dirty="0">
                <a:solidFill>
                  <a:schemeClr val="tx2"/>
                </a:solidFill>
                <a:latin typeface="+mj-lt"/>
                <a:ea typeface="+mj-ea"/>
                <a:cs typeface="+mj-cs"/>
              </a:rPr>
              <a:t>  </a:t>
            </a:r>
            <a:r>
              <a:rPr lang="en-US" sz="5600" b="1" cap="all" dirty="0">
                <a:solidFill>
                  <a:schemeClr val="tx2"/>
                </a:solidFill>
                <a:effectLst>
                  <a:outerShdw blurRad="38100" dist="38100" dir="2700000" algn="tl">
                    <a:srgbClr val="000000">
                      <a:alpha val="43137"/>
                    </a:srgbClr>
                  </a:outerShdw>
                </a:effectLst>
                <a:latin typeface="+mj-lt"/>
                <a:ea typeface="+mj-ea"/>
                <a:cs typeface="+mj-cs"/>
              </a:rPr>
              <a:t>    </a:t>
            </a:r>
            <a:r>
              <a:rPr lang="en-US" sz="5600" b="1" cap="all" dirty="0">
                <a:solidFill>
                  <a:schemeClr val="bg1"/>
                </a:solidFill>
                <a:effectLst>
                  <a:outerShdw blurRad="38100" dist="38100" dir="2700000" algn="tl">
                    <a:srgbClr val="000000">
                      <a:alpha val="43137"/>
                    </a:srgbClr>
                  </a:outerShdw>
                </a:effectLst>
                <a:latin typeface="+mj-lt"/>
                <a:ea typeface="+mj-ea"/>
                <a:cs typeface="+mj-cs"/>
              </a:rPr>
              <a:t>Snort</a:t>
            </a:r>
          </a:p>
        </p:txBody>
      </p:sp>
      <p:pic>
        <p:nvPicPr>
          <p:cNvPr id="3" name="Graphic 2" descr="Ui Ux outline">
            <a:extLst>
              <a:ext uri="{FF2B5EF4-FFF2-40B4-BE49-F238E27FC236}">
                <a16:creationId xmlns:a16="http://schemas.microsoft.com/office/drawing/2014/main" id="{AC780417-FAC0-55C9-EFB2-7347EE7179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42762" y="1917503"/>
            <a:ext cx="2337831" cy="2337831"/>
          </a:xfrm>
          <a:prstGeom prst="rect">
            <a:avLst/>
          </a:prstGeom>
        </p:spPr>
      </p:pic>
    </p:spTree>
    <p:extLst>
      <p:ext uri="{BB962C8B-B14F-4D97-AF65-F5344CB8AC3E}">
        <p14:creationId xmlns:p14="http://schemas.microsoft.com/office/powerpoint/2010/main" val="1916700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33767-E7E9-F506-AA77-A96BD461BB64}"/>
              </a:ext>
            </a:extLst>
          </p:cNvPr>
          <p:cNvSpPr>
            <a:spLocks noGrp="1"/>
          </p:cNvSpPr>
          <p:nvPr>
            <p:ph type="title"/>
          </p:nvPr>
        </p:nvSpPr>
        <p:spPr>
          <a:xfrm>
            <a:off x="1371600" y="685800"/>
            <a:ext cx="4388069" cy="1311276"/>
          </a:xfrm>
        </p:spPr>
        <p:txBody>
          <a:bodyPr/>
          <a:lstStyle/>
          <a:p>
            <a:r>
              <a:rPr lang="en-US" sz="4400" b="1" dirty="0"/>
              <a:t>Testing Snort rules</a:t>
            </a:r>
            <a:endParaRPr lang="en-US" b="1" dirty="0"/>
          </a:p>
        </p:txBody>
      </p:sp>
      <p:sp>
        <p:nvSpPr>
          <p:cNvPr id="7" name="TextBox 6">
            <a:extLst>
              <a:ext uri="{FF2B5EF4-FFF2-40B4-BE49-F238E27FC236}">
                <a16:creationId xmlns:a16="http://schemas.microsoft.com/office/drawing/2014/main" id="{C9A2731A-E8BA-0F08-B2EF-ED7630B4F3A2}"/>
              </a:ext>
            </a:extLst>
          </p:cNvPr>
          <p:cNvSpPr txBox="1"/>
          <p:nvPr/>
        </p:nvSpPr>
        <p:spPr>
          <a:xfrm>
            <a:off x="1371600" y="2597240"/>
            <a:ext cx="3620814" cy="1200329"/>
          </a:xfrm>
          <a:prstGeom prst="rect">
            <a:avLst/>
          </a:prstGeom>
          <a:noFill/>
        </p:spPr>
        <p:txBody>
          <a:bodyPr wrap="square">
            <a:spAutoFit/>
          </a:bodyPr>
          <a:lstStyle/>
          <a:p>
            <a:r>
              <a:rPr lang="en-US" sz="1800" dirty="0"/>
              <a:t>Take a screenshot of the output in Part 1 Step 17.</a:t>
            </a:r>
          </a:p>
          <a:p>
            <a:r>
              <a:rPr lang="en-US" sz="1800" dirty="0"/>
              <a:t>It should show the transcript of the XMAS scan alert.</a:t>
            </a:r>
            <a:endParaRPr lang="en-US" dirty="0"/>
          </a:p>
        </p:txBody>
      </p:sp>
      <p:pic>
        <p:nvPicPr>
          <p:cNvPr id="8" name="Picture 7">
            <a:extLst>
              <a:ext uri="{FF2B5EF4-FFF2-40B4-BE49-F238E27FC236}">
                <a16:creationId xmlns:a16="http://schemas.microsoft.com/office/drawing/2014/main" id="{74C0CC8A-4AC5-5089-DB6A-082CE0188F3C}"/>
              </a:ext>
            </a:extLst>
          </p:cNvPr>
          <p:cNvPicPr>
            <a:picLocks noChangeAspect="1"/>
          </p:cNvPicPr>
          <p:nvPr/>
        </p:nvPicPr>
        <p:blipFill>
          <a:blip r:embed="rId2"/>
          <a:stretch>
            <a:fillRect/>
          </a:stretch>
        </p:blipFill>
        <p:spPr>
          <a:xfrm>
            <a:off x="6096000" y="906181"/>
            <a:ext cx="4913802" cy="5297883"/>
          </a:xfrm>
          <a:prstGeom prst="rect">
            <a:avLst/>
          </a:prstGeom>
          <a:effectLst>
            <a:glow rad="139700">
              <a:schemeClr val="accent1">
                <a:satMod val="175000"/>
                <a:alpha val="40000"/>
              </a:schemeClr>
            </a:glow>
          </a:effectLst>
        </p:spPr>
      </p:pic>
    </p:spTree>
    <p:extLst>
      <p:ext uri="{BB962C8B-B14F-4D97-AF65-F5344CB8AC3E}">
        <p14:creationId xmlns:p14="http://schemas.microsoft.com/office/powerpoint/2010/main" val="19482627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3C612-61E8-C22A-B883-9F28A2D3A3D5}"/>
              </a:ext>
            </a:extLst>
          </p:cNvPr>
          <p:cNvSpPr>
            <a:spLocks noGrp="1"/>
          </p:cNvSpPr>
          <p:nvPr>
            <p:ph type="title"/>
          </p:nvPr>
        </p:nvSpPr>
        <p:spPr>
          <a:xfrm>
            <a:off x="1371600" y="685800"/>
            <a:ext cx="3442138" cy="1485900"/>
          </a:xfrm>
        </p:spPr>
        <p:txBody>
          <a:bodyPr/>
          <a:lstStyle/>
          <a:p>
            <a:r>
              <a:rPr lang="en-US" sz="4400" dirty="0"/>
              <a:t>Testing Snort rules cont’d</a:t>
            </a:r>
            <a:endParaRPr lang="en-US" dirty="0"/>
          </a:p>
        </p:txBody>
      </p:sp>
      <p:sp>
        <p:nvSpPr>
          <p:cNvPr id="7" name="TextBox 6">
            <a:extLst>
              <a:ext uri="{FF2B5EF4-FFF2-40B4-BE49-F238E27FC236}">
                <a16:creationId xmlns:a16="http://schemas.microsoft.com/office/drawing/2014/main" id="{68439836-6F7D-E9FA-19D8-57035AB3A277}"/>
              </a:ext>
            </a:extLst>
          </p:cNvPr>
          <p:cNvSpPr txBox="1"/>
          <p:nvPr/>
        </p:nvSpPr>
        <p:spPr>
          <a:xfrm>
            <a:off x="1371600" y="2391158"/>
            <a:ext cx="2680138" cy="1477328"/>
          </a:xfrm>
          <a:prstGeom prst="rect">
            <a:avLst/>
          </a:prstGeom>
          <a:noFill/>
        </p:spPr>
        <p:txBody>
          <a:bodyPr wrap="square">
            <a:spAutoFit/>
          </a:bodyPr>
          <a:lstStyle/>
          <a:p>
            <a:r>
              <a:rPr lang="en-US" sz="1800" dirty="0"/>
              <a:t>Take a screenshot of the output in Part 1 Step 20.</a:t>
            </a:r>
          </a:p>
          <a:p>
            <a:r>
              <a:rPr lang="en-US" sz="1800" dirty="0"/>
              <a:t>It should show the TCP packets generated by the XMAS scan.</a:t>
            </a:r>
            <a:endParaRPr lang="en-US" dirty="0"/>
          </a:p>
        </p:txBody>
      </p:sp>
      <p:pic>
        <p:nvPicPr>
          <p:cNvPr id="10" name="Picture 9">
            <a:extLst>
              <a:ext uri="{FF2B5EF4-FFF2-40B4-BE49-F238E27FC236}">
                <a16:creationId xmlns:a16="http://schemas.microsoft.com/office/drawing/2014/main" id="{E4DA4311-8A60-732F-242C-7C6C59DF5DF8}"/>
              </a:ext>
            </a:extLst>
          </p:cNvPr>
          <p:cNvPicPr>
            <a:picLocks noChangeAspect="1"/>
          </p:cNvPicPr>
          <p:nvPr/>
        </p:nvPicPr>
        <p:blipFill>
          <a:blip r:embed="rId2"/>
          <a:stretch>
            <a:fillRect/>
          </a:stretch>
        </p:blipFill>
        <p:spPr>
          <a:xfrm>
            <a:off x="6199552" y="0"/>
            <a:ext cx="4212701" cy="3529890"/>
          </a:xfrm>
          <a:prstGeom prst="rect">
            <a:avLst/>
          </a:prstGeom>
          <a:effectLst>
            <a:glow rad="228600">
              <a:schemeClr val="accent1">
                <a:satMod val="175000"/>
                <a:alpha val="40000"/>
              </a:schemeClr>
            </a:glow>
          </a:effectLst>
        </p:spPr>
      </p:pic>
      <p:pic>
        <p:nvPicPr>
          <p:cNvPr id="11" name="Picture 10">
            <a:extLst>
              <a:ext uri="{FF2B5EF4-FFF2-40B4-BE49-F238E27FC236}">
                <a16:creationId xmlns:a16="http://schemas.microsoft.com/office/drawing/2014/main" id="{D5A31785-35FF-24A2-B34C-7A3200E84BD6}"/>
              </a:ext>
            </a:extLst>
          </p:cNvPr>
          <p:cNvPicPr>
            <a:picLocks noChangeAspect="1"/>
          </p:cNvPicPr>
          <p:nvPr/>
        </p:nvPicPr>
        <p:blipFill>
          <a:blip r:embed="rId3"/>
          <a:stretch>
            <a:fillRect/>
          </a:stretch>
        </p:blipFill>
        <p:spPr>
          <a:xfrm>
            <a:off x="6181263" y="3663419"/>
            <a:ext cx="4249280" cy="3194581"/>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15945579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A277C-0315-D548-F2B2-86245E3A66BA}"/>
              </a:ext>
            </a:extLst>
          </p:cNvPr>
          <p:cNvSpPr>
            <a:spLocks noGrp="1"/>
          </p:cNvSpPr>
          <p:nvPr>
            <p:ph type="title"/>
          </p:nvPr>
        </p:nvSpPr>
        <p:spPr>
          <a:xfrm>
            <a:off x="993226" y="864477"/>
            <a:ext cx="4272457" cy="1752600"/>
          </a:xfrm>
        </p:spPr>
        <p:txBody>
          <a:bodyPr/>
          <a:lstStyle/>
          <a:p>
            <a:r>
              <a:rPr lang="en-US" sz="4400" b="1" dirty="0"/>
              <a:t>Creating Snort rules</a:t>
            </a:r>
            <a:endParaRPr lang="en-US" b="1" dirty="0"/>
          </a:p>
        </p:txBody>
      </p:sp>
      <p:pic>
        <p:nvPicPr>
          <p:cNvPr id="4" name="Picture 3">
            <a:extLst>
              <a:ext uri="{FF2B5EF4-FFF2-40B4-BE49-F238E27FC236}">
                <a16:creationId xmlns:a16="http://schemas.microsoft.com/office/drawing/2014/main" id="{9FB5458C-F0E0-86D3-865F-378C425DF183}"/>
              </a:ext>
            </a:extLst>
          </p:cNvPr>
          <p:cNvPicPr>
            <a:picLocks noChangeAspect="1"/>
          </p:cNvPicPr>
          <p:nvPr/>
        </p:nvPicPr>
        <p:blipFill>
          <a:blip r:embed="rId2"/>
          <a:stretch>
            <a:fillRect/>
          </a:stretch>
        </p:blipFill>
        <p:spPr>
          <a:xfrm>
            <a:off x="5265683" y="1057450"/>
            <a:ext cx="6261135" cy="4743099"/>
          </a:xfrm>
          <a:prstGeom prst="rect">
            <a:avLst/>
          </a:prstGeom>
          <a:effectLst>
            <a:glow rad="101600">
              <a:schemeClr val="accent1">
                <a:satMod val="175000"/>
                <a:alpha val="40000"/>
              </a:schemeClr>
            </a:glow>
          </a:effectLst>
        </p:spPr>
      </p:pic>
      <p:sp>
        <p:nvSpPr>
          <p:cNvPr id="6" name="TextBox 5">
            <a:extLst>
              <a:ext uri="{FF2B5EF4-FFF2-40B4-BE49-F238E27FC236}">
                <a16:creationId xmlns:a16="http://schemas.microsoft.com/office/drawing/2014/main" id="{AC30525B-ABF0-D08F-F880-7F65C568E05E}"/>
              </a:ext>
            </a:extLst>
          </p:cNvPr>
          <p:cNvSpPr txBox="1"/>
          <p:nvPr/>
        </p:nvSpPr>
        <p:spPr>
          <a:xfrm>
            <a:off x="993226" y="2382797"/>
            <a:ext cx="3205655" cy="1200329"/>
          </a:xfrm>
          <a:prstGeom prst="rect">
            <a:avLst/>
          </a:prstGeom>
          <a:noFill/>
        </p:spPr>
        <p:txBody>
          <a:bodyPr wrap="square">
            <a:spAutoFit/>
          </a:bodyPr>
          <a:lstStyle/>
          <a:p>
            <a:r>
              <a:rPr lang="en-US" sz="1800" dirty="0"/>
              <a:t>Take a screenshot of the output in Part 2 Step 7.</a:t>
            </a:r>
          </a:p>
          <a:p>
            <a:r>
              <a:rPr lang="en-US" sz="1800" dirty="0"/>
              <a:t>It should show the ping activity alert.</a:t>
            </a:r>
            <a:endParaRPr lang="en-US" dirty="0"/>
          </a:p>
        </p:txBody>
      </p:sp>
    </p:spTree>
    <p:extLst>
      <p:ext uri="{BB962C8B-B14F-4D97-AF65-F5344CB8AC3E}">
        <p14:creationId xmlns:p14="http://schemas.microsoft.com/office/powerpoint/2010/main" val="13988643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32C99-E051-AAAC-6022-CB7C27A70C7B}"/>
              </a:ext>
            </a:extLst>
          </p:cNvPr>
          <p:cNvSpPr>
            <a:spLocks noGrp="1"/>
          </p:cNvSpPr>
          <p:nvPr>
            <p:ph type="title"/>
          </p:nvPr>
        </p:nvSpPr>
        <p:spPr>
          <a:xfrm>
            <a:off x="1200807" y="685800"/>
            <a:ext cx="3126828" cy="1090448"/>
          </a:xfrm>
        </p:spPr>
        <p:txBody>
          <a:bodyPr>
            <a:normAutofit fontScale="90000"/>
          </a:bodyPr>
          <a:lstStyle/>
          <a:p>
            <a:r>
              <a:rPr lang="en-US" sz="4400" b="1" dirty="0"/>
              <a:t>Creating Snort rules cont’d</a:t>
            </a:r>
            <a:endParaRPr lang="en-US" b="1" dirty="0"/>
          </a:p>
        </p:txBody>
      </p:sp>
      <p:pic>
        <p:nvPicPr>
          <p:cNvPr id="4" name="Picture 3" descr="A screenshot of a computer&#10;&#10;Description automatically generated">
            <a:extLst>
              <a:ext uri="{FF2B5EF4-FFF2-40B4-BE49-F238E27FC236}">
                <a16:creationId xmlns:a16="http://schemas.microsoft.com/office/drawing/2014/main" id="{AE20AC6A-B4E9-E6A4-5CC6-9CBADE91B8F2}"/>
              </a:ext>
            </a:extLst>
          </p:cNvPr>
          <p:cNvPicPr>
            <a:picLocks noChangeAspect="1"/>
          </p:cNvPicPr>
          <p:nvPr/>
        </p:nvPicPr>
        <p:blipFill rotWithShape="1">
          <a:blip r:embed="rId2"/>
          <a:srcRect/>
          <a:stretch/>
        </p:blipFill>
        <p:spPr>
          <a:xfrm>
            <a:off x="4424856" y="768557"/>
            <a:ext cx="7379387" cy="5320885"/>
          </a:xfrm>
          <a:prstGeom prst="rect">
            <a:avLst/>
          </a:prstGeom>
          <a:effectLst>
            <a:glow rad="228600">
              <a:schemeClr val="accent1">
                <a:satMod val="175000"/>
                <a:alpha val="40000"/>
              </a:schemeClr>
            </a:glow>
          </a:effectLst>
        </p:spPr>
      </p:pic>
      <p:sp>
        <p:nvSpPr>
          <p:cNvPr id="6" name="TextBox 5">
            <a:extLst>
              <a:ext uri="{FF2B5EF4-FFF2-40B4-BE49-F238E27FC236}">
                <a16:creationId xmlns:a16="http://schemas.microsoft.com/office/drawing/2014/main" id="{00710A90-6B67-6229-430D-AA3B7061DD3A}"/>
              </a:ext>
            </a:extLst>
          </p:cNvPr>
          <p:cNvSpPr txBox="1"/>
          <p:nvPr/>
        </p:nvSpPr>
        <p:spPr>
          <a:xfrm>
            <a:off x="1200807" y="2595285"/>
            <a:ext cx="3126828" cy="1477328"/>
          </a:xfrm>
          <a:prstGeom prst="rect">
            <a:avLst/>
          </a:prstGeom>
          <a:noFill/>
        </p:spPr>
        <p:txBody>
          <a:bodyPr wrap="square">
            <a:spAutoFit/>
          </a:bodyPr>
          <a:lstStyle/>
          <a:p>
            <a:r>
              <a:rPr lang="en-US" sz="1800" dirty="0"/>
              <a:t>Take a screenshot of the output in Part 2 Step 8.</a:t>
            </a:r>
          </a:p>
          <a:p>
            <a:r>
              <a:rPr lang="en-US" sz="1800" dirty="0"/>
              <a:t>It should show the ICMP packets generated by the ping activity.</a:t>
            </a:r>
            <a:endParaRPr lang="en-US" dirty="0"/>
          </a:p>
        </p:txBody>
      </p:sp>
    </p:spTree>
    <p:extLst>
      <p:ext uri="{BB962C8B-B14F-4D97-AF65-F5344CB8AC3E}">
        <p14:creationId xmlns:p14="http://schemas.microsoft.com/office/powerpoint/2010/main" val="9130133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6"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7"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9" name="Rectangle 18">
            <a:extLst>
              <a:ext uri="{FF2B5EF4-FFF2-40B4-BE49-F238E27FC236}">
                <a16:creationId xmlns:a16="http://schemas.microsoft.com/office/drawing/2014/main" id="{2D170B9C-85A5-4673-981C-DDDBAC51F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6">
            <a:extLst>
              <a:ext uri="{FF2B5EF4-FFF2-40B4-BE49-F238E27FC236}">
                <a16:creationId xmlns:a16="http://schemas.microsoft.com/office/drawing/2014/main" id="{1C82216A-4221-434A-B11C-7E13B4A1F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sp>
        <p:nvSpPr>
          <p:cNvPr id="9" name="TextBox 8">
            <a:extLst>
              <a:ext uri="{FF2B5EF4-FFF2-40B4-BE49-F238E27FC236}">
                <a16:creationId xmlns:a16="http://schemas.microsoft.com/office/drawing/2014/main" id="{C4B5F337-050B-CEDF-3C2D-96FE05E737E8}"/>
              </a:ext>
            </a:extLst>
          </p:cNvPr>
          <p:cNvSpPr txBox="1"/>
          <p:nvPr/>
        </p:nvSpPr>
        <p:spPr>
          <a:xfrm>
            <a:off x="5819067" y="2209421"/>
            <a:ext cx="5607908" cy="1871869"/>
          </a:xfrm>
          <a:prstGeom prst="rect">
            <a:avLst/>
          </a:prstGeom>
          <a:effectLst>
            <a:glow rad="139700">
              <a:schemeClr val="accent1">
                <a:satMod val="175000"/>
                <a:alpha val="40000"/>
              </a:schemeClr>
            </a:glow>
          </a:effectLst>
        </p:spPr>
        <p:txBody>
          <a:bodyPr vert="horz" lIns="91440" tIns="45720" rIns="91440" bIns="45720" rtlCol="0" anchor="b">
            <a:normAutofit lnSpcReduction="10000"/>
          </a:bodyPr>
          <a:lstStyle/>
          <a:p>
            <a:pPr defTabSz="914400">
              <a:lnSpc>
                <a:spcPct val="89000"/>
              </a:lnSpc>
              <a:spcBef>
                <a:spcPct val="0"/>
              </a:spcBef>
              <a:spcAft>
                <a:spcPts val="600"/>
              </a:spcAft>
            </a:pPr>
            <a:r>
              <a:rPr lang="en-US" sz="7000" b="1" cap="all" dirty="0">
                <a:solidFill>
                  <a:schemeClr val="tx2"/>
                </a:solidFill>
                <a:latin typeface="+mj-lt"/>
                <a:ea typeface="+mj-ea"/>
                <a:cs typeface="+mj-cs"/>
              </a:rPr>
              <a:t>  </a:t>
            </a:r>
            <a:r>
              <a:rPr lang="en-US" sz="5600" b="1" cap="all" dirty="0">
                <a:solidFill>
                  <a:schemeClr val="tx2"/>
                </a:solidFill>
                <a:effectLst>
                  <a:outerShdw blurRad="38100" dist="38100" dir="2700000" algn="tl">
                    <a:srgbClr val="000000">
                      <a:alpha val="43137"/>
                    </a:srgbClr>
                  </a:outerShdw>
                </a:effectLst>
                <a:latin typeface="+mj-lt"/>
                <a:ea typeface="+mj-ea"/>
                <a:cs typeface="+mj-cs"/>
              </a:rPr>
              <a:t>   </a:t>
            </a:r>
            <a:r>
              <a:rPr lang="en-US" sz="5600" b="1" cap="all" dirty="0">
                <a:solidFill>
                  <a:schemeClr val="bg1"/>
                </a:solidFill>
                <a:effectLst>
                  <a:outerShdw blurRad="38100" dist="38100" dir="2700000" algn="tl">
                    <a:srgbClr val="000000">
                      <a:alpha val="43137"/>
                    </a:srgbClr>
                  </a:outerShdw>
                </a:effectLst>
                <a:latin typeface="+mj-lt"/>
                <a:ea typeface="+mj-ea"/>
                <a:cs typeface="+mj-cs"/>
              </a:rPr>
              <a:t>Live Memory</a:t>
            </a:r>
          </a:p>
          <a:p>
            <a:pPr defTabSz="914400">
              <a:lnSpc>
                <a:spcPct val="89000"/>
              </a:lnSpc>
              <a:spcBef>
                <a:spcPct val="0"/>
              </a:spcBef>
              <a:spcAft>
                <a:spcPts val="600"/>
              </a:spcAft>
            </a:pPr>
            <a:r>
              <a:rPr lang="en-US" sz="5600" b="1" cap="all" dirty="0">
                <a:solidFill>
                  <a:schemeClr val="bg1"/>
                </a:solidFill>
                <a:effectLst>
                  <a:outerShdw blurRad="38100" dist="38100" dir="2700000" algn="tl">
                    <a:srgbClr val="000000">
                      <a:alpha val="43137"/>
                    </a:srgbClr>
                  </a:outerShdw>
                </a:effectLst>
                <a:latin typeface="+mj-lt"/>
                <a:ea typeface="+mj-ea"/>
                <a:cs typeface="+mj-cs"/>
              </a:rPr>
              <a:t>        Analysis</a:t>
            </a:r>
          </a:p>
        </p:txBody>
      </p:sp>
      <p:pic>
        <p:nvPicPr>
          <p:cNvPr id="2" name="Picture 1">
            <a:extLst>
              <a:ext uri="{FF2B5EF4-FFF2-40B4-BE49-F238E27FC236}">
                <a16:creationId xmlns:a16="http://schemas.microsoft.com/office/drawing/2014/main" id="{D64B46E9-43D0-5CB2-CB00-2F6BC6FC8D38}"/>
              </a:ext>
            </a:extLst>
          </p:cNvPr>
          <p:cNvPicPr>
            <a:picLocks noChangeAspect="1"/>
          </p:cNvPicPr>
          <p:nvPr/>
        </p:nvPicPr>
        <p:blipFill>
          <a:blip r:embed="rId2">
            <a:alphaModFix/>
            <a:duotone>
              <a:prstClr val="black"/>
              <a:schemeClr val="accent1">
                <a:tint val="45000"/>
                <a:satMod val="400000"/>
              </a:schemeClr>
            </a:duotone>
          </a:blip>
          <a:stretch>
            <a:fillRect/>
          </a:stretch>
        </p:blipFill>
        <p:spPr>
          <a:xfrm>
            <a:off x="1380579" y="1685652"/>
            <a:ext cx="2849559" cy="3092075"/>
          </a:xfrm>
          <a:prstGeom prst="rect">
            <a:avLst/>
          </a:prstGeom>
        </p:spPr>
      </p:pic>
    </p:spTree>
    <p:extLst>
      <p:ext uri="{BB962C8B-B14F-4D97-AF65-F5344CB8AC3E}">
        <p14:creationId xmlns:p14="http://schemas.microsoft.com/office/powerpoint/2010/main" val="2883250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88401-E70A-5C7F-4998-63ED9CCF1FED}"/>
              </a:ext>
            </a:extLst>
          </p:cNvPr>
          <p:cNvSpPr>
            <a:spLocks noGrp="1"/>
          </p:cNvSpPr>
          <p:nvPr>
            <p:ph type="title"/>
          </p:nvPr>
        </p:nvSpPr>
        <p:spPr>
          <a:xfrm>
            <a:off x="1371600" y="685800"/>
            <a:ext cx="3631324" cy="1584434"/>
          </a:xfrm>
        </p:spPr>
        <p:txBody>
          <a:bodyPr/>
          <a:lstStyle/>
          <a:p>
            <a:r>
              <a:rPr lang="en-US" sz="4400" b="1" dirty="0"/>
              <a:t>Linux Processes</a:t>
            </a:r>
            <a:endParaRPr lang="en-US" b="1" dirty="0"/>
          </a:p>
        </p:txBody>
      </p:sp>
      <p:sp>
        <p:nvSpPr>
          <p:cNvPr id="5" name="TextBox 4">
            <a:extLst>
              <a:ext uri="{FF2B5EF4-FFF2-40B4-BE49-F238E27FC236}">
                <a16:creationId xmlns:a16="http://schemas.microsoft.com/office/drawing/2014/main" id="{AC13A05A-7BA4-C89D-FFCA-F16D1732874C}"/>
              </a:ext>
            </a:extLst>
          </p:cNvPr>
          <p:cNvSpPr txBox="1"/>
          <p:nvPr/>
        </p:nvSpPr>
        <p:spPr>
          <a:xfrm>
            <a:off x="1371600" y="2500439"/>
            <a:ext cx="2976880" cy="1200329"/>
          </a:xfrm>
          <a:prstGeom prst="rect">
            <a:avLst/>
          </a:prstGeom>
          <a:noFill/>
        </p:spPr>
        <p:txBody>
          <a:bodyPr wrap="square">
            <a:spAutoFit/>
          </a:bodyPr>
          <a:lstStyle/>
          <a:p>
            <a:r>
              <a:rPr lang="en-US" sz="1800" dirty="0"/>
              <a:t>Take a screenshot of the output in Part 1, Step 16. </a:t>
            </a:r>
          </a:p>
          <a:p>
            <a:r>
              <a:rPr lang="en-US" sz="1800" dirty="0"/>
              <a:t>It should show port 55000 open for both IPv4 and IPv6.</a:t>
            </a:r>
            <a:endParaRPr lang="en-US" dirty="0"/>
          </a:p>
        </p:txBody>
      </p:sp>
      <p:pic>
        <p:nvPicPr>
          <p:cNvPr id="6" name="Picture 5">
            <a:extLst>
              <a:ext uri="{FF2B5EF4-FFF2-40B4-BE49-F238E27FC236}">
                <a16:creationId xmlns:a16="http://schemas.microsoft.com/office/drawing/2014/main" id="{62659638-220C-068F-D5EC-E50CBBEAB72C}"/>
              </a:ext>
            </a:extLst>
          </p:cNvPr>
          <p:cNvPicPr>
            <a:picLocks noChangeAspect="1"/>
          </p:cNvPicPr>
          <p:nvPr/>
        </p:nvPicPr>
        <p:blipFill>
          <a:blip r:embed="rId2"/>
          <a:stretch>
            <a:fillRect/>
          </a:stretch>
        </p:blipFill>
        <p:spPr>
          <a:xfrm>
            <a:off x="4766634" y="862361"/>
            <a:ext cx="6876884" cy="5133277"/>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4107614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2EEE-29D7-3308-749E-1BC5F330CDA7}"/>
              </a:ext>
            </a:extLst>
          </p:cNvPr>
          <p:cNvSpPr>
            <a:spLocks noGrp="1"/>
          </p:cNvSpPr>
          <p:nvPr>
            <p:ph type="title"/>
          </p:nvPr>
        </p:nvSpPr>
        <p:spPr>
          <a:xfrm>
            <a:off x="1371600" y="685800"/>
            <a:ext cx="3000703" cy="1485900"/>
          </a:xfrm>
        </p:spPr>
        <p:txBody>
          <a:bodyPr/>
          <a:lstStyle/>
          <a:p>
            <a:r>
              <a:rPr lang="en-US" sz="4400" b="1" dirty="0"/>
              <a:t>Process Hacker</a:t>
            </a:r>
            <a:endParaRPr lang="en-US" b="1" dirty="0"/>
          </a:p>
        </p:txBody>
      </p:sp>
      <p:pic>
        <p:nvPicPr>
          <p:cNvPr id="4" name="Picture 3">
            <a:extLst>
              <a:ext uri="{FF2B5EF4-FFF2-40B4-BE49-F238E27FC236}">
                <a16:creationId xmlns:a16="http://schemas.microsoft.com/office/drawing/2014/main" id="{51097722-7048-69C6-BE21-B50C6A495190}"/>
              </a:ext>
            </a:extLst>
          </p:cNvPr>
          <p:cNvPicPr>
            <a:picLocks noChangeAspect="1"/>
          </p:cNvPicPr>
          <p:nvPr/>
        </p:nvPicPr>
        <p:blipFill>
          <a:blip r:embed="rId2"/>
          <a:stretch>
            <a:fillRect/>
          </a:stretch>
        </p:blipFill>
        <p:spPr>
          <a:xfrm>
            <a:off x="5124051" y="859790"/>
            <a:ext cx="6358851" cy="4936934"/>
          </a:xfrm>
          <a:prstGeom prst="rect">
            <a:avLst/>
          </a:prstGeom>
          <a:effectLst>
            <a:glow rad="228600">
              <a:schemeClr val="accent1">
                <a:satMod val="175000"/>
                <a:alpha val="40000"/>
              </a:schemeClr>
            </a:glow>
          </a:effectLst>
        </p:spPr>
      </p:pic>
      <p:sp>
        <p:nvSpPr>
          <p:cNvPr id="6" name="TextBox 5">
            <a:extLst>
              <a:ext uri="{FF2B5EF4-FFF2-40B4-BE49-F238E27FC236}">
                <a16:creationId xmlns:a16="http://schemas.microsoft.com/office/drawing/2014/main" id="{F81CFEF9-C4B3-57A0-47BC-C06BBD50AD26}"/>
              </a:ext>
            </a:extLst>
          </p:cNvPr>
          <p:cNvSpPr txBox="1"/>
          <p:nvPr/>
        </p:nvSpPr>
        <p:spPr>
          <a:xfrm>
            <a:off x="1364943" y="2385259"/>
            <a:ext cx="2702560" cy="1200329"/>
          </a:xfrm>
          <a:prstGeom prst="rect">
            <a:avLst/>
          </a:prstGeom>
          <a:noFill/>
        </p:spPr>
        <p:txBody>
          <a:bodyPr wrap="square">
            <a:spAutoFit/>
          </a:bodyPr>
          <a:lstStyle/>
          <a:p>
            <a:r>
              <a:rPr lang="en-US" sz="1800" dirty="0"/>
              <a:t>Take a screenshot of the output in Part 2, Step 5. </a:t>
            </a:r>
          </a:p>
          <a:p>
            <a:r>
              <a:rPr lang="en-US" sz="1800" dirty="0"/>
              <a:t>It should show properties of a chosen process. </a:t>
            </a:r>
            <a:endParaRPr lang="en-US" dirty="0"/>
          </a:p>
        </p:txBody>
      </p:sp>
    </p:spTree>
    <p:extLst>
      <p:ext uri="{BB962C8B-B14F-4D97-AF65-F5344CB8AC3E}">
        <p14:creationId xmlns:p14="http://schemas.microsoft.com/office/powerpoint/2010/main" val="819571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44"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45"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pic>
        <p:nvPicPr>
          <p:cNvPr id="22" name="Picture 21" descr="Closeup of keyboard">
            <a:extLst>
              <a:ext uri="{FF2B5EF4-FFF2-40B4-BE49-F238E27FC236}">
                <a16:creationId xmlns:a16="http://schemas.microsoft.com/office/drawing/2014/main" id="{E02B4AC8-E677-727F-3B71-BF9C10551147}"/>
              </a:ext>
            </a:extLst>
          </p:cNvPr>
          <p:cNvPicPr>
            <a:picLocks noChangeAspect="1"/>
          </p:cNvPicPr>
          <p:nvPr/>
        </p:nvPicPr>
        <p:blipFill rotWithShape="1">
          <a:blip r:embed="rId2">
            <a:duotone>
              <a:prstClr val="black"/>
              <a:schemeClr val="accent5">
                <a:tint val="45000"/>
                <a:satMod val="400000"/>
              </a:schemeClr>
            </a:duotone>
          </a:blip>
          <a:srcRect t="9508" b="15478"/>
          <a:stretch/>
        </p:blipFill>
        <p:spPr>
          <a:xfrm>
            <a:off x="20" y="10"/>
            <a:ext cx="12191980" cy="6859300"/>
          </a:xfrm>
          <a:prstGeom prst="rect">
            <a:avLst/>
          </a:prstGeom>
          <a:solidFill>
            <a:srgbClr val="FFFFFF">
              <a:shade val="85000"/>
            </a:srgbClr>
          </a:solidFill>
        </p:spPr>
      </p:pic>
      <p:sp>
        <p:nvSpPr>
          <p:cNvPr id="47" name="Rectangle 46">
            <a:extLst>
              <a:ext uri="{FF2B5EF4-FFF2-40B4-BE49-F238E27FC236}">
                <a16:creationId xmlns:a16="http://schemas.microsoft.com/office/drawing/2014/main" id="{310B1DD0-264A-47E3-A16A-C87AFA51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Freeform 6">
            <a:extLst>
              <a:ext uri="{FF2B5EF4-FFF2-40B4-BE49-F238E27FC236}">
                <a16:creationId xmlns:a16="http://schemas.microsoft.com/office/drawing/2014/main" id="{69C1BB7B-F21E-41A2-B30C-D8507B96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txBody>
          <a:bodyPr/>
          <a:lstStyle/>
          <a:p>
            <a:endParaRPr lang="en-US"/>
          </a:p>
        </p:txBody>
      </p:sp>
      <p:sp>
        <p:nvSpPr>
          <p:cNvPr id="51" name="Freeform 6">
            <a:extLst>
              <a:ext uri="{FF2B5EF4-FFF2-40B4-BE49-F238E27FC236}">
                <a16:creationId xmlns:a16="http://schemas.microsoft.com/office/drawing/2014/main" id="{DF6D7DDE-F8A1-4105-9729-F9EB5F81A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txBody>
          <a:bodyPr/>
          <a:lstStyle/>
          <a:p>
            <a:endParaRPr lang="en-US"/>
          </a:p>
        </p:txBody>
      </p:sp>
      <p:sp>
        <p:nvSpPr>
          <p:cNvPr id="2" name="Title 1">
            <a:extLst>
              <a:ext uri="{FF2B5EF4-FFF2-40B4-BE49-F238E27FC236}">
                <a16:creationId xmlns:a16="http://schemas.microsoft.com/office/drawing/2014/main" id="{854715AB-50CB-91FD-9BF0-D1FDA4A6DBE2}"/>
              </a:ext>
            </a:extLst>
          </p:cNvPr>
          <p:cNvSpPr>
            <a:spLocks noGrp="1"/>
          </p:cNvSpPr>
          <p:nvPr>
            <p:ph type="title"/>
          </p:nvPr>
        </p:nvSpPr>
        <p:spPr>
          <a:xfrm>
            <a:off x="2849848" y="-784803"/>
            <a:ext cx="8361229" cy="2098226"/>
          </a:xfrm>
        </p:spPr>
        <p:txBody>
          <a:bodyPr vert="horz" lIns="91440" tIns="45720" rIns="91440" bIns="45720" rtlCol="0" anchor="b">
            <a:normAutofit/>
          </a:bodyPr>
          <a:lstStyle/>
          <a:p>
            <a:pPr algn="ctr"/>
            <a:r>
              <a:rPr lang="en-US" sz="7200" b="1" cap="all" dirty="0">
                <a:solidFill>
                  <a:schemeClr val="bg2"/>
                </a:solidFill>
              </a:rPr>
              <a:t>                    </a:t>
            </a:r>
            <a:r>
              <a:rPr lang="en-US" sz="5400" b="1" cap="all" dirty="0">
                <a:solidFill>
                  <a:schemeClr val="bg2"/>
                </a:solidFill>
              </a:rPr>
              <a:t>INTRODUCTION</a:t>
            </a:r>
          </a:p>
        </p:txBody>
      </p:sp>
      <p:sp>
        <p:nvSpPr>
          <p:cNvPr id="4" name="TextBox 3">
            <a:extLst>
              <a:ext uri="{FF2B5EF4-FFF2-40B4-BE49-F238E27FC236}">
                <a16:creationId xmlns:a16="http://schemas.microsoft.com/office/drawing/2014/main" id="{4340D2E5-BAE4-E3C4-F4B9-DD4BC6B61356}"/>
              </a:ext>
            </a:extLst>
          </p:cNvPr>
          <p:cNvSpPr txBox="1"/>
          <p:nvPr/>
        </p:nvSpPr>
        <p:spPr>
          <a:xfrm>
            <a:off x="1669775" y="1684342"/>
            <a:ext cx="8733182" cy="3447098"/>
          </a:xfrm>
          <a:prstGeom prst="rect">
            <a:avLst/>
          </a:prstGeom>
          <a:noFill/>
        </p:spPr>
        <p:txBody>
          <a:bodyPr wrap="square" rtlCol="0">
            <a:spAutoFit/>
          </a:bodyPr>
          <a:lstStyle/>
          <a:p>
            <a:r>
              <a:rPr lang="en-US" sz="2000" dirty="0">
                <a:solidFill>
                  <a:schemeClr val="bg2"/>
                </a:solidFill>
              </a:rPr>
              <a:t>Welcome to my SEC290 Final Course Project I will be  :</a:t>
            </a:r>
          </a:p>
          <a:p>
            <a:pPr marL="285750" indent="-285750">
              <a:buFont typeface="Arial" panose="020B0604020202020204" pitchFamily="34" charset="0"/>
              <a:buChar char="•"/>
            </a:pPr>
            <a:r>
              <a:rPr lang="en-US" sz="2000" dirty="0">
                <a:solidFill>
                  <a:schemeClr val="bg2"/>
                </a:solidFill>
              </a:rPr>
              <a:t>Conducting a </a:t>
            </a:r>
            <a:r>
              <a:rPr lang="en-US" sz="2000" dirty="0">
                <a:solidFill>
                  <a:schemeClr val="bg1"/>
                </a:solidFill>
                <a:effectLst>
                  <a:outerShdw blurRad="50800" dist="38100" dir="2700000" algn="tl" rotWithShape="0">
                    <a:prstClr val="black">
                      <a:alpha val="40000"/>
                    </a:prstClr>
                  </a:outerShdw>
                </a:effectLst>
              </a:rPr>
              <a:t>manual Vulnerability Analysis on a test VM along with showing the output of my meterpreter session</a:t>
            </a:r>
          </a:p>
          <a:p>
            <a:pPr marL="285750" indent="-285750">
              <a:buFont typeface="Arial" panose="020B0604020202020204" pitchFamily="34" charset="0"/>
              <a:buChar char="•"/>
            </a:pPr>
            <a:r>
              <a:rPr lang="en-US" sz="2000" dirty="0">
                <a:solidFill>
                  <a:schemeClr val="bg1"/>
                </a:solidFill>
                <a:effectLst>
                  <a:outerShdw blurRad="50800" dist="38100" dir="2700000" algn="tl" rotWithShape="0">
                    <a:prstClr val="black">
                      <a:alpha val="40000"/>
                    </a:prstClr>
                  </a:outerShdw>
                </a:effectLst>
              </a:rPr>
              <a:t>Along with analyzing activities such as common attacks, extracting data by using display filters, basic attack analysis, and basic protocol analysis.</a:t>
            </a:r>
          </a:p>
          <a:p>
            <a:pPr marL="285750" indent="-285750">
              <a:buFont typeface="Arial" panose="020B0604020202020204" pitchFamily="34" charset="0"/>
              <a:buChar char="•"/>
            </a:pPr>
            <a:r>
              <a:rPr lang="en-US" sz="2000" dirty="0">
                <a:solidFill>
                  <a:schemeClr val="bg1"/>
                </a:solidFill>
                <a:effectLst>
                  <a:outerShdw blurRad="50800" dist="38100" dir="2700000" algn="tl" rotWithShape="0">
                    <a:prstClr val="black">
                      <a:alpha val="40000"/>
                    </a:prstClr>
                  </a:outerShdw>
                </a:effectLst>
              </a:rPr>
              <a:t> Deep diving into manual Open SSL analysis in which I will be testing and creating an SSL/TLS file.</a:t>
            </a:r>
          </a:p>
          <a:p>
            <a:pPr marL="285750" indent="-285750">
              <a:buFont typeface="Arial" panose="020B0604020202020204" pitchFamily="34" charset="0"/>
              <a:buChar char="•"/>
            </a:pPr>
            <a:r>
              <a:rPr lang="en-US" sz="2000" dirty="0">
                <a:solidFill>
                  <a:schemeClr val="bg1"/>
                </a:solidFill>
                <a:effectLst>
                  <a:outerShdw blurRad="50800" dist="38100" dir="2700000" algn="tl" rotWithShape="0">
                    <a:prstClr val="black">
                      <a:alpha val="40000"/>
                    </a:prstClr>
                  </a:outerShdw>
                </a:effectLst>
              </a:rPr>
              <a:t>Conducting a Live Memory analysis</a:t>
            </a:r>
          </a:p>
          <a:p>
            <a:pPr marL="285750" indent="-285750">
              <a:buFont typeface="Arial" panose="020B0604020202020204" pitchFamily="34" charset="0"/>
              <a:buChar char="•"/>
            </a:pPr>
            <a:r>
              <a:rPr lang="en-US" sz="2000" dirty="0">
                <a:solidFill>
                  <a:schemeClr val="bg1"/>
                </a:solidFill>
                <a:effectLst>
                  <a:outerShdw blurRad="50800" dist="38100" dir="2700000" algn="tl" rotWithShape="0">
                    <a:prstClr val="black">
                      <a:alpha val="40000"/>
                    </a:prstClr>
                  </a:outerShdw>
                </a:effectLst>
              </a:rPr>
              <a:t>Creating and testing SNORT rules</a:t>
            </a:r>
          </a:p>
          <a:p>
            <a:pPr marL="285750" indent="-285750">
              <a:buFont typeface="Arial" panose="020B0604020202020204" pitchFamily="34" charset="0"/>
              <a:buChar char="•"/>
            </a:pPr>
            <a:r>
              <a:rPr lang="en-US" sz="2000" dirty="0">
                <a:solidFill>
                  <a:schemeClr val="bg1"/>
                </a:solidFill>
                <a:effectLst>
                  <a:outerShdw blurRad="50800" dist="38100" dir="2700000" algn="tl" rotWithShape="0">
                    <a:prstClr val="black">
                      <a:alpha val="40000"/>
                    </a:prstClr>
                  </a:outerShdw>
                </a:effectLst>
              </a:rPr>
              <a:t>Configuring IP tables in 6 different scenarios</a:t>
            </a:r>
          </a:p>
          <a:p>
            <a:pPr marL="285750" indent="-285750">
              <a:buFont typeface="Arial" panose="020B0604020202020204" pitchFamily="34" charset="0"/>
              <a:buChar char="•"/>
            </a:pPr>
            <a:endParaRPr lang="en-US" dirty="0">
              <a:solidFill>
                <a:schemeClr val="bg2"/>
              </a:solidFill>
            </a:endParaRPr>
          </a:p>
        </p:txBody>
      </p:sp>
    </p:spTree>
    <p:extLst>
      <p:ext uri="{BB962C8B-B14F-4D97-AF65-F5344CB8AC3E}">
        <p14:creationId xmlns:p14="http://schemas.microsoft.com/office/powerpoint/2010/main" val="158654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20EF1-5EC6-F8AD-E92B-B75884F1C395}"/>
              </a:ext>
            </a:extLst>
          </p:cNvPr>
          <p:cNvSpPr>
            <a:spLocks noGrp="1"/>
          </p:cNvSpPr>
          <p:nvPr>
            <p:ph type="title"/>
          </p:nvPr>
        </p:nvSpPr>
        <p:spPr>
          <a:xfrm>
            <a:off x="1371600" y="685800"/>
            <a:ext cx="3505200" cy="1661160"/>
          </a:xfrm>
        </p:spPr>
        <p:txBody>
          <a:bodyPr/>
          <a:lstStyle/>
          <a:p>
            <a:r>
              <a:rPr lang="en-US" sz="4400" b="1" dirty="0"/>
              <a:t>Process Monitor</a:t>
            </a:r>
            <a:endParaRPr lang="en-US" b="1" dirty="0"/>
          </a:p>
        </p:txBody>
      </p:sp>
      <p:pic>
        <p:nvPicPr>
          <p:cNvPr id="4" name="Picture 3">
            <a:extLst>
              <a:ext uri="{FF2B5EF4-FFF2-40B4-BE49-F238E27FC236}">
                <a16:creationId xmlns:a16="http://schemas.microsoft.com/office/drawing/2014/main" id="{408FEF96-296D-7513-D25E-2B1F68B010E0}"/>
              </a:ext>
            </a:extLst>
          </p:cNvPr>
          <p:cNvPicPr>
            <a:picLocks noChangeAspect="1"/>
          </p:cNvPicPr>
          <p:nvPr/>
        </p:nvPicPr>
        <p:blipFill>
          <a:blip r:embed="rId2"/>
          <a:stretch>
            <a:fillRect/>
          </a:stretch>
        </p:blipFill>
        <p:spPr>
          <a:xfrm>
            <a:off x="4351204" y="937524"/>
            <a:ext cx="6962572" cy="5234676"/>
          </a:xfrm>
          <a:prstGeom prst="rect">
            <a:avLst/>
          </a:prstGeom>
          <a:effectLst>
            <a:glow rad="228600">
              <a:schemeClr val="accent1">
                <a:satMod val="175000"/>
                <a:alpha val="40000"/>
              </a:schemeClr>
            </a:glow>
          </a:effectLst>
        </p:spPr>
      </p:pic>
      <p:sp>
        <p:nvSpPr>
          <p:cNvPr id="6" name="TextBox 5">
            <a:extLst>
              <a:ext uri="{FF2B5EF4-FFF2-40B4-BE49-F238E27FC236}">
                <a16:creationId xmlns:a16="http://schemas.microsoft.com/office/drawing/2014/main" id="{AA7B7698-01D4-6144-3197-2ACD3C57BD51}"/>
              </a:ext>
            </a:extLst>
          </p:cNvPr>
          <p:cNvSpPr txBox="1"/>
          <p:nvPr/>
        </p:nvSpPr>
        <p:spPr>
          <a:xfrm>
            <a:off x="1371600" y="2364044"/>
            <a:ext cx="2509520" cy="2308324"/>
          </a:xfrm>
          <a:prstGeom prst="rect">
            <a:avLst/>
          </a:prstGeom>
          <a:noFill/>
        </p:spPr>
        <p:txBody>
          <a:bodyPr wrap="square">
            <a:spAutoFit/>
          </a:bodyPr>
          <a:lstStyle/>
          <a:p>
            <a:r>
              <a:rPr lang="en-US" sz="1800" dirty="0"/>
              <a:t>Take a screenshot of the output in Part 3, Step 13.</a:t>
            </a:r>
          </a:p>
          <a:p>
            <a:r>
              <a:rPr lang="en-US" sz="1800" dirty="0"/>
              <a:t>It should show </a:t>
            </a:r>
            <a:r>
              <a:rPr lang="en-US" sz="1800" dirty="0" err="1"/>
              <a:t>ifFaceName</a:t>
            </a:r>
            <a:r>
              <a:rPr lang="en-US" sz="1800" dirty="0"/>
              <a:t> in the Path column and Data: Roman in the Detail column.</a:t>
            </a:r>
          </a:p>
        </p:txBody>
      </p:sp>
    </p:spTree>
    <p:extLst>
      <p:ext uri="{BB962C8B-B14F-4D97-AF65-F5344CB8AC3E}">
        <p14:creationId xmlns:p14="http://schemas.microsoft.com/office/powerpoint/2010/main" val="1085884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6"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7"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9" name="Rectangle 18">
            <a:extLst>
              <a:ext uri="{FF2B5EF4-FFF2-40B4-BE49-F238E27FC236}">
                <a16:creationId xmlns:a16="http://schemas.microsoft.com/office/drawing/2014/main" id="{2D170B9C-85A5-4673-981C-DDDBAC51F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6">
            <a:extLst>
              <a:ext uri="{FF2B5EF4-FFF2-40B4-BE49-F238E27FC236}">
                <a16:creationId xmlns:a16="http://schemas.microsoft.com/office/drawing/2014/main" id="{1C82216A-4221-434A-B11C-7E13B4A1F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sp>
        <p:nvSpPr>
          <p:cNvPr id="9" name="TextBox 8">
            <a:extLst>
              <a:ext uri="{FF2B5EF4-FFF2-40B4-BE49-F238E27FC236}">
                <a16:creationId xmlns:a16="http://schemas.microsoft.com/office/drawing/2014/main" id="{C4B5F337-050B-CEDF-3C2D-96FE05E737E8}"/>
              </a:ext>
            </a:extLst>
          </p:cNvPr>
          <p:cNvSpPr txBox="1"/>
          <p:nvPr/>
        </p:nvSpPr>
        <p:spPr>
          <a:xfrm>
            <a:off x="6138004" y="1705043"/>
            <a:ext cx="5607908" cy="1871869"/>
          </a:xfrm>
          <a:prstGeom prst="rect">
            <a:avLst/>
          </a:prstGeom>
          <a:effectLst>
            <a:glow rad="139700">
              <a:schemeClr val="accent1">
                <a:satMod val="175000"/>
                <a:alpha val="40000"/>
              </a:schemeClr>
            </a:glow>
          </a:effectLst>
        </p:spPr>
        <p:txBody>
          <a:bodyPr vert="horz" lIns="91440" tIns="45720" rIns="91440" bIns="45720" rtlCol="0" anchor="b">
            <a:normAutofit/>
          </a:bodyPr>
          <a:lstStyle/>
          <a:p>
            <a:pPr defTabSz="914400">
              <a:lnSpc>
                <a:spcPct val="89000"/>
              </a:lnSpc>
              <a:spcBef>
                <a:spcPct val="0"/>
              </a:spcBef>
              <a:spcAft>
                <a:spcPts val="600"/>
              </a:spcAft>
            </a:pPr>
            <a:r>
              <a:rPr lang="en-US" sz="7000" b="1" cap="all" dirty="0">
                <a:solidFill>
                  <a:schemeClr val="tx2"/>
                </a:solidFill>
                <a:latin typeface="+mj-lt"/>
                <a:ea typeface="+mj-ea"/>
                <a:cs typeface="+mj-cs"/>
              </a:rPr>
              <a:t>  </a:t>
            </a:r>
            <a:r>
              <a:rPr lang="en-US" sz="5600" b="1" cap="all" dirty="0">
                <a:solidFill>
                  <a:schemeClr val="tx2"/>
                </a:solidFill>
                <a:effectLst>
                  <a:outerShdw blurRad="38100" dist="38100" dir="2700000" algn="tl">
                    <a:srgbClr val="000000">
                      <a:alpha val="43137"/>
                    </a:srgbClr>
                  </a:outerShdw>
                </a:effectLst>
                <a:latin typeface="+mj-lt"/>
                <a:ea typeface="+mj-ea"/>
                <a:cs typeface="+mj-cs"/>
              </a:rPr>
              <a:t>    </a:t>
            </a:r>
            <a:r>
              <a:rPr lang="en-US" sz="5600" b="1" cap="all" dirty="0">
                <a:solidFill>
                  <a:schemeClr val="bg1"/>
                </a:solidFill>
                <a:effectLst>
                  <a:outerShdw blurRad="38100" dist="38100" dir="2700000" algn="tl">
                    <a:srgbClr val="000000">
                      <a:alpha val="43137"/>
                    </a:srgbClr>
                  </a:outerShdw>
                </a:effectLst>
                <a:latin typeface="+mj-lt"/>
                <a:ea typeface="+mj-ea"/>
                <a:cs typeface="+mj-cs"/>
              </a:rPr>
              <a:t>Firewall</a:t>
            </a:r>
          </a:p>
        </p:txBody>
      </p:sp>
      <p:pic>
        <p:nvPicPr>
          <p:cNvPr id="6" name="Picture 5">
            <a:extLst>
              <a:ext uri="{FF2B5EF4-FFF2-40B4-BE49-F238E27FC236}">
                <a16:creationId xmlns:a16="http://schemas.microsoft.com/office/drawing/2014/main" id="{7B99BB89-62F9-E787-AAC7-30C2B43E577C}"/>
              </a:ext>
            </a:extLst>
          </p:cNvPr>
          <p:cNvPicPr>
            <a:picLocks noChangeAspect="1"/>
          </p:cNvPicPr>
          <p:nvPr/>
        </p:nvPicPr>
        <p:blipFill>
          <a:blip r:embed="rId2">
            <a:duotone>
              <a:prstClr val="black"/>
              <a:schemeClr val="accent1">
                <a:tint val="45000"/>
                <a:satMod val="400000"/>
              </a:schemeClr>
            </a:duotone>
          </a:blip>
          <a:stretch>
            <a:fillRect/>
          </a:stretch>
        </p:blipFill>
        <p:spPr>
          <a:xfrm>
            <a:off x="1376924" y="1914781"/>
            <a:ext cx="3028437" cy="3028437"/>
          </a:xfrm>
          <a:prstGeom prst="rect">
            <a:avLst/>
          </a:prstGeom>
        </p:spPr>
      </p:pic>
    </p:spTree>
    <p:extLst>
      <p:ext uri="{BB962C8B-B14F-4D97-AF65-F5344CB8AC3E}">
        <p14:creationId xmlns:p14="http://schemas.microsoft.com/office/powerpoint/2010/main" val="842018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E5D1E-9285-7CC3-23CA-B32ED272C392}"/>
              </a:ext>
            </a:extLst>
          </p:cNvPr>
          <p:cNvSpPr>
            <a:spLocks noGrp="1"/>
          </p:cNvSpPr>
          <p:nvPr>
            <p:ph type="title"/>
          </p:nvPr>
        </p:nvSpPr>
        <p:spPr>
          <a:xfrm>
            <a:off x="1371600" y="693420"/>
            <a:ext cx="4053840" cy="1485900"/>
          </a:xfrm>
        </p:spPr>
        <p:txBody>
          <a:bodyPr/>
          <a:lstStyle/>
          <a:p>
            <a:r>
              <a:rPr lang="en-US" sz="4400" b="1" dirty="0"/>
              <a:t>Time-based       Access</a:t>
            </a:r>
            <a:endParaRPr lang="en-US" b="1" dirty="0"/>
          </a:p>
        </p:txBody>
      </p:sp>
      <p:pic>
        <p:nvPicPr>
          <p:cNvPr id="4" name="Picture 3">
            <a:extLst>
              <a:ext uri="{FF2B5EF4-FFF2-40B4-BE49-F238E27FC236}">
                <a16:creationId xmlns:a16="http://schemas.microsoft.com/office/drawing/2014/main" id="{11B1C4CC-2961-4A13-78AC-840E578ABADC}"/>
              </a:ext>
            </a:extLst>
          </p:cNvPr>
          <p:cNvPicPr>
            <a:picLocks noChangeAspect="1"/>
          </p:cNvPicPr>
          <p:nvPr/>
        </p:nvPicPr>
        <p:blipFill>
          <a:blip r:embed="rId2"/>
          <a:stretch>
            <a:fillRect/>
          </a:stretch>
        </p:blipFill>
        <p:spPr>
          <a:xfrm>
            <a:off x="4512772" y="2439196"/>
            <a:ext cx="6925656" cy="1322947"/>
          </a:xfrm>
          <a:prstGeom prst="rect">
            <a:avLst/>
          </a:prstGeom>
          <a:effectLst>
            <a:glow rad="228600">
              <a:schemeClr val="accent1">
                <a:satMod val="175000"/>
                <a:alpha val="40000"/>
              </a:schemeClr>
            </a:glow>
          </a:effectLst>
        </p:spPr>
      </p:pic>
      <p:sp>
        <p:nvSpPr>
          <p:cNvPr id="6" name="TextBox 5">
            <a:extLst>
              <a:ext uri="{FF2B5EF4-FFF2-40B4-BE49-F238E27FC236}">
                <a16:creationId xmlns:a16="http://schemas.microsoft.com/office/drawing/2014/main" id="{478C382F-DB09-B4EE-8DF9-B5D48343792B}"/>
              </a:ext>
            </a:extLst>
          </p:cNvPr>
          <p:cNvSpPr txBox="1"/>
          <p:nvPr/>
        </p:nvSpPr>
        <p:spPr>
          <a:xfrm>
            <a:off x="1371600" y="2433718"/>
            <a:ext cx="2143760" cy="1754326"/>
          </a:xfrm>
          <a:prstGeom prst="rect">
            <a:avLst/>
          </a:prstGeom>
          <a:noFill/>
        </p:spPr>
        <p:txBody>
          <a:bodyPr wrap="square">
            <a:spAutoFit/>
          </a:bodyPr>
          <a:lstStyle/>
          <a:p>
            <a:r>
              <a:rPr lang="en-US" sz="1800" dirty="0"/>
              <a:t>Take a screenshot of the output in Part 1 Step 21.</a:t>
            </a:r>
          </a:p>
          <a:p>
            <a:r>
              <a:rPr lang="en-US" sz="1800" dirty="0"/>
              <a:t>It should show the output of the DMZ Route Table.</a:t>
            </a:r>
          </a:p>
        </p:txBody>
      </p:sp>
    </p:spTree>
    <p:extLst>
      <p:ext uri="{BB962C8B-B14F-4D97-AF65-F5344CB8AC3E}">
        <p14:creationId xmlns:p14="http://schemas.microsoft.com/office/powerpoint/2010/main" val="3796409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2EEE-29D7-3308-749E-1BC5F330CDA7}"/>
              </a:ext>
            </a:extLst>
          </p:cNvPr>
          <p:cNvSpPr>
            <a:spLocks noGrp="1"/>
          </p:cNvSpPr>
          <p:nvPr>
            <p:ph type="title"/>
          </p:nvPr>
        </p:nvSpPr>
        <p:spPr>
          <a:xfrm>
            <a:off x="1371600" y="685800"/>
            <a:ext cx="4033520" cy="1485900"/>
          </a:xfrm>
        </p:spPr>
        <p:txBody>
          <a:bodyPr/>
          <a:lstStyle/>
          <a:p>
            <a:r>
              <a:rPr lang="en-US" sz="4400" b="1" dirty="0"/>
              <a:t>Time-based Access</a:t>
            </a:r>
            <a:endParaRPr lang="en-US" dirty="0"/>
          </a:p>
        </p:txBody>
      </p:sp>
      <p:pic>
        <p:nvPicPr>
          <p:cNvPr id="4" name="Picture 3">
            <a:extLst>
              <a:ext uri="{FF2B5EF4-FFF2-40B4-BE49-F238E27FC236}">
                <a16:creationId xmlns:a16="http://schemas.microsoft.com/office/drawing/2014/main" id="{AE7BB28F-4131-C703-1B22-7CEF5DE5849A}"/>
              </a:ext>
            </a:extLst>
          </p:cNvPr>
          <p:cNvPicPr>
            <a:picLocks noChangeAspect="1"/>
          </p:cNvPicPr>
          <p:nvPr/>
        </p:nvPicPr>
        <p:blipFill>
          <a:blip r:embed="rId2"/>
          <a:stretch>
            <a:fillRect/>
          </a:stretch>
        </p:blipFill>
        <p:spPr>
          <a:xfrm>
            <a:off x="5247582" y="2185102"/>
            <a:ext cx="6444009" cy="1669752"/>
          </a:xfrm>
          <a:prstGeom prst="rect">
            <a:avLst/>
          </a:prstGeom>
          <a:effectLst>
            <a:glow rad="228600">
              <a:schemeClr val="accent1">
                <a:satMod val="175000"/>
                <a:alpha val="40000"/>
              </a:schemeClr>
            </a:glow>
          </a:effectLst>
        </p:spPr>
      </p:pic>
      <p:sp>
        <p:nvSpPr>
          <p:cNvPr id="6" name="TextBox 5">
            <a:extLst>
              <a:ext uri="{FF2B5EF4-FFF2-40B4-BE49-F238E27FC236}">
                <a16:creationId xmlns:a16="http://schemas.microsoft.com/office/drawing/2014/main" id="{8E14E81E-022D-B039-1D7A-46180CFD1893}"/>
              </a:ext>
            </a:extLst>
          </p:cNvPr>
          <p:cNvSpPr txBox="1"/>
          <p:nvPr/>
        </p:nvSpPr>
        <p:spPr>
          <a:xfrm>
            <a:off x="1371600" y="2520382"/>
            <a:ext cx="2936240" cy="1477328"/>
          </a:xfrm>
          <a:prstGeom prst="rect">
            <a:avLst/>
          </a:prstGeom>
          <a:noFill/>
        </p:spPr>
        <p:txBody>
          <a:bodyPr wrap="square">
            <a:spAutoFit/>
          </a:bodyPr>
          <a:lstStyle/>
          <a:p>
            <a:r>
              <a:rPr lang="en-US" sz="1800" dirty="0"/>
              <a:t>Take a screenshot of the output in Part 1 Step 26.</a:t>
            </a:r>
          </a:p>
          <a:p>
            <a:r>
              <a:rPr lang="en-US" sz="1800" dirty="0"/>
              <a:t>It should show a successful ping from the Ubuntu Web VM and the DMZ VM.</a:t>
            </a:r>
          </a:p>
        </p:txBody>
      </p:sp>
    </p:spTree>
    <p:extLst>
      <p:ext uri="{BB962C8B-B14F-4D97-AF65-F5344CB8AC3E}">
        <p14:creationId xmlns:p14="http://schemas.microsoft.com/office/powerpoint/2010/main" val="963819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B2EEE-29D7-3308-749E-1BC5F330CDA7}"/>
              </a:ext>
            </a:extLst>
          </p:cNvPr>
          <p:cNvSpPr>
            <a:spLocks noGrp="1"/>
          </p:cNvSpPr>
          <p:nvPr>
            <p:ph type="title"/>
          </p:nvPr>
        </p:nvSpPr>
        <p:spPr>
          <a:xfrm>
            <a:off x="1371600" y="685800"/>
            <a:ext cx="4216400" cy="1681480"/>
          </a:xfrm>
        </p:spPr>
        <p:txBody>
          <a:bodyPr/>
          <a:lstStyle/>
          <a:p>
            <a:r>
              <a:rPr lang="en-US" sz="4400" b="1" dirty="0"/>
              <a:t>Time-based Access</a:t>
            </a:r>
            <a:endParaRPr lang="en-US" dirty="0"/>
          </a:p>
        </p:txBody>
      </p:sp>
      <p:pic>
        <p:nvPicPr>
          <p:cNvPr id="4" name="Picture 3">
            <a:extLst>
              <a:ext uri="{FF2B5EF4-FFF2-40B4-BE49-F238E27FC236}">
                <a16:creationId xmlns:a16="http://schemas.microsoft.com/office/drawing/2014/main" id="{1D4F2388-6911-077C-CBFB-59FD9B719B36}"/>
              </a:ext>
            </a:extLst>
          </p:cNvPr>
          <p:cNvPicPr>
            <a:picLocks noChangeAspect="1"/>
          </p:cNvPicPr>
          <p:nvPr/>
        </p:nvPicPr>
        <p:blipFill>
          <a:blip r:embed="rId2"/>
          <a:stretch>
            <a:fillRect/>
          </a:stretch>
        </p:blipFill>
        <p:spPr>
          <a:xfrm>
            <a:off x="5760720" y="972162"/>
            <a:ext cx="5582640" cy="3674156"/>
          </a:xfrm>
          <a:prstGeom prst="rect">
            <a:avLst/>
          </a:prstGeom>
          <a:effectLst>
            <a:glow rad="228600">
              <a:schemeClr val="accent1">
                <a:satMod val="175000"/>
                <a:alpha val="40000"/>
              </a:schemeClr>
            </a:glow>
          </a:effectLst>
        </p:spPr>
      </p:pic>
      <p:sp>
        <p:nvSpPr>
          <p:cNvPr id="8" name="TextBox 7">
            <a:extLst>
              <a:ext uri="{FF2B5EF4-FFF2-40B4-BE49-F238E27FC236}">
                <a16:creationId xmlns:a16="http://schemas.microsoft.com/office/drawing/2014/main" id="{169AE172-73B6-C5E4-D5CB-D8ECB7850BF5}"/>
              </a:ext>
            </a:extLst>
          </p:cNvPr>
          <p:cNvSpPr txBox="1"/>
          <p:nvPr/>
        </p:nvSpPr>
        <p:spPr>
          <a:xfrm>
            <a:off x="1544320" y="2294095"/>
            <a:ext cx="3525520" cy="1477328"/>
          </a:xfrm>
          <a:prstGeom prst="rect">
            <a:avLst/>
          </a:prstGeom>
          <a:noFill/>
        </p:spPr>
        <p:txBody>
          <a:bodyPr wrap="square">
            <a:spAutoFit/>
          </a:bodyPr>
          <a:lstStyle/>
          <a:p>
            <a:r>
              <a:rPr lang="en-US" sz="1800" dirty="0"/>
              <a:t>Take a screenshot of the output in Part 1 Step 34.</a:t>
            </a:r>
          </a:p>
          <a:p>
            <a:r>
              <a:rPr lang="en-US" sz="1800" dirty="0"/>
              <a:t>It should show two time-based access rules in the FORWARD chain</a:t>
            </a:r>
            <a:endParaRPr lang="en-US" dirty="0"/>
          </a:p>
        </p:txBody>
      </p:sp>
    </p:spTree>
    <p:extLst>
      <p:ext uri="{BB962C8B-B14F-4D97-AF65-F5344CB8AC3E}">
        <p14:creationId xmlns:p14="http://schemas.microsoft.com/office/powerpoint/2010/main" val="887651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23"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24"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pic>
        <p:nvPicPr>
          <p:cNvPr id="5" name="Picture 4" descr="Abstract steps on a light green pastel background">
            <a:extLst>
              <a:ext uri="{FF2B5EF4-FFF2-40B4-BE49-F238E27FC236}">
                <a16:creationId xmlns:a16="http://schemas.microsoft.com/office/drawing/2014/main" id="{71F0320D-A8C3-5CAF-D55E-80215FA04E9D}"/>
              </a:ext>
            </a:extLst>
          </p:cNvPr>
          <p:cNvPicPr>
            <a:picLocks noChangeAspect="1"/>
          </p:cNvPicPr>
          <p:nvPr/>
        </p:nvPicPr>
        <p:blipFill rotWithShape="1">
          <a:blip r:embed="rId2"/>
          <a:srcRect t="22587" b="2398"/>
          <a:stretch/>
        </p:blipFill>
        <p:spPr>
          <a:xfrm>
            <a:off x="20" y="10"/>
            <a:ext cx="12191980" cy="6859300"/>
          </a:xfrm>
          <a:prstGeom prst="rect">
            <a:avLst/>
          </a:prstGeom>
        </p:spPr>
      </p:pic>
      <p:sp>
        <p:nvSpPr>
          <p:cNvPr id="26" name="Rectangle 25">
            <a:extLst>
              <a:ext uri="{FF2B5EF4-FFF2-40B4-BE49-F238E27FC236}">
                <a16:creationId xmlns:a16="http://schemas.microsoft.com/office/drawing/2014/main" id="{310B1DD0-264A-47E3-A16A-C87AFA51E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6">
            <a:extLst>
              <a:ext uri="{FF2B5EF4-FFF2-40B4-BE49-F238E27FC236}">
                <a16:creationId xmlns:a16="http://schemas.microsoft.com/office/drawing/2014/main" id="{69C1BB7B-F21E-41A2-B30C-D8507B960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bg2"/>
          </a:solidFill>
          <a:ln w="0">
            <a:noFill/>
            <a:prstDash val="solid"/>
            <a:round/>
            <a:headEnd/>
            <a:tailEnd/>
          </a:ln>
        </p:spPr>
        <p:txBody>
          <a:bodyPr/>
          <a:lstStyle/>
          <a:p>
            <a:endParaRPr lang="en-US"/>
          </a:p>
        </p:txBody>
      </p:sp>
      <p:sp>
        <p:nvSpPr>
          <p:cNvPr id="30" name="Freeform 6">
            <a:extLst>
              <a:ext uri="{FF2B5EF4-FFF2-40B4-BE49-F238E27FC236}">
                <a16:creationId xmlns:a16="http://schemas.microsoft.com/office/drawing/2014/main" id="{DF6D7DDE-F8A1-4105-9729-F9EB5F81A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bg2"/>
          </a:solidFill>
          <a:ln w="0">
            <a:noFill/>
            <a:prstDash val="solid"/>
            <a:round/>
            <a:headEnd/>
            <a:tailEnd/>
          </a:ln>
        </p:spPr>
        <p:txBody>
          <a:bodyPr/>
          <a:lstStyle/>
          <a:p>
            <a:endParaRPr lang="en-US"/>
          </a:p>
        </p:txBody>
      </p:sp>
      <p:sp>
        <p:nvSpPr>
          <p:cNvPr id="2" name="Title 1">
            <a:extLst>
              <a:ext uri="{FF2B5EF4-FFF2-40B4-BE49-F238E27FC236}">
                <a16:creationId xmlns:a16="http://schemas.microsoft.com/office/drawing/2014/main" id="{07E25652-F1E0-CA9F-9A6F-CFFD1D3611AB}"/>
              </a:ext>
            </a:extLst>
          </p:cNvPr>
          <p:cNvSpPr>
            <a:spLocks noGrp="1"/>
          </p:cNvSpPr>
          <p:nvPr>
            <p:ph type="title"/>
          </p:nvPr>
        </p:nvSpPr>
        <p:spPr>
          <a:xfrm>
            <a:off x="2937291" y="439167"/>
            <a:ext cx="5472067" cy="924266"/>
          </a:xfrm>
        </p:spPr>
        <p:txBody>
          <a:bodyPr vert="horz" lIns="91440" tIns="45720" rIns="91440" bIns="45720" rtlCol="0" anchor="b">
            <a:normAutofit fontScale="90000"/>
          </a:bodyPr>
          <a:lstStyle/>
          <a:p>
            <a:pPr algn="ctr"/>
            <a:r>
              <a:rPr lang="en-US" sz="7200" cap="all" dirty="0">
                <a:solidFill>
                  <a:schemeClr val="bg2"/>
                </a:solidFill>
              </a:rPr>
              <a:t>    </a:t>
            </a:r>
            <a:r>
              <a:rPr lang="en-US" sz="4900" b="1" cap="all" dirty="0">
                <a:solidFill>
                  <a:schemeClr val="bg2"/>
                </a:solidFill>
              </a:rPr>
              <a:t>CAREER SLIDE</a:t>
            </a:r>
          </a:p>
        </p:txBody>
      </p:sp>
      <p:sp>
        <p:nvSpPr>
          <p:cNvPr id="4" name="TextBox 3">
            <a:extLst>
              <a:ext uri="{FF2B5EF4-FFF2-40B4-BE49-F238E27FC236}">
                <a16:creationId xmlns:a16="http://schemas.microsoft.com/office/drawing/2014/main" id="{71562D84-CD82-829D-520E-3F43BF1AC487}"/>
              </a:ext>
            </a:extLst>
          </p:cNvPr>
          <p:cNvSpPr txBox="1"/>
          <p:nvPr/>
        </p:nvSpPr>
        <p:spPr>
          <a:xfrm>
            <a:off x="1685451" y="1445806"/>
            <a:ext cx="5060789" cy="4955203"/>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chemeClr val="bg2"/>
                </a:solidFill>
              </a:rPr>
              <a:t>In this course I have performed vulnerability scans and analyzed scan reports.</a:t>
            </a:r>
          </a:p>
          <a:p>
            <a:pPr marL="285750" indent="-285750">
              <a:buFont typeface="Arial" panose="020B0604020202020204" pitchFamily="34" charset="0"/>
              <a:buChar char="•"/>
            </a:pPr>
            <a:r>
              <a:rPr lang="en-US" sz="2000" dirty="0">
                <a:solidFill>
                  <a:schemeClr val="bg2"/>
                </a:solidFill>
              </a:rPr>
              <a:t>Identified security vulnerabilities.</a:t>
            </a:r>
          </a:p>
          <a:p>
            <a:pPr marL="285750" indent="-285750">
              <a:buFont typeface="Arial" panose="020B0604020202020204" pitchFamily="34" charset="0"/>
              <a:buChar char="•"/>
            </a:pPr>
            <a:r>
              <a:rPr lang="en-US" sz="2000" dirty="0">
                <a:solidFill>
                  <a:schemeClr val="bg2"/>
                </a:solidFill>
              </a:rPr>
              <a:t>Used SNORT (open-sourced IDS) along with creating rules and testing. </a:t>
            </a:r>
          </a:p>
          <a:p>
            <a:endParaRPr lang="en-US" sz="2000" dirty="0">
              <a:solidFill>
                <a:schemeClr val="bg2"/>
              </a:solidFill>
            </a:endParaRPr>
          </a:p>
          <a:p>
            <a:r>
              <a:rPr lang="en-US" sz="2000" dirty="0">
                <a:solidFill>
                  <a:schemeClr val="bg2"/>
                </a:solidFill>
              </a:rPr>
              <a:t>Along with using VM and software such as :</a:t>
            </a:r>
          </a:p>
          <a:p>
            <a:pPr marL="342900" indent="-342900">
              <a:buFont typeface="Arial" panose="020B0604020202020204" pitchFamily="34" charset="0"/>
              <a:buChar char="•"/>
            </a:pPr>
            <a:r>
              <a:rPr lang="en-US" sz="2000" dirty="0">
                <a:solidFill>
                  <a:schemeClr val="bg2"/>
                </a:solidFill>
              </a:rPr>
              <a:t>Ubuntu VM                   </a:t>
            </a:r>
          </a:p>
          <a:p>
            <a:pPr marL="342900" indent="-342900">
              <a:buFont typeface="Arial" panose="020B0604020202020204" pitchFamily="34" charset="0"/>
              <a:buChar char="•"/>
            </a:pPr>
            <a:r>
              <a:rPr lang="en-US" sz="2000" dirty="0">
                <a:solidFill>
                  <a:schemeClr val="bg2"/>
                </a:solidFill>
              </a:rPr>
              <a:t>Wireshark</a:t>
            </a:r>
          </a:p>
          <a:p>
            <a:pPr marL="342900" indent="-342900">
              <a:buFont typeface="Arial" panose="020B0604020202020204" pitchFamily="34" charset="0"/>
              <a:buChar char="•"/>
            </a:pPr>
            <a:r>
              <a:rPr lang="en-US" sz="2000" dirty="0">
                <a:solidFill>
                  <a:schemeClr val="bg2"/>
                </a:solidFill>
              </a:rPr>
              <a:t>Security Onion IDS</a:t>
            </a:r>
          </a:p>
          <a:p>
            <a:pPr marL="342900" indent="-342900">
              <a:buFont typeface="Arial" panose="020B0604020202020204" pitchFamily="34" charset="0"/>
              <a:buChar char="•"/>
            </a:pPr>
            <a:r>
              <a:rPr lang="en-US" sz="2000" dirty="0">
                <a:solidFill>
                  <a:schemeClr val="bg2"/>
                </a:solidFill>
              </a:rPr>
              <a:t>OWASP-BWA VM</a:t>
            </a:r>
          </a:p>
          <a:p>
            <a:pPr marL="342900" indent="-342900">
              <a:buFont typeface="Arial" panose="020B0604020202020204" pitchFamily="34" charset="0"/>
              <a:buChar char="•"/>
            </a:pPr>
            <a:r>
              <a:rPr lang="en-US" sz="2000" dirty="0">
                <a:solidFill>
                  <a:schemeClr val="bg2"/>
                </a:solidFill>
              </a:rPr>
              <a:t>Firewall VM                     </a:t>
            </a:r>
          </a:p>
          <a:p>
            <a:pPr marL="285750" indent="-285750">
              <a:buFont typeface="Arial" panose="020B0604020202020204" pitchFamily="34" charset="0"/>
              <a:buChar char="•"/>
            </a:pPr>
            <a:endParaRPr lang="en-US" sz="2000" dirty="0">
              <a:solidFill>
                <a:schemeClr val="bg2"/>
              </a:solidFill>
            </a:endParaRP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
        <p:nvSpPr>
          <p:cNvPr id="8" name="TextBox 7">
            <a:extLst>
              <a:ext uri="{FF2B5EF4-FFF2-40B4-BE49-F238E27FC236}">
                <a16:creationId xmlns:a16="http://schemas.microsoft.com/office/drawing/2014/main" id="{759C2382-7C9A-2F92-7044-AEBCC54554A1}"/>
              </a:ext>
            </a:extLst>
          </p:cNvPr>
          <p:cNvSpPr txBox="1"/>
          <p:nvPr/>
        </p:nvSpPr>
        <p:spPr>
          <a:xfrm>
            <a:off x="6746240" y="1438732"/>
            <a:ext cx="4395638" cy="5570756"/>
          </a:xfrm>
          <a:prstGeom prst="rect">
            <a:avLst/>
          </a:prstGeom>
          <a:noFill/>
        </p:spPr>
        <p:txBody>
          <a:bodyPr wrap="square">
            <a:spAutoFit/>
          </a:bodyPr>
          <a:lstStyle/>
          <a:p>
            <a:pPr marL="285750" indent="-285750">
              <a:buFont typeface="Arial" panose="020B0604020202020204" pitchFamily="34" charset="0"/>
              <a:buChar char="•"/>
            </a:pPr>
            <a:r>
              <a:rPr lang="en-US" sz="2000" dirty="0">
                <a:solidFill>
                  <a:schemeClr val="bg2"/>
                </a:solidFill>
              </a:rPr>
              <a:t>Learned about common attacks, and how to analyze them and filter them by using display filters to display data.</a:t>
            </a: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endParaRPr lang="en-US" dirty="0">
              <a:solidFill>
                <a:schemeClr val="bg2"/>
              </a:solidFill>
            </a:endParaRPr>
          </a:p>
          <a:p>
            <a:endParaRPr lang="en-US" dirty="0">
              <a:solidFill>
                <a:schemeClr val="bg2"/>
              </a:solidFill>
            </a:endParaRPr>
          </a:p>
          <a:p>
            <a:pPr marL="285750" indent="-285750">
              <a:buFont typeface="Arial" panose="020B0604020202020204" pitchFamily="34" charset="0"/>
              <a:buChar char="•"/>
            </a:pPr>
            <a:endParaRPr lang="en-US" sz="2000" dirty="0">
              <a:solidFill>
                <a:schemeClr val="bg2"/>
              </a:solidFill>
            </a:endParaRPr>
          </a:p>
          <a:p>
            <a:pPr marL="285750" indent="-285750">
              <a:buFont typeface="Arial" panose="020B0604020202020204" pitchFamily="34" charset="0"/>
              <a:buChar char="•"/>
            </a:pPr>
            <a:r>
              <a:rPr lang="en-US" sz="2000" dirty="0">
                <a:solidFill>
                  <a:schemeClr val="bg2"/>
                </a:solidFill>
              </a:rPr>
              <a:t>Process Hacker 2 </a:t>
            </a:r>
          </a:p>
          <a:p>
            <a:pPr marL="285750" indent="-285750">
              <a:buFont typeface="Arial" panose="020B0604020202020204" pitchFamily="34" charset="0"/>
              <a:buChar char="•"/>
            </a:pPr>
            <a:r>
              <a:rPr lang="en-US" sz="2000" dirty="0">
                <a:solidFill>
                  <a:schemeClr val="bg2"/>
                </a:solidFill>
              </a:rPr>
              <a:t>DMZ Machine</a:t>
            </a:r>
          </a:p>
          <a:p>
            <a:endParaRPr lang="en-US" dirty="0">
              <a:solidFill>
                <a:schemeClr val="bg2"/>
              </a:solidFill>
            </a:endParaRP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endParaRPr lang="en-US" dirty="0">
              <a:solidFill>
                <a:schemeClr val="bg2"/>
              </a:solidFill>
            </a:endParaRPr>
          </a:p>
          <a:p>
            <a:pPr marL="285750" indent="-285750">
              <a:buFont typeface="Arial" panose="020B0604020202020204" pitchFamily="34" charset="0"/>
              <a:buChar char="•"/>
            </a:pPr>
            <a:endParaRPr lang="en-US" dirty="0">
              <a:solidFill>
                <a:schemeClr val="bg2"/>
              </a:solidFill>
            </a:endParaRPr>
          </a:p>
        </p:txBody>
      </p:sp>
    </p:spTree>
    <p:extLst>
      <p:ext uri="{BB962C8B-B14F-4D97-AF65-F5344CB8AC3E}">
        <p14:creationId xmlns:p14="http://schemas.microsoft.com/office/powerpoint/2010/main" val="3416875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F42DD-91EA-4680-676A-0C7299F8D351}"/>
              </a:ext>
            </a:extLst>
          </p:cNvPr>
          <p:cNvSpPr>
            <a:spLocks noGrp="1"/>
          </p:cNvSpPr>
          <p:nvPr>
            <p:ph type="title"/>
          </p:nvPr>
        </p:nvSpPr>
        <p:spPr>
          <a:xfrm>
            <a:off x="1289812" y="899160"/>
            <a:ext cx="3282695" cy="1485900"/>
          </a:xfrm>
        </p:spPr>
        <p:txBody>
          <a:bodyPr vert="horz" lIns="91440" tIns="45720" rIns="91440" bIns="45720" rtlCol="0" anchor="t">
            <a:normAutofit/>
          </a:bodyPr>
          <a:lstStyle/>
          <a:p>
            <a:r>
              <a:rPr lang="en-US" sz="4100" cap="all" dirty="0"/>
              <a:t>               </a:t>
            </a:r>
            <a:r>
              <a:rPr lang="en-US" sz="4100" b="1" cap="all" dirty="0"/>
              <a:t>CHALLENGES</a:t>
            </a:r>
          </a:p>
        </p:txBody>
      </p:sp>
      <p:sp>
        <p:nvSpPr>
          <p:cNvPr id="6" name="TextBox 5">
            <a:extLst>
              <a:ext uri="{FF2B5EF4-FFF2-40B4-BE49-F238E27FC236}">
                <a16:creationId xmlns:a16="http://schemas.microsoft.com/office/drawing/2014/main" id="{FA861B50-A0C5-3F11-28E0-3878B162F569}"/>
              </a:ext>
            </a:extLst>
          </p:cNvPr>
          <p:cNvSpPr txBox="1"/>
          <p:nvPr/>
        </p:nvSpPr>
        <p:spPr>
          <a:xfrm>
            <a:off x="955040" y="2286000"/>
            <a:ext cx="3952240" cy="2815897"/>
          </a:xfrm>
          <a:prstGeom prst="rect">
            <a:avLst/>
          </a:prstGeom>
        </p:spPr>
        <p:txBody>
          <a:bodyPr vert="horz" lIns="91440" tIns="45720" rIns="91440" bIns="45720" rtlCol="0">
            <a:normAutofit/>
          </a:bodyPr>
          <a:lstStyle/>
          <a:p>
            <a:pPr marL="384048" indent="-384048" defTabSz="914400">
              <a:lnSpc>
                <a:spcPct val="94000"/>
              </a:lnSpc>
              <a:spcAft>
                <a:spcPts val="200"/>
              </a:spcAft>
              <a:buFont typeface="Franklin Gothic Book" panose="020B0503020102020204" pitchFamily="34" charset="0"/>
              <a:buChar char="•"/>
            </a:pPr>
            <a:endParaRPr lang="en-US" dirty="0">
              <a:solidFill>
                <a:schemeClr val="tx2"/>
              </a:solidFill>
            </a:endParaRPr>
          </a:p>
          <a:p>
            <a:pPr marL="384048" indent="-384048" defTabSz="914400">
              <a:lnSpc>
                <a:spcPct val="94000"/>
              </a:lnSpc>
              <a:spcAft>
                <a:spcPts val="200"/>
              </a:spcAft>
              <a:buFont typeface="Franklin Gothic Book" panose="020B0503020102020204" pitchFamily="34" charset="0"/>
            </a:pPr>
            <a:endParaRPr lang="en-US" sz="2000" dirty="0">
              <a:solidFill>
                <a:schemeClr val="tx2"/>
              </a:solidFill>
            </a:endParaRPr>
          </a:p>
          <a:p>
            <a:pPr marL="384048" indent="-384048" defTabSz="914400">
              <a:lnSpc>
                <a:spcPct val="94000"/>
              </a:lnSpc>
              <a:spcAft>
                <a:spcPts val="200"/>
              </a:spcAft>
              <a:buFont typeface="Franklin Gothic Book" panose="020B0503020102020204" pitchFamily="34" charset="0"/>
              <a:buChar char="•"/>
            </a:pPr>
            <a:r>
              <a:rPr lang="en-US" sz="2000" dirty="0">
                <a:solidFill>
                  <a:schemeClr val="tx2"/>
                </a:solidFill>
                <a:effectLst/>
              </a:rPr>
              <a:t>OWASP-BWA and Firewall machine took a while to load</a:t>
            </a:r>
          </a:p>
          <a:p>
            <a:pPr marL="384048" indent="-384048" defTabSz="914400">
              <a:lnSpc>
                <a:spcPct val="94000"/>
              </a:lnSpc>
              <a:spcAft>
                <a:spcPts val="200"/>
              </a:spcAft>
              <a:buFont typeface="Franklin Gothic Book" panose="020B0503020102020204" pitchFamily="34" charset="0"/>
              <a:buChar char="•"/>
            </a:pPr>
            <a:r>
              <a:rPr lang="en-US" sz="2000" dirty="0">
                <a:solidFill>
                  <a:schemeClr val="tx2"/>
                </a:solidFill>
                <a:effectLst/>
              </a:rPr>
              <a:t>Nmap scans were time-consuming at times</a:t>
            </a:r>
          </a:p>
          <a:p>
            <a:pPr marL="384048" indent="-384048" defTabSz="914400">
              <a:lnSpc>
                <a:spcPct val="94000"/>
              </a:lnSpc>
              <a:spcAft>
                <a:spcPts val="200"/>
              </a:spcAft>
              <a:buFont typeface="Franklin Gothic Book" panose="020B0503020102020204" pitchFamily="34" charset="0"/>
              <a:buChar char="•"/>
            </a:pPr>
            <a:r>
              <a:rPr lang="en-US" sz="2000" dirty="0">
                <a:solidFill>
                  <a:schemeClr val="tx2"/>
                </a:solidFill>
                <a:effectLst/>
              </a:rPr>
              <a:t>I had to constantly log into Ubuntu VM when the screen wasn’t being used after a while </a:t>
            </a:r>
          </a:p>
          <a:p>
            <a:pPr marL="384048" indent="-384048" defTabSz="914400">
              <a:lnSpc>
                <a:spcPct val="94000"/>
              </a:lnSpc>
              <a:spcAft>
                <a:spcPts val="200"/>
              </a:spcAft>
              <a:buFont typeface="Franklin Gothic Book" panose="020B0503020102020204" pitchFamily="34" charset="0"/>
              <a:buChar char="•"/>
            </a:pPr>
            <a:endParaRPr lang="en-US" dirty="0">
              <a:solidFill>
                <a:schemeClr val="tx2"/>
              </a:solidFill>
            </a:endParaRPr>
          </a:p>
        </p:txBody>
      </p:sp>
      <p:pic>
        <p:nvPicPr>
          <p:cNvPr id="5" name="Picture 4" descr="Person walking up a stairs">
            <a:extLst>
              <a:ext uri="{FF2B5EF4-FFF2-40B4-BE49-F238E27FC236}">
                <a16:creationId xmlns:a16="http://schemas.microsoft.com/office/drawing/2014/main" id="{94D624B5-1E72-326D-F2E3-BC8CD52757F3}"/>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Lst>
          </a:blip>
          <a:srcRect t="3582" r="-2" b="12021"/>
          <a:stretch/>
        </p:blipFill>
        <p:spPr>
          <a:xfrm>
            <a:off x="5254987" y="1436061"/>
            <a:ext cx="6517065" cy="3665836"/>
          </a:xfrm>
          <a:prstGeom prst="rect">
            <a:avLst/>
          </a:prstGeom>
        </p:spPr>
      </p:pic>
    </p:spTree>
    <p:extLst>
      <p:ext uri="{BB962C8B-B14F-4D97-AF65-F5344CB8AC3E}">
        <p14:creationId xmlns:p14="http://schemas.microsoft.com/office/powerpoint/2010/main" val="1867850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F42DD-91EA-4680-676A-0C7299F8D351}"/>
              </a:ext>
            </a:extLst>
          </p:cNvPr>
          <p:cNvSpPr>
            <a:spLocks noGrp="1"/>
          </p:cNvSpPr>
          <p:nvPr>
            <p:ph type="title"/>
          </p:nvPr>
        </p:nvSpPr>
        <p:spPr>
          <a:xfrm>
            <a:off x="955039" y="693111"/>
            <a:ext cx="3282695" cy="1485900"/>
          </a:xfrm>
        </p:spPr>
        <p:txBody>
          <a:bodyPr vert="horz" lIns="91440" tIns="45720" rIns="91440" bIns="45720" rtlCol="0" anchor="t">
            <a:normAutofit/>
          </a:bodyPr>
          <a:lstStyle/>
          <a:p>
            <a:r>
              <a:rPr lang="en-US" sz="4100" cap="all" dirty="0"/>
              <a:t>            </a:t>
            </a:r>
            <a:r>
              <a:rPr lang="en-US" sz="4100" b="1" cap="all" dirty="0"/>
              <a:t>CONCLUSION</a:t>
            </a:r>
          </a:p>
        </p:txBody>
      </p:sp>
      <p:sp>
        <p:nvSpPr>
          <p:cNvPr id="6" name="TextBox 5">
            <a:extLst>
              <a:ext uri="{FF2B5EF4-FFF2-40B4-BE49-F238E27FC236}">
                <a16:creationId xmlns:a16="http://schemas.microsoft.com/office/drawing/2014/main" id="{FA861B50-A0C5-3F11-28E0-3878B162F569}"/>
              </a:ext>
            </a:extLst>
          </p:cNvPr>
          <p:cNvSpPr txBox="1"/>
          <p:nvPr/>
        </p:nvSpPr>
        <p:spPr>
          <a:xfrm>
            <a:off x="955039" y="2286000"/>
            <a:ext cx="4299947" cy="2815897"/>
          </a:xfrm>
          <a:prstGeom prst="rect">
            <a:avLst/>
          </a:prstGeom>
        </p:spPr>
        <p:txBody>
          <a:bodyPr vert="horz" lIns="91440" tIns="45720" rIns="91440" bIns="45720" rtlCol="0">
            <a:normAutofit/>
          </a:bodyPr>
          <a:lstStyle/>
          <a:p>
            <a:pPr defTabSz="914400">
              <a:lnSpc>
                <a:spcPct val="94000"/>
              </a:lnSpc>
              <a:spcAft>
                <a:spcPts val="200"/>
              </a:spcAft>
            </a:pPr>
            <a:r>
              <a:rPr lang="en-US" dirty="0">
                <a:solidFill>
                  <a:schemeClr val="tx2"/>
                </a:solidFill>
              </a:rPr>
              <a:t>Overall, SEC290 was a very interesting course. I learned a lot being that this was my second Security course that I’ve taken so far. It was time-consuming towards the end of my project. Especially when working in the Firewall VM, DMZ machine, and Ubuntu. My favorite part of the course was learning about the SNORT rules. Not to mention working in Wireshark, learning about different flags. </a:t>
            </a:r>
          </a:p>
        </p:txBody>
      </p:sp>
      <p:pic>
        <p:nvPicPr>
          <p:cNvPr id="5" name="Picture 4">
            <a:extLst>
              <a:ext uri="{FF2B5EF4-FFF2-40B4-BE49-F238E27FC236}">
                <a16:creationId xmlns:a16="http://schemas.microsoft.com/office/drawing/2014/main" id="{94D624B5-1E72-326D-F2E3-BC8CD52757F3}"/>
              </a:ext>
            </a:extLst>
          </p:cNvPr>
          <p:cNvPicPr>
            <a:picLocks noChangeAspect="1"/>
          </p:cNvPicPr>
          <p:nvPr/>
        </p:nvPicPr>
        <p:blipFill>
          <a:blip r:embed="rId2">
            <a:duotone>
              <a:prstClr val="black"/>
              <a:schemeClr val="accent1">
                <a:tint val="45000"/>
                <a:satMod val="400000"/>
              </a:schemeClr>
            </a:duotone>
            <a:extLst>
              <a:ext uri="{837473B0-CC2E-450A-ABE3-18F120FF3D39}">
                <a1611:picAttrSrcUrl xmlns:a1611="http://schemas.microsoft.com/office/drawing/2016/11/main" r:id="rId3"/>
              </a:ext>
            </a:extLst>
          </a:blip>
          <a:srcRect t="7849" b="7849"/>
          <a:stretch/>
        </p:blipFill>
        <p:spPr>
          <a:xfrm>
            <a:off x="5381111" y="1246875"/>
            <a:ext cx="6517065" cy="3855022"/>
          </a:xfrm>
          <a:prstGeom prst="rect">
            <a:avLst/>
          </a:prstGeom>
        </p:spPr>
      </p:pic>
    </p:spTree>
    <p:extLst>
      <p:ext uri="{BB962C8B-B14F-4D97-AF65-F5344CB8AC3E}">
        <p14:creationId xmlns:p14="http://schemas.microsoft.com/office/powerpoint/2010/main" val="1135703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9598246-F1D6-6639-5709-026A71C5AC27}"/>
              </a:ext>
            </a:extLst>
          </p:cNvPr>
          <p:cNvPicPr>
            <a:picLocks noChangeAspect="1"/>
          </p:cNvPicPr>
          <p:nvPr/>
        </p:nvPicPr>
        <p:blipFill rotWithShape="1">
          <a:blip r:embed="rId2"/>
          <a:srcRect r="27"/>
          <a:stretch/>
        </p:blipFill>
        <p:spPr>
          <a:xfrm>
            <a:off x="-1" y="10"/>
            <a:ext cx="12188652" cy="6857990"/>
          </a:xfrm>
          <a:prstGeom prst="rect">
            <a:avLst/>
          </a:prstGeom>
        </p:spPr>
      </p:pic>
      <p:sp>
        <p:nvSpPr>
          <p:cNvPr id="9" name="Rectangle 8">
            <a:extLst>
              <a:ext uri="{FF2B5EF4-FFF2-40B4-BE49-F238E27FC236}">
                <a16:creationId xmlns:a16="http://schemas.microsoft.com/office/drawing/2014/main" id="{2078F889-8780-48D5-8B9E-DF8B13063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8" y="0"/>
            <a:ext cx="12192000" cy="6858000"/>
          </a:xfrm>
          <a:prstGeom prst="rect">
            <a:avLst/>
          </a:prstGeom>
          <a:gradFill flip="none" rotWithShape="1">
            <a:gsLst>
              <a:gs pos="20000">
                <a:schemeClr val="tx2">
                  <a:alpha val="70000"/>
                </a:schemeClr>
              </a:gs>
              <a:gs pos="100000">
                <a:schemeClr val="tx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9446FD-4D5A-2728-3AAC-4597ED43EDB2}"/>
              </a:ext>
            </a:extLst>
          </p:cNvPr>
          <p:cNvSpPr>
            <a:spLocks noGrp="1"/>
          </p:cNvSpPr>
          <p:nvPr>
            <p:ph type="title"/>
          </p:nvPr>
        </p:nvSpPr>
        <p:spPr>
          <a:xfrm>
            <a:off x="1371600" y="685800"/>
            <a:ext cx="9601200" cy="1485900"/>
          </a:xfrm>
        </p:spPr>
        <p:txBody>
          <a:bodyPr>
            <a:normAutofit/>
          </a:bodyPr>
          <a:lstStyle/>
          <a:p>
            <a:r>
              <a:rPr lang="en-US" dirty="0">
                <a:solidFill>
                  <a:schemeClr val="bg2"/>
                </a:solidFill>
              </a:rPr>
              <a:t>                         </a:t>
            </a:r>
            <a:r>
              <a:rPr lang="en-US" b="1" dirty="0">
                <a:solidFill>
                  <a:schemeClr val="bg2"/>
                </a:solidFill>
              </a:rPr>
              <a:t>References</a:t>
            </a:r>
            <a:r>
              <a:rPr lang="en-US" dirty="0">
                <a:solidFill>
                  <a:schemeClr val="bg2"/>
                </a:solidFill>
              </a:rPr>
              <a:t> </a:t>
            </a:r>
          </a:p>
        </p:txBody>
      </p:sp>
      <p:sp>
        <p:nvSpPr>
          <p:cNvPr id="11" name="Rectangle 10">
            <a:extLst>
              <a:ext uri="{FF2B5EF4-FFF2-40B4-BE49-F238E27FC236}">
                <a16:creationId xmlns:a16="http://schemas.microsoft.com/office/drawing/2014/main" id="{3A4CABA2-22A0-44B2-BD92-28FF73FCEA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Content Placeholder 2">
            <a:extLst>
              <a:ext uri="{FF2B5EF4-FFF2-40B4-BE49-F238E27FC236}">
                <a16:creationId xmlns:a16="http://schemas.microsoft.com/office/drawing/2014/main" id="{7B9E050E-1AF3-134F-279A-7F56F2CFBAEE}"/>
              </a:ext>
            </a:extLst>
          </p:cNvPr>
          <p:cNvSpPr>
            <a:spLocks noGrp="1"/>
          </p:cNvSpPr>
          <p:nvPr>
            <p:ph idx="1"/>
          </p:nvPr>
        </p:nvSpPr>
        <p:spPr>
          <a:xfrm>
            <a:off x="1371600" y="2286000"/>
            <a:ext cx="9601200" cy="3581400"/>
          </a:xfrm>
        </p:spPr>
        <p:txBody>
          <a:bodyPr>
            <a:normAutofit/>
          </a:bodyPr>
          <a:lstStyle/>
          <a:p>
            <a:pPr marL="342900" lvl="0" indent="-342900">
              <a:buFont typeface="+mj-lt"/>
              <a:buAutoNum type="arabicPeriod"/>
            </a:pPr>
            <a:r>
              <a:rPr lang="en-US" dirty="0">
                <a:solidFill>
                  <a:schemeClr val="bg2"/>
                </a:solidFill>
              </a:rPr>
              <a:t>Week 1-6 Video Demonstrations </a:t>
            </a:r>
          </a:p>
          <a:p>
            <a:pPr marL="0" lvl="0" indent="0">
              <a:buNone/>
            </a:pPr>
            <a:r>
              <a:rPr lang="en-US" dirty="0">
                <a:solidFill>
                  <a:schemeClr val="bg2"/>
                </a:solidFill>
              </a:rPr>
              <a:t>2. Projects Week 1-6  InfoSec guides  </a:t>
            </a:r>
          </a:p>
          <a:p>
            <a:pPr marL="0" lvl="0" indent="0">
              <a:buNone/>
            </a:pPr>
            <a:r>
              <a:rPr lang="en-US" dirty="0">
                <a:solidFill>
                  <a:schemeClr val="bg2"/>
                </a:solidFill>
              </a:rPr>
              <a:t>3.</a:t>
            </a:r>
            <a:r>
              <a:rPr lang="en-US" dirty="0">
                <a:solidFill>
                  <a:schemeClr val="bg2"/>
                </a:solidFill>
                <a:hlinkClick r:id="rId3"/>
              </a:rPr>
              <a:t> Identify Operating System Using TTL Value And Ping – </a:t>
            </a:r>
            <a:r>
              <a:rPr lang="en-US" dirty="0" err="1">
                <a:solidFill>
                  <a:schemeClr val="bg2"/>
                </a:solidFill>
                <a:hlinkClick r:id="rId3"/>
              </a:rPr>
              <a:t>OSTechNix</a:t>
            </a:r>
            <a:endParaRPr lang="en-US" dirty="0">
              <a:solidFill>
                <a:schemeClr val="bg2"/>
              </a:solidFill>
            </a:endParaRPr>
          </a:p>
          <a:p>
            <a:pPr marL="0" indent="0">
              <a:buNone/>
            </a:pPr>
            <a:r>
              <a:rPr lang="en-US" dirty="0">
                <a:solidFill>
                  <a:schemeClr val="bg2"/>
                </a:solidFill>
              </a:rPr>
              <a:t>4.</a:t>
            </a:r>
            <a:r>
              <a:rPr lang="en-US" dirty="0">
                <a:solidFill>
                  <a:schemeClr val="bg2"/>
                </a:solidFill>
                <a:hlinkClick r:id="rId4"/>
              </a:rPr>
              <a:t> How to identify the Operating System using PING Command - Yeah Hub</a:t>
            </a:r>
            <a:endParaRPr lang="en-US" dirty="0">
              <a:solidFill>
                <a:schemeClr val="bg2"/>
              </a:solidFill>
            </a:endParaRPr>
          </a:p>
          <a:p>
            <a:pPr marL="0" lvl="0" indent="0">
              <a:buNone/>
            </a:pPr>
            <a:endParaRPr lang="en-US" dirty="0">
              <a:solidFill>
                <a:schemeClr val="bg2"/>
              </a:solidFill>
            </a:endParaRPr>
          </a:p>
          <a:p>
            <a:pPr marL="0" lvl="0" indent="0">
              <a:buNone/>
            </a:pPr>
            <a:endParaRPr lang="en-US" dirty="0">
              <a:solidFill>
                <a:schemeClr val="bg2"/>
              </a:solidFill>
            </a:endParaRPr>
          </a:p>
          <a:p>
            <a:endParaRPr lang="en-US" dirty="0">
              <a:solidFill>
                <a:schemeClr val="bg2"/>
              </a:solidFill>
            </a:endParaRPr>
          </a:p>
        </p:txBody>
      </p:sp>
    </p:spTree>
    <p:extLst>
      <p:ext uri="{BB962C8B-B14F-4D97-AF65-F5344CB8AC3E}">
        <p14:creationId xmlns:p14="http://schemas.microsoft.com/office/powerpoint/2010/main" val="184651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6"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7"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9" name="Rectangle 18">
            <a:extLst>
              <a:ext uri="{FF2B5EF4-FFF2-40B4-BE49-F238E27FC236}">
                <a16:creationId xmlns:a16="http://schemas.microsoft.com/office/drawing/2014/main" id="{2D170B9C-85A5-4673-981C-DDDBAC51F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6">
            <a:extLst>
              <a:ext uri="{FF2B5EF4-FFF2-40B4-BE49-F238E27FC236}">
                <a16:creationId xmlns:a16="http://schemas.microsoft.com/office/drawing/2014/main" id="{1C82216A-4221-434A-B11C-7E13B4A1F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sp>
        <p:nvSpPr>
          <p:cNvPr id="9" name="TextBox 8">
            <a:extLst>
              <a:ext uri="{FF2B5EF4-FFF2-40B4-BE49-F238E27FC236}">
                <a16:creationId xmlns:a16="http://schemas.microsoft.com/office/drawing/2014/main" id="{C4B5F337-050B-CEDF-3C2D-96FE05E737E8}"/>
              </a:ext>
            </a:extLst>
          </p:cNvPr>
          <p:cNvSpPr txBox="1"/>
          <p:nvPr/>
        </p:nvSpPr>
        <p:spPr>
          <a:xfrm>
            <a:off x="6138004" y="1705043"/>
            <a:ext cx="5607908" cy="1871869"/>
          </a:xfrm>
          <a:prstGeom prst="rect">
            <a:avLst/>
          </a:prstGeom>
          <a:effectLst>
            <a:glow rad="139700">
              <a:schemeClr val="accent1">
                <a:satMod val="175000"/>
                <a:alpha val="40000"/>
              </a:schemeClr>
            </a:glow>
          </a:effectLst>
        </p:spPr>
        <p:txBody>
          <a:bodyPr vert="horz" lIns="91440" tIns="45720" rIns="91440" bIns="45720" rtlCol="0" anchor="b">
            <a:normAutofit/>
          </a:bodyPr>
          <a:lstStyle/>
          <a:p>
            <a:pPr defTabSz="914400">
              <a:lnSpc>
                <a:spcPct val="89000"/>
              </a:lnSpc>
              <a:spcBef>
                <a:spcPct val="0"/>
              </a:spcBef>
              <a:spcAft>
                <a:spcPts val="600"/>
              </a:spcAft>
            </a:pPr>
            <a:r>
              <a:rPr lang="en-US" sz="7000" b="1" cap="all" dirty="0">
                <a:solidFill>
                  <a:schemeClr val="tx2"/>
                </a:solidFill>
                <a:latin typeface="+mj-lt"/>
                <a:ea typeface="+mj-ea"/>
                <a:cs typeface="+mj-cs"/>
              </a:rPr>
              <a:t>  </a:t>
            </a:r>
            <a:endParaRPr lang="en-US" sz="7000" b="1" cap="all" dirty="0">
              <a:solidFill>
                <a:schemeClr val="tx2"/>
              </a:solidFill>
              <a:effectLst>
                <a:outerShdw blurRad="38100" dist="38100" dir="2700000" algn="tl">
                  <a:srgbClr val="000000">
                    <a:alpha val="43137"/>
                  </a:srgbClr>
                </a:outerShdw>
              </a:effectLst>
              <a:latin typeface="+mj-lt"/>
              <a:ea typeface="+mj-ea"/>
              <a:cs typeface="+mj-cs"/>
            </a:endParaRPr>
          </a:p>
        </p:txBody>
      </p:sp>
      <p:sp>
        <p:nvSpPr>
          <p:cNvPr id="12" name="TextBox 11">
            <a:extLst>
              <a:ext uri="{FF2B5EF4-FFF2-40B4-BE49-F238E27FC236}">
                <a16:creationId xmlns:a16="http://schemas.microsoft.com/office/drawing/2014/main" id="{07118F83-EFA2-98FC-F66D-5A049FE941A5}"/>
              </a:ext>
            </a:extLst>
          </p:cNvPr>
          <p:cNvSpPr txBox="1"/>
          <p:nvPr/>
        </p:nvSpPr>
        <p:spPr>
          <a:xfrm>
            <a:off x="6138004" y="2218193"/>
            <a:ext cx="5693309" cy="2146742"/>
          </a:xfrm>
          <a:prstGeom prst="rect">
            <a:avLst/>
          </a:prstGeom>
          <a:noFill/>
        </p:spPr>
        <p:txBody>
          <a:bodyPr wrap="square">
            <a:spAutoFit/>
          </a:bodyPr>
          <a:lstStyle/>
          <a:p>
            <a:pPr defTabSz="914400">
              <a:lnSpc>
                <a:spcPct val="89000"/>
              </a:lnSpc>
              <a:spcBef>
                <a:spcPct val="0"/>
              </a:spcBef>
              <a:spcAft>
                <a:spcPts val="600"/>
              </a:spcAft>
            </a:pPr>
            <a:r>
              <a:rPr lang="en-US" sz="5000" b="1" dirty="0">
                <a:solidFill>
                  <a:schemeClr val="bg1"/>
                </a:solidFill>
                <a:effectLst>
                  <a:outerShdw blurRad="50800" dist="38100" dir="2700000" algn="tl" rotWithShape="0">
                    <a:prstClr val="black">
                      <a:alpha val="40000"/>
                    </a:prstClr>
                  </a:outerShdw>
                </a:effectLst>
              </a:rPr>
              <a:t>Manual Vulnerability Analysis (on a test VM Network)</a:t>
            </a:r>
          </a:p>
        </p:txBody>
      </p:sp>
      <p:pic>
        <p:nvPicPr>
          <p:cNvPr id="14" name="Graphic 13" descr="Programmer female outline">
            <a:extLst>
              <a:ext uri="{FF2B5EF4-FFF2-40B4-BE49-F238E27FC236}">
                <a16:creationId xmlns:a16="http://schemas.microsoft.com/office/drawing/2014/main" id="{E9C55DE8-6C2E-3D5C-37A5-3540018693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59254" y="1587623"/>
            <a:ext cx="3146107" cy="3146107"/>
          </a:xfrm>
          <a:prstGeom prst="rect">
            <a:avLst/>
          </a:prstGeom>
        </p:spPr>
      </p:pic>
    </p:spTree>
    <p:extLst>
      <p:ext uri="{BB962C8B-B14F-4D97-AF65-F5344CB8AC3E}">
        <p14:creationId xmlns:p14="http://schemas.microsoft.com/office/powerpoint/2010/main" val="2372260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8166-56A3-A541-799C-59E7D2E4FC9C}"/>
              </a:ext>
            </a:extLst>
          </p:cNvPr>
          <p:cNvSpPr>
            <a:spLocks noGrp="1"/>
          </p:cNvSpPr>
          <p:nvPr>
            <p:ph type="title"/>
          </p:nvPr>
        </p:nvSpPr>
        <p:spPr>
          <a:xfrm>
            <a:off x="1129862" y="685800"/>
            <a:ext cx="5796455" cy="1321676"/>
          </a:xfrm>
        </p:spPr>
        <p:txBody>
          <a:bodyPr>
            <a:normAutofit fontScale="90000"/>
          </a:bodyPr>
          <a:lstStyle/>
          <a:p>
            <a:r>
              <a:rPr lang="en-US" b="1" dirty="0"/>
              <a:t>Microsoft Windows Bulletin MS08-067 vulnerability </a:t>
            </a:r>
          </a:p>
        </p:txBody>
      </p:sp>
      <p:sp>
        <p:nvSpPr>
          <p:cNvPr id="3" name="Content Placeholder 2">
            <a:extLst>
              <a:ext uri="{FF2B5EF4-FFF2-40B4-BE49-F238E27FC236}">
                <a16:creationId xmlns:a16="http://schemas.microsoft.com/office/drawing/2014/main" id="{6ABB06AA-9072-E893-3273-5EE82959C0EB}"/>
              </a:ext>
            </a:extLst>
          </p:cNvPr>
          <p:cNvSpPr>
            <a:spLocks noGrp="1"/>
          </p:cNvSpPr>
          <p:nvPr>
            <p:ph idx="1"/>
          </p:nvPr>
        </p:nvSpPr>
        <p:spPr>
          <a:xfrm>
            <a:off x="1255988" y="3011215"/>
            <a:ext cx="3032234" cy="1855076"/>
          </a:xfrm>
        </p:spPr>
        <p:txBody>
          <a:bodyPr>
            <a:normAutofit/>
          </a:bodyPr>
          <a:lstStyle/>
          <a:p>
            <a:pPr marL="0" indent="0">
              <a:buNone/>
            </a:pPr>
            <a:r>
              <a:rPr lang="en-US" dirty="0"/>
              <a:t>Take a screenshot of the output in Part 3, Step 2. </a:t>
            </a:r>
          </a:p>
          <a:p>
            <a:pPr marL="0" indent="0">
              <a:buNone/>
            </a:pPr>
            <a:r>
              <a:rPr lang="en-US" dirty="0"/>
              <a:t>It should show that a vulnerability exists in the test VM.</a:t>
            </a:r>
          </a:p>
        </p:txBody>
      </p:sp>
      <p:pic>
        <p:nvPicPr>
          <p:cNvPr id="5" name="Picture 4">
            <a:extLst>
              <a:ext uri="{FF2B5EF4-FFF2-40B4-BE49-F238E27FC236}">
                <a16:creationId xmlns:a16="http://schemas.microsoft.com/office/drawing/2014/main" id="{2935F2A2-CA4F-0A42-7DE7-4C36CE3B87DC}"/>
              </a:ext>
            </a:extLst>
          </p:cNvPr>
          <p:cNvPicPr>
            <a:picLocks noChangeAspect="1"/>
          </p:cNvPicPr>
          <p:nvPr/>
        </p:nvPicPr>
        <p:blipFill>
          <a:blip r:embed="rId2"/>
          <a:stretch>
            <a:fillRect/>
          </a:stretch>
        </p:blipFill>
        <p:spPr>
          <a:xfrm>
            <a:off x="5980995" y="589771"/>
            <a:ext cx="5553850" cy="5582429"/>
          </a:xfrm>
          <a:prstGeom prst="rect">
            <a:avLst/>
          </a:prstGeom>
          <a:effectLst>
            <a:glow rad="228600">
              <a:schemeClr val="accent1">
                <a:satMod val="175000"/>
                <a:alpha val="40000"/>
              </a:schemeClr>
            </a:glow>
          </a:effectLst>
        </p:spPr>
      </p:pic>
    </p:spTree>
    <p:extLst>
      <p:ext uri="{BB962C8B-B14F-4D97-AF65-F5344CB8AC3E}">
        <p14:creationId xmlns:p14="http://schemas.microsoft.com/office/powerpoint/2010/main" val="4185732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8166-56A3-A541-799C-59E7D2E4FC9C}"/>
              </a:ext>
            </a:extLst>
          </p:cNvPr>
          <p:cNvSpPr>
            <a:spLocks noGrp="1"/>
          </p:cNvSpPr>
          <p:nvPr>
            <p:ph type="title"/>
          </p:nvPr>
        </p:nvSpPr>
        <p:spPr>
          <a:xfrm>
            <a:off x="1129862" y="685800"/>
            <a:ext cx="5796455" cy="1321676"/>
          </a:xfrm>
        </p:spPr>
        <p:txBody>
          <a:bodyPr>
            <a:normAutofit fontScale="90000"/>
          </a:bodyPr>
          <a:lstStyle/>
          <a:p>
            <a:r>
              <a:rPr lang="en-US" b="1" dirty="0"/>
              <a:t>Microsoft Windows Bulletin MS17-010 vulnerability </a:t>
            </a:r>
          </a:p>
        </p:txBody>
      </p:sp>
      <p:sp>
        <p:nvSpPr>
          <p:cNvPr id="3" name="Content Placeholder 2">
            <a:extLst>
              <a:ext uri="{FF2B5EF4-FFF2-40B4-BE49-F238E27FC236}">
                <a16:creationId xmlns:a16="http://schemas.microsoft.com/office/drawing/2014/main" id="{6ABB06AA-9072-E893-3273-5EE82959C0EB}"/>
              </a:ext>
            </a:extLst>
          </p:cNvPr>
          <p:cNvSpPr>
            <a:spLocks noGrp="1"/>
          </p:cNvSpPr>
          <p:nvPr>
            <p:ph idx="1"/>
          </p:nvPr>
        </p:nvSpPr>
        <p:spPr>
          <a:xfrm>
            <a:off x="1371600" y="2864069"/>
            <a:ext cx="2706414" cy="2096814"/>
          </a:xfrm>
        </p:spPr>
        <p:txBody>
          <a:bodyPr/>
          <a:lstStyle/>
          <a:p>
            <a:pPr marL="0" indent="0">
              <a:buNone/>
            </a:pPr>
            <a:r>
              <a:rPr lang="en-US" dirty="0"/>
              <a:t>Take a screenshot of the output of the Nmap command in Part 4. </a:t>
            </a:r>
          </a:p>
          <a:p>
            <a:pPr marL="0" indent="0">
              <a:buNone/>
            </a:pPr>
            <a:r>
              <a:rPr lang="en-US" dirty="0"/>
              <a:t>It should show that a vulnerability exists on the test VM.</a:t>
            </a:r>
          </a:p>
          <a:p>
            <a:pPr marL="0" indent="0">
              <a:buNone/>
            </a:pPr>
            <a:endParaRPr lang="en-US" dirty="0"/>
          </a:p>
        </p:txBody>
      </p:sp>
      <p:pic>
        <p:nvPicPr>
          <p:cNvPr id="5" name="Picture 4">
            <a:extLst>
              <a:ext uri="{FF2B5EF4-FFF2-40B4-BE49-F238E27FC236}">
                <a16:creationId xmlns:a16="http://schemas.microsoft.com/office/drawing/2014/main" id="{46216501-07A1-655D-21AA-4A790A4BBE25}"/>
              </a:ext>
            </a:extLst>
          </p:cNvPr>
          <p:cNvPicPr>
            <a:picLocks noChangeAspect="1"/>
          </p:cNvPicPr>
          <p:nvPr/>
        </p:nvPicPr>
        <p:blipFill>
          <a:blip r:embed="rId2"/>
          <a:stretch>
            <a:fillRect/>
          </a:stretch>
        </p:blipFill>
        <p:spPr>
          <a:xfrm>
            <a:off x="5778428" y="637403"/>
            <a:ext cx="5572903" cy="5534797"/>
          </a:xfrm>
          <a:prstGeom prst="rect">
            <a:avLst/>
          </a:prstGeom>
          <a:effectLst>
            <a:outerShdw blurRad="50800" dist="38100" dir="13500000" algn="br" rotWithShape="0">
              <a:prstClr val="black">
                <a:alpha val="40000"/>
              </a:prstClr>
            </a:outerShdw>
          </a:effectLst>
        </p:spPr>
      </p:pic>
    </p:spTree>
    <p:extLst>
      <p:ext uri="{BB962C8B-B14F-4D97-AF65-F5344CB8AC3E}">
        <p14:creationId xmlns:p14="http://schemas.microsoft.com/office/powerpoint/2010/main" val="3739839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F8166-56A3-A541-799C-59E7D2E4FC9C}"/>
              </a:ext>
            </a:extLst>
          </p:cNvPr>
          <p:cNvSpPr>
            <a:spLocks noGrp="1"/>
          </p:cNvSpPr>
          <p:nvPr>
            <p:ph type="title"/>
          </p:nvPr>
        </p:nvSpPr>
        <p:spPr>
          <a:xfrm>
            <a:off x="1129862" y="685800"/>
            <a:ext cx="5796455" cy="1321676"/>
          </a:xfrm>
        </p:spPr>
        <p:txBody>
          <a:bodyPr>
            <a:normAutofit/>
          </a:bodyPr>
          <a:lstStyle/>
          <a:p>
            <a:r>
              <a:rPr lang="en-US" b="1" dirty="0"/>
              <a:t>Meterpreter session</a:t>
            </a:r>
            <a:br>
              <a:rPr lang="en-US" b="1" dirty="0"/>
            </a:br>
            <a:r>
              <a:rPr lang="en-US" b="1" dirty="0"/>
              <a:t>command output</a:t>
            </a:r>
          </a:p>
        </p:txBody>
      </p:sp>
      <p:sp>
        <p:nvSpPr>
          <p:cNvPr id="3" name="Content Placeholder 2">
            <a:extLst>
              <a:ext uri="{FF2B5EF4-FFF2-40B4-BE49-F238E27FC236}">
                <a16:creationId xmlns:a16="http://schemas.microsoft.com/office/drawing/2014/main" id="{6ABB06AA-9072-E893-3273-5EE82959C0EB}"/>
              </a:ext>
            </a:extLst>
          </p:cNvPr>
          <p:cNvSpPr>
            <a:spLocks noGrp="1"/>
          </p:cNvSpPr>
          <p:nvPr>
            <p:ph idx="1"/>
          </p:nvPr>
        </p:nvSpPr>
        <p:spPr>
          <a:xfrm>
            <a:off x="1237592" y="2475186"/>
            <a:ext cx="2590800" cy="1907628"/>
          </a:xfrm>
        </p:spPr>
        <p:txBody>
          <a:bodyPr/>
          <a:lstStyle/>
          <a:p>
            <a:pPr marL="0" indent="0">
              <a:buNone/>
            </a:pPr>
            <a:r>
              <a:rPr lang="en-US" dirty="0"/>
              <a:t>Take a screenshot of the output of the meterpreter session commands in Part 5, Step 19, or Step 20.</a:t>
            </a:r>
          </a:p>
        </p:txBody>
      </p:sp>
      <p:pic>
        <p:nvPicPr>
          <p:cNvPr id="5" name="Picture 4">
            <a:extLst>
              <a:ext uri="{FF2B5EF4-FFF2-40B4-BE49-F238E27FC236}">
                <a16:creationId xmlns:a16="http://schemas.microsoft.com/office/drawing/2014/main" id="{9017A7AB-EDDF-D28D-380C-2027DC3745B8}"/>
              </a:ext>
            </a:extLst>
          </p:cNvPr>
          <p:cNvPicPr>
            <a:picLocks noChangeAspect="1"/>
          </p:cNvPicPr>
          <p:nvPr/>
        </p:nvPicPr>
        <p:blipFill>
          <a:blip r:embed="rId2"/>
          <a:stretch>
            <a:fillRect/>
          </a:stretch>
        </p:blipFill>
        <p:spPr>
          <a:xfrm>
            <a:off x="6243320" y="1280160"/>
            <a:ext cx="5179131" cy="5179131"/>
          </a:xfrm>
          <a:prstGeom prst="rect">
            <a:avLst/>
          </a:prstGeom>
        </p:spPr>
      </p:pic>
    </p:spTree>
    <p:extLst>
      <p:ext uri="{BB962C8B-B14F-4D97-AF65-F5344CB8AC3E}">
        <p14:creationId xmlns:p14="http://schemas.microsoft.com/office/powerpoint/2010/main" val="2993153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6"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7"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9" name="Rectangle 18">
            <a:extLst>
              <a:ext uri="{FF2B5EF4-FFF2-40B4-BE49-F238E27FC236}">
                <a16:creationId xmlns:a16="http://schemas.microsoft.com/office/drawing/2014/main" id="{2D170B9C-85A5-4673-981C-DDDBAC51F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6">
            <a:extLst>
              <a:ext uri="{FF2B5EF4-FFF2-40B4-BE49-F238E27FC236}">
                <a16:creationId xmlns:a16="http://schemas.microsoft.com/office/drawing/2014/main" id="{1C82216A-4221-434A-B11C-7E13B4A1F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sp>
        <p:nvSpPr>
          <p:cNvPr id="9" name="TextBox 8">
            <a:extLst>
              <a:ext uri="{FF2B5EF4-FFF2-40B4-BE49-F238E27FC236}">
                <a16:creationId xmlns:a16="http://schemas.microsoft.com/office/drawing/2014/main" id="{C4B5F337-050B-CEDF-3C2D-96FE05E737E8}"/>
              </a:ext>
            </a:extLst>
          </p:cNvPr>
          <p:cNvSpPr txBox="1"/>
          <p:nvPr/>
        </p:nvSpPr>
        <p:spPr>
          <a:xfrm>
            <a:off x="6369232" y="2953961"/>
            <a:ext cx="5607908" cy="1871869"/>
          </a:xfrm>
          <a:prstGeom prst="rect">
            <a:avLst/>
          </a:prstGeom>
          <a:effectLst>
            <a:glow rad="139700">
              <a:schemeClr val="accent1">
                <a:satMod val="175000"/>
                <a:alpha val="40000"/>
              </a:schemeClr>
            </a:glow>
          </a:effectLst>
        </p:spPr>
        <p:txBody>
          <a:bodyPr vert="horz" lIns="91440" tIns="45720" rIns="91440" bIns="45720" rtlCol="0" anchor="b">
            <a:normAutofit/>
          </a:bodyPr>
          <a:lstStyle/>
          <a:p>
            <a:pPr defTabSz="914400">
              <a:lnSpc>
                <a:spcPct val="89000"/>
              </a:lnSpc>
              <a:spcBef>
                <a:spcPct val="0"/>
              </a:spcBef>
              <a:spcAft>
                <a:spcPts val="600"/>
              </a:spcAft>
            </a:pPr>
            <a:r>
              <a:rPr lang="en-US" sz="5000" b="1" dirty="0">
                <a:solidFill>
                  <a:schemeClr val="bg1"/>
                </a:solidFill>
                <a:effectLst>
                  <a:outerShdw blurRad="50800" dist="38100" dir="2700000" algn="tl" rotWithShape="0">
                    <a:prstClr val="black">
                      <a:alpha val="40000"/>
                    </a:prstClr>
                  </a:outerShdw>
                </a:effectLst>
              </a:rPr>
              <a:t>Intrusion Analysis using Wireshark</a:t>
            </a:r>
          </a:p>
          <a:p>
            <a:pPr defTabSz="914400">
              <a:lnSpc>
                <a:spcPct val="89000"/>
              </a:lnSpc>
              <a:spcBef>
                <a:spcPct val="0"/>
              </a:spcBef>
              <a:spcAft>
                <a:spcPts val="600"/>
              </a:spcAft>
            </a:pPr>
            <a:endParaRPr lang="en-US" sz="7000" b="1" cap="all" dirty="0">
              <a:solidFill>
                <a:schemeClr val="tx2"/>
              </a:solidFill>
              <a:effectLst>
                <a:outerShdw blurRad="38100" dist="38100" dir="2700000" algn="tl">
                  <a:srgbClr val="000000">
                    <a:alpha val="43137"/>
                  </a:srgbClr>
                </a:outerShdw>
              </a:effectLst>
              <a:latin typeface="+mj-lt"/>
              <a:ea typeface="+mj-ea"/>
              <a:cs typeface="+mj-cs"/>
            </a:endParaRPr>
          </a:p>
        </p:txBody>
      </p:sp>
      <p:pic>
        <p:nvPicPr>
          <p:cNvPr id="5" name="Picture 4">
            <a:extLst>
              <a:ext uri="{FF2B5EF4-FFF2-40B4-BE49-F238E27FC236}">
                <a16:creationId xmlns:a16="http://schemas.microsoft.com/office/drawing/2014/main" id="{2A0DF4BB-2CEC-99CF-0A2D-56245D2F0DCE}"/>
              </a:ext>
            </a:extLst>
          </p:cNvPr>
          <p:cNvPicPr>
            <a:picLocks noChangeAspect="1"/>
          </p:cNvPicPr>
          <p:nvPr/>
        </p:nvPicPr>
        <p:blipFill>
          <a:blip r:embed="rId2"/>
          <a:stretch>
            <a:fillRect/>
          </a:stretch>
        </p:blipFill>
        <p:spPr>
          <a:xfrm>
            <a:off x="622014" y="2482258"/>
            <a:ext cx="4484001" cy="1134137"/>
          </a:xfrm>
          <a:prstGeom prst="rect">
            <a:avLst/>
          </a:prstGeom>
        </p:spPr>
      </p:pic>
    </p:spTree>
    <p:extLst>
      <p:ext uri="{BB962C8B-B14F-4D97-AF65-F5344CB8AC3E}">
        <p14:creationId xmlns:p14="http://schemas.microsoft.com/office/powerpoint/2010/main" val="113796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BFDCC-8393-A437-CE02-826225AA4452}"/>
              </a:ext>
            </a:extLst>
          </p:cNvPr>
          <p:cNvSpPr>
            <a:spLocks noGrp="1"/>
          </p:cNvSpPr>
          <p:nvPr>
            <p:ph type="title"/>
          </p:nvPr>
        </p:nvSpPr>
        <p:spPr/>
        <p:txBody>
          <a:bodyPr>
            <a:normAutofit/>
          </a:bodyPr>
          <a:lstStyle/>
          <a:p>
            <a:r>
              <a:rPr lang="en-US" b="1" dirty="0"/>
              <a:t>Basic attack analysis</a:t>
            </a:r>
          </a:p>
        </p:txBody>
      </p:sp>
      <p:sp>
        <p:nvSpPr>
          <p:cNvPr id="7" name="TextBox 6">
            <a:extLst>
              <a:ext uri="{FF2B5EF4-FFF2-40B4-BE49-F238E27FC236}">
                <a16:creationId xmlns:a16="http://schemas.microsoft.com/office/drawing/2014/main" id="{BE30DAA3-E7C3-DF72-AD3F-9ED574C2777E}"/>
              </a:ext>
            </a:extLst>
          </p:cNvPr>
          <p:cNvSpPr txBox="1"/>
          <p:nvPr/>
        </p:nvSpPr>
        <p:spPr>
          <a:xfrm>
            <a:off x="1371600" y="1720791"/>
            <a:ext cx="10038080" cy="4278094"/>
          </a:xfrm>
          <a:prstGeom prst="rect">
            <a:avLst/>
          </a:prstGeom>
          <a:noFill/>
        </p:spPr>
        <p:txBody>
          <a:bodyPr wrap="square">
            <a:spAutoFit/>
          </a:bodyPr>
          <a:lstStyle/>
          <a:p>
            <a:pPr lvl="0"/>
            <a:r>
              <a:rPr lang="en-US" sz="1600" b="1" dirty="0"/>
              <a:t>1. Look at captures no. 20 and 22. (You can use the “Go” link at the top of the Wireshark screen to quickly go to a specific capture) Both packets are ICMP traffic but there are subtle differences between them.  Compare the time-to-live and data field sizes in the two packets.  What differences do you see?</a:t>
            </a:r>
          </a:p>
          <a:p>
            <a:pPr lvl="0"/>
            <a:r>
              <a:rPr lang="en-US" sz="1600" dirty="0"/>
              <a:t>The source IPs are different  - Packet 20: 192.168.25.1, 22:192.168.25.50</a:t>
            </a:r>
          </a:p>
          <a:p>
            <a:pPr lvl="0"/>
            <a:r>
              <a:rPr lang="en-US" sz="1600" dirty="0"/>
              <a:t>The length messages are different – Packet 20: Length message (98), Packet 22: Length message (74)</a:t>
            </a:r>
          </a:p>
          <a:p>
            <a:pPr lvl="0"/>
            <a:r>
              <a:rPr lang="en-US" sz="1600" dirty="0"/>
              <a:t>The destination IPs are different-  Packet 20: 192.168.25.50, Packet 22:  192.168.25.1 </a:t>
            </a:r>
          </a:p>
          <a:p>
            <a:pPr lvl="0"/>
            <a:r>
              <a:rPr lang="en-US" sz="1600" dirty="0"/>
              <a:t>The time-to-live packages are different  Packet- 20: Time-to-live =64,Packet 22: Time-to-live =128 </a:t>
            </a:r>
          </a:p>
          <a:p>
            <a:pPr lvl="0"/>
            <a:r>
              <a:rPr lang="en-US" sz="1600" b="1" dirty="0"/>
              <a:t>2. Do a little Internet research to discover which operating systems use the specific values in their ping commands. What operating system generated the echo request in capture 20?</a:t>
            </a:r>
          </a:p>
          <a:p>
            <a:pPr lvl="0"/>
            <a:r>
              <a:rPr lang="en-US" sz="1600" dirty="0"/>
              <a:t> Windows OS was the operating system that was being used in echo request in Capture 20, which is due to the Time-to-live being = 128. </a:t>
            </a:r>
          </a:p>
          <a:p>
            <a:pPr lvl="0"/>
            <a:r>
              <a:rPr lang="en-US" sz="1600" b="1" dirty="0"/>
              <a:t> 3 . Review packet no. 37 and beyond, what do you think is taking place here? </a:t>
            </a:r>
          </a:p>
          <a:p>
            <a:pPr lvl="0"/>
            <a:r>
              <a:rPr lang="en-US" sz="1600" dirty="0"/>
              <a:t>At number  Packet 37 you can start to see TCP traffic, along with a pattern and flags that are being set. </a:t>
            </a:r>
          </a:p>
          <a:p>
            <a:pPr lvl="0"/>
            <a:r>
              <a:rPr lang="en-US" sz="1600" b="1" dirty="0"/>
              <a:t>4 . Look at capture 22846. What is suspicious about the flag settings in this packet?</a:t>
            </a:r>
          </a:p>
          <a:p>
            <a:pPr lvl="0"/>
            <a:r>
              <a:rPr lang="en-US" sz="1600" dirty="0"/>
              <a:t>Flags are being set on FIN, which means that there is an open connection. </a:t>
            </a:r>
          </a:p>
          <a:p>
            <a:pPr lvl="0"/>
            <a:r>
              <a:rPr lang="en-US" sz="1600" b="1" dirty="0"/>
              <a:t>5. What is the IP address of the host being targeted? </a:t>
            </a:r>
          </a:p>
          <a:p>
            <a:pPr lvl="0"/>
            <a:r>
              <a:rPr lang="en-US" sz="1600" dirty="0"/>
              <a:t>The IP of the host that is being targeted is 192.168.25.1.</a:t>
            </a:r>
          </a:p>
        </p:txBody>
      </p:sp>
    </p:spTree>
    <p:extLst>
      <p:ext uri="{BB962C8B-B14F-4D97-AF65-F5344CB8AC3E}">
        <p14:creationId xmlns:p14="http://schemas.microsoft.com/office/powerpoint/2010/main" val="903221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6"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7"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useBgFill="1">
        <p:nvSpPr>
          <p:cNvPr id="19" name="Rectangle 18">
            <a:extLst>
              <a:ext uri="{FF2B5EF4-FFF2-40B4-BE49-F238E27FC236}">
                <a16:creationId xmlns:a16="http://schemas.microsoft.com/office/drawing/2014/main" id="{2D170B9C-85A5-4673-981C-DDDBAC51F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Padlock on computer motherboard">
            <a:extLst>
              <a:ext uri="{FF2B5EF4-FFF2-40B4-BE49-F238E27FC236}">
                <a16:creationId xmlns:a16="http://schemas.microsoft.com/office/drawing/2014/main" id="{FB056C05-86D4-65C1-D545-47524CD5E058}"/>
              </a:ext>
            </a:extLst>
          </p:cNvPr>
          <p:cNvPicPr>
            <a:picLocks noChangeAspect="1"/>
          </p:cNvPicPr>
          <p:nvPr/>
        </p:nvPicPr>
        <p:blipFill rotWithShape="1">
          <a:blip r:embed="rId2"/>
          <a:srcRect l="14154" r="37508" b="-1"/>
          <a:stretch/>
        </p:blipFill>
        <p:spPr>
          <a:xfrm>
            <a:off x="20" y="10"/>
            <a:ext cx="4966232" cy="6857990"/>
          </a:xfrm>
          <a:prstGeom prst="rect">
            <a:avLst/>
          </a:prstGeom>
        </p:spPr>
      </p:pic>
      <p:sp>
        <p:nvSpPr>
          <p:cNvPr id="21" name="Freeform 6">
            <a:extLst>
              <a:ext uri="{FF2B5EF4-FFF2-40B4-BE49-F238E27FC236}">
                <a16:creationId xmlns:a16="http://schemas.microsoft.com/office/drawing/2014/main" id="{1C82216A-4221-434A-B11C-7E13B4A1FC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5412340"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sp>
        <p:nvSpPr>
          <p:cNvPr id="9" name="TextBox 8">
            <a:extLst>
              <a:ext uri="{FF2B5EF4-FFF2-40B4-BE49-F238E27FC236}">
                <a16:creationId xmlns:a16="http://schemas.microsoft.com/office/drawing/2014/main" id="{C4B5F337-050B-CEDF-3C2D-96FE05E737E8}"/>
              </a:ext>
            </a:extLst>
          </p:cNvPr>
          <p:cNvSpPr txBox="1"/>
          <p:nvPr/>
        </p:nvSpPr>
        <p:spPr>
          <a:xfrm>
            <a:off x="6138004" y="1705043"/>
            <a:ext cx="5607908" cy="1871869"/>
          </a:xfrm>
          <a:prstGeom prst="rect">
            <a:avLst/>
          </a:prstGeom>
          <a:effectLst>
            <a:glow rad="139700">
              <a:schemeClr val="accent1">
                <a:satMod val="175000"/>
                <a:alpha val="40000"/>
              </a:schemeClr>
            </a:glow>
          </a:effectLst>
        </p:spPr>
        <p:txBody>
          <a:bodyPr vert="horz" lIns="91440" tIns="45720" rIns="91440" bIns="45720" rtlCol="0" anchor="b">
            <a:normAutofit/>
          </a:bodyPr>
          <a:lstStyle/>
          <a:p>
            <a:pPr defTabSz="914400">
              <a:lnSpc>
                <a:spcPct val="89000"/>
              </a:lnSpc>
              <a:spcBef>
                <a:spcPct val="0"/>
              </a:spcBef>
              <a:spcAft>
                <a:spcPts val="600"/>
              </a:spcAft>
            </a:pPr>
            <a:r>
              <a:rPr lang="en-US" sz="7000" b="1" cap="all" dirty="0">
                <a:solidFill>
                  <a:schemeClr val="tx2"/>
                </a:solidFill>
                <a:latin typeface="+mj-lt"/>
                <a:ea typeface="+mj-ea"/>
                <a:cs typeface="+mj-cs"/>
              </a:rPr>
              <a:t>    </a:t>
            </a:r>
            <a:r>
              <a:rPr lang="en-US" sz="5600" b="1" cap="all" dirty="0">
                <a:solidFill>
                  <a:schemeClr val="bg1"/>
                </a:solidFill>
                <a:effectLst>
                  <a:outerShdw blurRad="38100" dist="38100" dir="2700000" algn="tl">
                    <a:srgbClr val="000000">
                      <a:alpha val="43137"/>
                    </a:srgbClr>
                  </a:outerShdw>
                </a:effectLst>
                <a:latin typeface="+mj-lt"/>
                <a:ea typeface="+mj-ea"/>
                <a:cs typeface="+mj-cs"/>
              </a:rPr>
              <a:t>Open SSL</a:t>
            </a:r>
          </a:p>
        </p:txBody>
      </p:sp>
    </p:spTree>
    <p:extLst>
      <p:ext uri="{BB962C8B-B14F-4D97-AF65-F5344CB8AC3E}">
        <p14:creationId xmlns:p14="http://schemas.microsoft.com/office/powerpoint/2010/main" val="2716245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93813dd7ca6ad654711aa0ab317e03a3">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f11dc0ce689dd3925e84e4e35398c6e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19E48938-CE0A-4976-83E6-A8FD4583CC20}">
  <ds:schemaRefs>
    <ds:schemaRef ds:uri="http://schemas.microsoft.com/sharepoint/v3/contenttype/forms"/>
  </ds:schemaRefs>
</ds:datastoreItem>
</file>

<file path=customXml/itemProps2.xml><?xml version="1.0" encoding="utf-8"?>
<ds:datastoreItem xmlns:ds="http://schemas.openxmlformats.org/officeDocument/2006/customXml" ds:itemID="{7F32B251-29F3-43CE-BD66-A3B48CC7BC2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755A93C-578E-47D2-96A6-AF17136F6BCE}">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Mesh</Template>
  <TotalTime>410</TotalTime>
  <Words>1077</Words>
  <Application>Microsoft Office PowerPoint</Application>
  <PresentationFormat>Widescreen</PresentationFormat>
  <Paragraphs>119</Paragraphs>
  <Slides>28</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Franklin Gothic Book</vt:lpstr>
      <vt:lpstr>Crop</vt:lpstr>
      <vt:lpstr>SEC 290 Fundamentals of Infrastructure Security  </vt:lpstr>
      <vt:lpstr>                    INTRODUCTION</vt:lpstr>
      <vt:lpstr>PowerPoint Presentation</vt:lpstr>
      <vt:lpstr>Microsoft Windows Bulletin MS08-067 vulnerability </vt:lpstr>
      <vt:lpstr>Microsoft Windows Bulletin MS17-010 vulnerability </vt:lpstr>
      <vt:lpstr>Meterpreter session command output</vt:lpstr>
      <vt:lpstr>PowerPoint Presentation</vt:lpstr>
      <vt:lpstr>Basic attack analysis</vt:lpstr>
      <vt:lpstr>PowerPoint Presentation</vt:lpstr>
      <vt:lpstr>Creating and testing an SSL/TLS file</vt:lpstr>
      <vt:lpstr>Creating and testing an SSL/TLS file cont’d</vt:lpstr>
      <vt:lpstr>PowerPoint Presentation</vt:lpstr>
      <vt:lpstr>Testing Snort rules</vt:lpstr>
      <vt:lpstr>Testing Snort rules cont’d</vt:lpstr>
      <vt:lpstr>Creating Snort rules</vt:lpstr>
      <vt:lpstr>Creating Snort rules cont’d</vt:lpstr>
      <vt:lpstr>PowerPoint Presentation</vt:lpstr>
      <vt:lpstr>Linux Processes</vt:lpstr>
      <vt:lpstr>Process Hacker</vt:lpstr>
      <vt:lpstr>Process Monitor</vt:lpstr>
      <vt:lpstr>PowerPoint Presentation</vt:lpstr>
      <vt:lpstr>Time-based       Access</vt:lpstr>
      <vt:lpstr>Time-based Access</vt:lpstr>
      <vt:lpstr>Time-based Access</vt:lpstr>
      <vt:lpstr>    CAREER SLIDE</vt:lpstr>
      <vt:lpstr>               CHALLENGES</vt:lpstr>
      <vt:lpstr>            CONCLUSION</vt:lpstr>
      <vt:lpstr>                         References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 290 Fundamentals of Infrastructure Security  </dc:title>
  <dc:creator>Takeyha Thompson-Green</dc:creator>
  <cp:lastModifiedBy>Takeyha Thompson-Green</cp:lastModifiedBy>
  <cp:revision>3</cp:revision>
  <dcterms:created xsi:type="dcterms:W3CDTF">2024-04-07T11:05:44Z</dcterms:created>
  <dcterms:modified xsi:type="dcterms:W3CDTF">2024-04-10T01:59:54Z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