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39"/>
  </p:notesMasterIdLst>
  <p:sldIdLst>
    <p:sldId id="270" r:id="rId2"/>
    <p:sldId id="256" r:id="rId3"/>
    <p:sldId id="269" r:id="rId4"/>
    <p:sldId id="261" r:id="rId5"/>
    <p:sldId id="260" r:id="rId6"/>
    <p:sldId id="272" r:id="rId7"/>
    <p:sldId id="273" r:id="rId8"/>
    <p:sldId id="268" r:id="rId9"/>
    <p:sldId id="278" r:id="rId10"/>
    <p:sldId id="257" r:id="rId11"/>
    <p:sldId id="274" r:id="rId12"/>
    <p:sldId id="276" r:id="rId13"/>
    <p:sldId id="277" r:id="rId14"/>
    <p:sldId id="271" r:id="rId15"/>
    <p:sldId id="287" r:id="rId16"/>
    <p:sldId id="275" r:id="rId17"/>
    <p:sldId id="285" r:id="rId18"/>
    <p:sldId id="284" r:id="rId19"/>
    <p:sldId id="279" r:id="rId20"/>
    <p:sldId id="289" r:id="rId21"/>
    <p:sldId id="286" r:id="rId22"/>
    <p:sldId id="288" r:id="rId23"/>
    <p:sldId id="290" r:id="rId24"/>
    <p:sldId id="291" r:id="rId25"/>
    <p:sldId id="283" r:id="rId26"/>
    <p:sldId id="292" r:id="rId27"/>
    <p:sldId id="258" r:id="rId28"/>
    <p:sldId id="294" r:id="rId29"/>
    <p:sldId id="295" r:id="rId30"/>
    <p:sldId id="280" r:id="rId31"/>
    <p:sldId id="296" r:id="rId32"/>
    <p:sldId id="300" r:id="rId33"/>
    <p:sldId id="297" r:id="rId34"/>
    <p:sldId id="259" r:id="rId35"/>
    <p:sldId id="299" r:id="rId36"/>
    <p:sldId id="298" r:id="rId37"/>
    <p:sldId id="26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C3164-7EDA-4315-859B-CD8E86E6BF30}" v="855" dt="2024-10-22T18:56:31.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44" d="100"/>
          <a:sy n="44" d="100"/>
        </p:scale>
        <p:origin x="13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B0F90-7547-4505-9C90-8ADC179609F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06AA048-055A-49D5-B763-D702CA807B15}">
      <dgm:prSet custT="1"/>
      <dgm:spPr/>
      <dgm:t>
        <a:bodyPr/>
        <a:lstStyle/>
        <a:p>
          <a:pPr>
            <a:lnSpc>
              <a:spcPct val="100000"/>
            </a:lnSpc>
          </a:pPr>
          <a:r>
            <a:rPr lang="en-US" sz="1600" b="1" dirty="0">
              <a:solidFill>
                <a:schemeClr val="bg1"/>
              </a:solidFill>
              <a:latin typeface="Poppins" panose="00000500000000000000" pitchFamily="2" charset="0"/>
              <a:cs typeface="Poppins" panose="00000500000000000000" pitchFamily="2" charset="0"/>
            </a:rPr>
            <a:t>Communication System Basics Pgs. 3-7</a:t>
          </a:r>
          <a:r>
            <a:rPr lang="en-US" sz="1200" b="1" dirty="0">
              <a:solidFill>
                <a:schemeClr val="bg1"/>
              </a:solidFill>
            </a:rPr>
            <a:t>.</a:t>
          </a:r>
          <a:endParaRPr lang="en-US" sz="1200" dirty="0">
            <a:solidFill>
              <a:schemeClr val="bg1"/>
            </a:solidFill>
          </a:endParaRPr>
        </a:p>
      </dgm:t>
    </dgm:pt>
    <dgm:pt modelId="{5C20D835-A26C-4E88-87DC-456DB62EEE66}" type="parTrans" cxnId="{1A475A80-D63F-4C8B-A396-B4FA4FF6EB7C}">
      <dgm:prSet/>
      <dgm:spPr/>
      <dgm:t>
        <a:bodyPr/>
        <a:lstStyle/>
        <a:p>
          <a:endParaRPr lang="en-US"/>
        </a:p>
      </dgm:t>
    </dgm:pt>
    <dgm:pt modelId="{1D191ED3-B373-452B-8BDF-85125CE04241}" type="sibTrans" cxnId="{1A475A80-D63F-4C8B-A396-B4FA4FF6EB7C}">
      <dgm:prSet/>
      <dgm:spPr/>
      <dgm:t>
        <a:bodyPr/>
        <a:lstStyle/>
        <a:p>
          <a:pPr>
            <a:lnSpc>
              <a:spcPct val="100000"/>
            </a:lnSpc>
          </a:pPr>
          <a:endParaRPr lang="en-US"/>
        </a:p>
      </dgm:t>
    </dgm:pt>
    <dgm:pt modelId="{4A598C2D-8B31-4558-B37B-EE0309926D9A}">
      <dgm:prSet custT="1"/>
      <dgm:spPr/>
      <dgm:t>
        <a:bodyPr/>
        <a:lstStyle/>
        <a:p>
          <a:pPr>
            <a:lnSpc>
              <a:spcPct val="100000"/>
            </a:lnSpc>
          </a:pPr>
          <a:r>
            <a:rPr lang="en-US" sz="1600" b="1" i="0" dirty="0">
              <a:solidFill>
                <a:schemeClr val="bg1"/>
              </a:solidFill>
              <a:latin typeface="Poppins" panose="00000500000000000000" pitchFamily="2" charset="0"/>
              <a:cs typeface="Poppins" panose="00000500000000000000" pitchFamily="2" charset="0"/>
            </a:rPr>
            <a:t>Baseband Signals and AM/FM Signals</a:t>
          </a:r>
          <a:r>
            <a:rPr lang="en-US" sz="1600" b="1" dirty="0">
              <a:solidFill>
                <a:schemeClr val="bg1"/>
              </a:solidFill>
              <a:latin typeface="Poppins" panose="00000500000000000000" pitchFamily="2" charset="0"/>
              <a:cs typeface="Poppins" panose="00000500000000000000" pitchFamily="2" charset="0"/>
            </a:rPr>
            <a:t> Pgs. 8-13.</a:t>
          </a:r>
          <a:endParaRPr lang="en-US" sz="1600" dirty="0">
            <a:solidFill>
              <a:schemeClr val="bg1"/>
            </a:solidFill>
            <a:latin typeface="Poppins" panose="00000500000000000000" pitchFamily="2" charset="0"/>
            <a:cs typeface="Poppins" panose="00000500000000000000" pitchFamily="2" charset="0"/>
          </a:endParaRPr>
        </a:p>
      </dgm:t>
    </dgm:pt>
    <dgm:pt modelId="{EF0D4E15-C625-48F8-9786-8676E4FB4C85}" type="parTrans" cxnId="{A7EE2A35-EFB3-4458-AFF6-D76B02BD3048}">
      <dgm:prSet/>
      <dgm:spPr/>
      <dgm:t>
        <a:bodyPr/>
        <a:lstStyle/>
        <a:p>
          <a:endParaRPr lang="en-US"/>
        </a:p>
      </dgm:t>
    </dgm:pt>
    <dgm:pt modelId="{8BA2F725-CAC7-4E50-90E4-05111D197308}" type="sibTrans" cxnId="{A7EE2A35-EFB3-4458-AFF6-D76B02BD3048}">
      <dgm:prSet/>
      <dgm:spPr/>
      <dgm:t>
        <a:bodyPr/>
        <a:lstStyle/>
        <a:p>
          <a:pPr>
            <a:lnSpc>
              <a:spcPct val="100000"/>
            </a:lnSpc>
          </a:pPr>
          <a:endParaRPr lang="en-US"/>
        </a:p>
      </dgm:t>
    </dgm:pt>
    <dgm:pt modelId="{7F28AFF8-957C-46BF-8963-85C5A002EEDA}">
      <dgm:prSet custT="1"/>
      <dgm:spPr/>
      <dgm:t>
        <a:bodyPr/>
        <a:lstStyle/>
        <a:p>
          <a:pPr>
            <a:lnSpc>
              <a:spcPct val="100000"/>
            </a:lnSpc>
          </a:pPr>
          <a:r>
            <a:rPr lang="en-US" sz="1600" b="1" dirty="0">
              <a:solidFill>
                <a:schemeClr val="bg1"/>
              </a:solidFill>
              <a:latin typeface="Poppins" panose="00000500000000000000" pitchFamily="2" charset="0"/>
              <a:cs typeface="Poppins" panose="00000500000000000000" pitchFamily="2" charset="0"/>
            </a:rPr>
            <a:t>Pulse Code Modulation (PCM) and Line Codes Pgs. 14-18.</a:t>
          </a:r>
          <a:endParaRPr lang="en-US" sz="1600" dirty="0">
            <a:solidFill>
              <a:schemeClr val="bg1"/>
            </a:solidFill>
            <a:latin typeface="Poppins" panose="00000500000000000000" pitchFamily="2" charset="0"/>
            <a:cs typeface="Poppins" panose="00000500000000000000" pitchFamily="2" charset="0"/>
          </a:endParaRPr>
        </a:p>
      </dgm:t>
    </dgm:pt>
    <dgm:pt modelId="{F045E1B6-7F17-41BB-975B-5AACC4900521}" type="parTrans" cxnId="{97C7F183-B4DE-4167-9701-7DF24E6D2AF2}">
      <dgm:prSet/>
      <dgm:spPr/>
      <dgm:t>
        <a:bodyPr/>
        <a:lstStyle/>
        <a:p>
          <a:endParaRPr lang="en-US"/>
        </a:p>
      </dgm:t>
    </dgm:pt>
    <dgm:pt modelId="{3ACE9ABA-4626-4B9F-8823-5C741C8C04CB}" type="sibTrans" cxnId="{97C7F183-B4DE-4167-9701-7DF24E6D2AF2}">
      <dgm:prSet/>
      <dgm:spPr/>
      <dgm:t>
        <a:bodyPr/>
        <a:lstStyle/>
        <a:p>
          <a:pPr>
            <a:lnSpc>
              <a:spcPct val="100000"/>
            </a:lnSpc>
          </a:pPr>
          <a:endParaRPr lang="en-US"/>
        </a:p>
      </dgm:t>
    </dgm:pt>
    <dgm:pt modelId="{88A02820-33F6-4631-A640-D219FDA1290B}">
      <dgm:prSet custT="1"/>
      <dgm:spPr/>
      <dgm:t>
        <a:bodyPr/>
        <a:lstStyle/>
        <a:p>
          <a:pPr>
            <a:lnSpc>
              <a:spcPct val="100000"/>
            </a:lnSpc>
          </a:pPr>
          <a:r>
            <a:rPr lang="en-US" sz="1600" b="1" dirty="0">
              <a:solidFill>
                <a:schemeClr val="bg1"/>
              </a:solidFill>
              <a:latin typeface="Poppins" panose="00000500000000000000" pitchFamily="2" charset="0"/>
              <a:cs typeface="Poppins" panose="00000500000000000000" pitchFamily="2" charset="0"/>
            </a:rPr>
            <a:t>Cables and Structured Cabling Pgs. 19-22.</a:t>
          </a:r>
          <a:endParaRPr lang="en-US" sz="1600" dirty="0">
            <a:solidFill>
              <a:schemeClr val="bg1"/>
            </a:solidFill>
            <a:latin typeface="Poppins" panose="00000500000000000000" pitchFamily="2" charset="0"/>
            <a:cs typeface="Poppins" panose="00000500000000000000" pitchFamily="2" charset="0"/>
          </a:endParaRPr>
        </a:p>
      </dgm:t>
    </dgm:pt>
    <dgm:pt modelId="{14C9353F-0440-488A-8D14-BBEB5AC332E9}" type="parTrans" cxnId="{603B0B57-DB73-4ADC-ACEF-B3200AF98CDC}">
      <dgm:prSet/>
      <dgm:spPr/>
      <dgm:t>
        <a:bodyPr/>
        <a:lstStyle/>
        <a:p>
          <a:endParaRPr lang="en-US"/>
        </a:p>
      </dgm:t>
    </dgm:pt>
    <dgm:pt modelId="{D08379C5-4C4B-47E2-9D2E-15E8799C4CC5}" type="sibTrans" cxnId="{603B0B57-DB73-4ADC-ACEF-B3200AF98CDC}">
      <dgm:prSet/>
      <dgm:spPr/>
      <dgm:t>
        <a:bodyPr/>
        <a:lstStyle/>
        <a:p>
          <a:pPr>
            <a:lnSpc>
              <a:spcPct val="100000"/>
            </a:lnSpc>
          </a:pPr>
          <a:endParaRPr lang="en-US"/>
        </a:p>
      </dgm:t>
    </dgm:pt>
    <dgm:pt modelId="{932E256B-3DE4-41D1-A7F3-0487023FA4D1}">
      <dgm:prSet custT="1"/>
      <dgm:spPr/>
      <dgm:t>
        <a:bodyPr/>
        <a:lstStyle/>
        <a:p>
          <a:pPr>
            <a:lnSpc>
              <a:spcPct val="100000"/>
            </a:lnSpc>
          </a:pPr>
          <a:r>
            <a:rPr lang="en-US" sz="1600" b="1" dirty="0">
              <a:solidFill>
                <a:schemeClr val="bg1"/>
              </a:solidFill>
              <a:latin typeface="Poppins" panose="00000500000000000000" pitchFamily="2" charset="0"/>
              <a:cs typeface="Poppins" panose="00000500000000000000" pitchFamily="2" charset="0"/>
            </a:rPr>
            <a:t>Antenna Gain and Free Space Path Loss Pgs. 23-29</a:t>
          </a:r>
          <a:r>
            <a:rPr lang="en-US" sz="1600" b="1" dirty="0"/>
            <a:t>.</a:t>
          </a:r>
          <a:endParaRPr lang="en-US" sz="1600" dirty="0"/>
        </a:p>
      </dgm:t>
    </dgm:pt>
    <dgm:pt modelId="{4199DB2A-6802-4092-8ADD-4FFD33B91FCC}" type="parTrans" cxnId="{44CF994E-C285-4D81-9FBF-A5DD4B176C22}">
      <dgm:prSet/>
      <dgm:spPr/>
      <dgm:t>
        <a:bodyPr/>
        <a:lstStyle/>
        <a:p>
          <a:endParaRPr lang="en-US"/>
        </a:p>
      </dgm:t>
    </dgm:pt>
    <dgm:pt modelId="{F2DE8918-2009-4097-852D-82041E2B00D3}" type="sibTrans" cxnId="{44CF994E-C285-4D81-9FBF-A5DD4B176C22}">
      <dgm:prSet/>
      <dgm:spPr/>
      <dgm:t>
        <a:bodyPr/>
        <a:lstStyle/>
        <a:p>
          <a:pPr>
            <a:lnSpc>
              <a:spcPct val="100000"/>
            </a:lnSpc>
          </a:pPr>
          <a:endParaRPr lang="en-US"/>
        </a:p>
      </dgm:t>
    </dgm:pt>
    <dgm:pt modelId="{87D31645-5BE8-4EA8-8FFC-569FD8939E91}">
      <dgm:prSet custT="1"/>
      <dgm:spPr/>
      <dgm:t>
        <a:bodyPr/>
        <a:lstStyle/>
        <a:p>
          <a:pPr>
            <a:lnSpc>
              <a:spcPct val="100000"/>
            </a:lnSpc>
          </a:pPr>
          <a:r>
            <a:rPr lang="en-US" sz="1600" b="1" dirty="0">
              <a:solidFill>
                <a:schemeClr val="bg1"/>
              </a:solidFill>
              <a:latin typeface="Poppins" panose="00000500000000000000" pitchFamily="2" charset="0"/>
              <a:cs typeface="Poppins" panose="00000500000000000000" pitchFamily="2" charset="0"/>
            </a:rPr>
            <a:t>Bit Error Rate of Fading Channels Pgs. 30-33.</a:t>
          </a:r>
          <a:endParaRPr lang="en-US" sz="1600" dirty="0">
            <a:solidFill>
              <a:schemeClr val="bg1"/>
            </a:solidFill>
            <a:latin typeface="Poppins" panose="00000500000000000000" pitchFamily="2" charset="0"/>
            <a:cs typeface="Poppins" panose="00000500000000000000" pitchFamily="2" charset="0"/>
          </a:endParaRPr>
        </a:p>
      </dgm:t>
    </dgm:pt>
    <dgm:pt modelId="{9B57C21B-8B5A-4AF6-93A7-B9A158E387EA}" type="parTrans" cxnId="{DE441D97-C8AC-4617-9F0E-EB104CD1CFDF}">
      <dgm:prSet/>
      <dgm:spPr/>
      <dgm:t>
        <a:bodyPr/>
        <a:lstStyle/>
        <a:p>
          <a:endParaRPr lang="en-US"/>
        </a:p>
      </dgm:t>
    </dgm:pt>
    <dgm:pt modelId="{A0CA6CCB-4F93-4BA6-945A-DCCF826B2792}" type="sibTrans" cxnId="{DE441D97-C8AC-4617-9F0E-EB104CD1CFDF}">
      <dgm:prSet/>
      <dgm:spPr/>
      <dgm:t>
        <a:bodyPr/>
        <a:lstStyle/>
        <a:p>
          <a:endParaRPr lang="en-US"/>
        </a:p>
      </dgm:t>
    </dgm:pt>
    <dgm:pt modelId="{E2EB636B-9ADC-4D1E-8E2D-1345131E80BB}" type="pres">
      <dgm:prSet presAssocID="{E27B0F90-7547-4505-9C90-8ADC179609F8}" presName="root" presStyleCnt="0">
        <dgm:presLayoutVars>
          <dgm:dir/>
          <dgm:resizeHandles val="exact"/>
        </dgm:presLayoutVars>
      </dgm:prSet>
      <dgm:spPr/>
    </dgm:pt>
    <dgm:pt modelId="{AB42E9ED-965B-4FFF-8176-A73837FE5EA3}" type="pres">
      <dgm:prSet presAssocID="{E27B0F90-7547-4505-9C90-8ADC179609F8}" presName="container" presStyleCnt="0">
        <dgm:presLayoutVars>
          <dgm:dir/>
          <dgm:resizeHandles val="exact"/>
        </dgm:presLayoutVars>
      </dgm:prSet>
      <dgm:spPr/>
    </dgm:pt>
    <dgm:pt modelId="{EA5BC6A9-75DA-4E75-9946-82B7504AC9A4}" type="pres">
      <dgm:prSet presAssocID="{E06AA048-055A-49D5-B763-D702CA807B15}" presName="compNode" presStyleCnt="0"/>
      <dgm:spPr/>
    </dgm:pt>
    <dgm:pt modelId="{7CCD5D7B-B387-46F2-9E1B-63E7C014268D}" type="pres">
      <dgm:prSet presAssocID="{E06AA048-055A-49D5-B763-D702CA807B15}" presName="iconBgRect" presStyleLbl="bgShp" presStyleIdx="0" presStyleCnt="6"/>
      <dgm:spPr/>
    </dgm:pt>
    <dgm:pt modelId="{389F0178-76DE-4FA7-A585-79F739EF3C1E}" type="pres">
      <dgm:prSet presAssocID="{E06AA048-055A-49D5-B763-D702CA807B1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98D4BB9D-FA93-4C50-ABA2-86F6EEE5773F}" type="pres">
      <dgm:prSet presAssocID="{E06AA048-055A-49D5-B763-D702CA807B15}" presName="spaceRect" presStyleCnt="0"/>
      <dgm:spPr/>
    </dgm:pt>
    <dgm:pt modelId="{5648AA8D-B338-47BE-937A-73257988B03A}" type="pres">
      <dgm:prSet presAssocID="{E06AA048-055A-49D5-B763-D702CA807B15}" presName="textRect" presStyleLbl="revTx" presStyleIdx="0" presStyleCnt="6">
        <dgm:presLayoutVars>
          <dgm:chMax val="1"/>
          <dgm:chPref val="1"/>
        </dgm:presLayoutVars>
      </dgm:prSet>
      <dgm:spPr/>
    </dgm:pt>
    <dgm:pt modelId="{4063ADE4-A325-44B2-A041-8005ABE4C083}" type="pres">
      <dgm:prSet presAssocID="{1D191ED3-B373-452B-8BDF-85125CE04241}" presName="sibTrans" presStyleLbl="sibTrans2D1" presStyleIdx="0" presStyleCnt="0"/>
      <dgm:spPr/>
    </dgm:pt>
    <dgm:pt modelId="{81D1A7C1-6E4A-46EF-BC34-01378EE82387}" type="pres">
      <dgm:prSet presAssocID="{4A598C2D-8B31-4558-B37B-EE0309926D9A}" presName="compNode" presStyleCnt="0"/>
      <dgm:spPr/>
    </dgm:pt>
    <dgm:pt modelId="{011F5FA3-1BB2-45CD-9056-F9806EC4BFC4}" type="pres">
      <dgm:prSet presAssocID="{4A598C2D-8B31-4558-B37B-EE0309926D9A}" presName="iconBgRect" presStyleLbl="bgShp" presStyleIdx="1" presStyleCnt="6"/>
      <dgm:spPr/>
    </dgm:pt>
    <dgm:pt modelId="{F902AFE0-22F2-4189-9188-69FE940D8B85}" type="pres">
      <dgm:prSet presAssocID="{4A598C2D-8B31-4558-B37B-EE0309926D9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luetooth"/>
        </a:ext>
      </dgm:extLst>
    </dgm:pt>
    <dgm:pt modelId="{9B0A88D0-9AEA-4CC4-A4D3-90385EA28282}" type="pres">
      <dgm:prSet presAssocID="{4A598C2D-8B31-4558-B37B-EE0309926D9A}" presName="spaceRect" presStyleCnt="0"/>
      <dgm:spPr/>
    </dgm:pt>
    <dgm:pt modelId="{A8E84183-A4D6-4FB7-A54C-071FB69A297F}" type="pres">
      <dgm:prSet presAssocID="{4A598C2D-8B31-4558-B37B-EE0309926D9A}" presName="textRect" presStyleLbl="revTx" presStyleIdx="1" presStyleCnt="6">
        <dgm:presLayoutVars>
          <dgm:chMax val="1"/>
          <dgm:chPref val="1"/>
        </dgm:presLayoutVars>
      </dgm:prSet>
      <dgm:spPr/>
    </dgm:pt>
    <dgm:pt modelId="{77E4E89B-59CB-416A-B62E-EBDDAD9B0830}" type="pres">
      <dgm:prSet presAssocID="{8BA2F725-CAC7-4E50-90E4-05111D197308}" presName="sibTrans" presStyleLbl="sibTrans2D1" presStyleIdx="0" presStyleCnt="0"/>
      <dgm:spPr/>
    </dgm:pt>
    <dgm:pt modelId="{18D537B0-A5DA-4E43-A600-1AD70568BC8F}" type="pres">
      <dgm:prSet presAssocID="{7F28AFF8-957C-46BF-8963-85C5A002EEDA}" presName="compNode" presStyleCnt="0"/>
      <dgm:spPr/>
    </dgm:pt>
    <dgm:pt modelId="{F61088EA-1AB6-4E1D-A093-C0FB44E6621B}" type="pres">
      <dgm:prSet presAssocID="{7F28AFF8-957C-46BF-8963-85C5A002EEDA}" presName="iconBgRect" presStyleLbl="bgShp" presStyleIdx="2" presStyleCnt="6"/>
      <dgm:spPr/>
    </dgm:pt>
    <dgm:pt modelId="{45038DD2-42CF-4FD4-98B8-1A066930B560}" type="pres">
      <dgm:prSet presAssocID="{7F28AFF8-957C-46BF-8963-85C5A002EED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rt with Pulse"/>
        </a:ext>
      </dgm:extLst>
    </dgm:pt>
    <dgm:pt modelId="{0DA91953-F5F2-4D83-B692-231A00CC0A01}" type="pres">
      <dgm:prSet presAssocID="{7F28AFF8-957C-46BF-8963-85C5A002EEDA}" presName="spaceRect" presStyleCnt="0"/>
      <dgm:spPr/>
    </dgm:pt>
    <dgm:pt modelId="{EADE5057-C546-4292-A1A9-B3909A6B29E9}" type="pres">
      <dgm:prSet presAssocID="{7F28AFF8-957C-46BF-8963-85C5A002EEDA}" presName="textRect" presStyleLbl="revTx" presStyleIdx="2" presStyleCnt="6">
        <dgm:presLayoutVars>
          <dgm:chMax val="1"/>
          <dgm:chPref val="1"/>
        </dgm:presLayoutVars>
      </dgm:prSet>
      <dgm:spPr/>
    </dgm:pt>
    <dgm:pt modelId="{5AF5A828-0DC0-4ACA-894B-4B3E894BE4C5}" type="pres">
      <dgm:prSet presAssocID="{3ACE9ABA-4626-4B9F-8823-5C741C8C04CB}" presName="sibTrans" presStyleLbl="sibTrans2D1" presStyleIdx="0" presStyleCnt="0"/>
      <dgm:spPr/>
    </dgm:pt>
    <dgm:pt modelId="{D472F969-3F32-48FE-A254-24A80D1C7CFD}" type="pres">
      <dgm:prSet presAssocID="{88A02820-33F6-4631-A640-D219FDA1290B}" presName="compNode" presStyleCnt="0"/>
      <dgm:spPr/>
    </dgm:pt>
    <dgm:pt modelId="{D65E930C-CCF6-4788-82E5-6F1E6F89B849}" type="pres">
      <dgm:prSet presAssocID="{88A02820-33F6-4631-A640-D219FDA1290B}" presName="iconBgRect" presStyleLbl="bgShp" presStyleIdx="3" presStyleCnt="6"/>
      <dgm:spPr/>
    </dgm:pt>
    <dgm:pt modelId="{F50EC048-3E3B-4EC1-9461-E6327556D7FA}" type="pres">
      <dgm:prSet presAssocID="{88A02820-33F6-4631-A640-D219FDA1290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F96A5739-25A6-4B26-A598-248DC7B60E8B}" type="pres">
      <dgm:prSet presAssocID="{88A02820-33F6-4631-A640-D219FDA1290B}" presName="spaceRect" presStyleCnt="0"/>
      <dgm:spPr/>
    </dgm:pt>
    <dgm:pt modelId="{99FC5ED1-985C-49ED-9C6D-93295FE20BAF}" type="pres">
      <dgm:prSet presAssocID="{88A02820-33F6-4631-A640-D219FDA1290B}" presName="textRect" presStyleLbl="revTx" presStyleIdx="3" presStyleCnt="6">
        <dgm:presLayoutVars>
          <dgm:chMax val="1"/>
          <dgm:chPref val="1"/>
        </dgm:presLayoutVars>
      </dgm:prSet>
      <dgm:spPr/>
    </dgm:pt>
    <dgm:pt modelId="{FBDA90F0-0AA4-4313-8EE3-82234F918D74}" type="pres">
      <dgm:prSet presAssocID="{D08379C5-4C4B-47E2-9D2E-15E8799C4CC5}" presName="sibTrans" presStyleLbl="sibTrans2D1" presStyleIdx="0" presStyleCnt="0"/>
      <dgm:spPr/>
    </dgm:pt>
    <dgm:pt modelId="{693EA1A4-671D-427F-9BA4-2693D1A2F847}" type="pres">
      <dgm:prSet presAssocID="{932E256B-3DE4-41D1-A7F3-0487023FA4D1}" presName="compNode" presStyleCnt="0"/>
      <dgm:spPr/>
    </dgm:pt>
    <dgm:pt modelId="{89591D26-7EDC-49AB-BA18-950C4CC356B9}" type="pres">
      <dgm:prSet presAssocID="{932E256B-3DE4-41D1-A7F3-0487023FA4D1}" presName="iconBgRect" presStyleLbl="bgShp" presStyleIdx="4" presStyleCnt="6"/>
      <dgm:spPr/>
    </dgm:pt>
    <dgm:pt modelId="{783E46EA-95C2-4994-94CA-AF0D85C60D92}" type="pres">
      <dgm:prSet presAssocID="{932E256B-3DE4-41D1-A7F3-0487023FA4D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atellite dish"/>
        </a:ext>
      </dgm:extLst>
    </dgm:pt>
    <dgm:pt modelId="{49212E34-EA41-4578-99D4-0F49C2D278BD}" type="pres">
      <dgm:prSet presAssocID="{932E256B-3DE4-41D1-A7F3-0487023FA4D1}" presName="spaceRect" presStyleCnt="0"/>
      <dgm:spPr/>
    </dgm:pt>
    <dgm:pt modelId="{12F25FDE-5CA0-4499-AEA6-70E1561A24E3}" type="pres">
      <dgm:prSet presAssocID="{932E256B-3DE4-41D1-A7F3-0487023FA4D1}" presName="textRect" presStyleLbl="revTx" presStyleIdx="4" presStyleCnt="6">
        <dgm:presLayoutVars>
          <dgm:chMax val="1"/>
          <dgm:chPref val="1"/>
        </dgm:presLayoutVars>
      </dgm:prSet>
      <dgm:spPr/>
    </dgm:pt>
    <dgm:pt modelId="{4D72FC38-4B3B-469A-BCAF-E4104F1D6DB7}" type="pres">
      <dgm:prSet presAssocID="{F2DE8918-2009-4097-852D-82041E2B00D3}" presName="sibTrans" presStyleLbl="sibTrans2D1" presStyleIdx="0" presStyleCnt="0"/>
      <dgm:spPr/>
    </dgm:pt>
    <dgm:pt modelId="{C6463F19-8176-42B9-8F79-CE3F39AE2B14}" type="pres">
      <dgm:prSet presAssocID="{87D31645-5BE8-4EA8-8FFC-569FD8939E91}" presName="compNode" presStyleCnt="0"/>
      <dgm:spPr/>
    </dgm:pt>
    <dgm:pt modelId="{7E853793-58A7-4B17-AEBB-7F6BE38C0DE5}" type="pres">
      <dgm:prSet presAssocID="{87D31645-5BE8-4EA8-8FFC-569FD8939E91}" presName="iconBgRect" presStyleLbl="bgShp" presStyleIdx="5" presStyleCnt="6"/>
      <dgm:spPr/>
    </dgm:pt>
    <dgm:pt modelId="{33EF1B9D-FFDC-409A-A3CC-9EAF8CF2D244}" type="pres">
      <dgm:prSet presAssocID="{87D31645-5BE8-4EA8-8FFC-569FD8939E9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losed Quotation Mark"/>
        </a:ext>
      </dgm:extLst>
    </dgm:pt>
    <dgm:pt modelId="{97D2F601-4104-4E66-B898-7CFC5D6A12FF}" type="pres">
      <dgm:prSet presAssocID="{87D31645-5BE8-4EA8-8FFC-569FD8939E91}" presName="spaceRect" presStyleCnt="0"/>
      <dgm:spPr/>
    </dgm:pt>
    <dgm:pt modelId="{65D7A8A2-C632-42F7-8229-800C97990FAB}" type="pres">
      <dgm:prSet presAssocID="{87D31645-5BE8-4EA8-8FFC-569FD8939E91}" presName="textRect" presStyleLbl="revTx" presStyleIdx="5" presStyleCnt="6" custScaleX="129103" custLinFactNeighborX="8771" custLinFactNeighborY="10632">
        <dgm:presLayoutVars>
          <dgm:chMax val="1"/>
          <dgm:chPref val="1"/>
        </dgm:presLayoutVars>
      </dgm:prSet>
      <dgm:spPr/>
    </dgm:pt>
  </dgm:ptLst>
  <dgm:cxnLst>
    <dgm:cxn modelId="{E4665C12-1C81-4E20-B76B-3232AD08D928}" type="presOf" srcId="{7F28AFF8-957C-46BF-8963-85C5A002EEDA}" destId="{EADE5057-C546-4292-A1A9-B3909A6B29E9}" srcOrd="0" destOrd="0" presId="urn:microsoft.com/office/officeart/2018/2/layout/IconCircleList"/>
    <dgm:cxn modelId="{F60DC717-21F9-428C-936E-916928CB5D96}" type="presOf" srcId="{3ACE9ABA-4626-4B9F-8823-5C741C8C04CB}" destId="{5AF5A828-0DC0-4ACA-894B-4B3E894BE4C5}" srcOrd="0" destOrd="0" presId="urn:microsoft.com/office/officeart/2018/2/layout/IconCircleList"/>
    <dgm:cxn modelId="{AA7B5A2D-A261-4B3D-9148-AA3E660FD665}" type="presOf" srcId="{8BA2F725-CAC7-4E50-90E4-05111D197308}" destId="{77E4E89B-59CB-416A-B62E-EBDDAD9B0830}" srcOrd="0" destOrd="0" presId="urn:microsoft.com/office/officeart/2018/2/layout/IconCircleList"/>
    <dgm:cxn modelId="{A7EE2A35-EFB3-4458-AFF6-D76B02BD3048}" srcId="{E27B0F90-7547-4505-9C90-8ADC179609F8}" destId="{4A598C2D-8B31-4558-B37B-EE0309926D9A}" srcOrd="1" destOrd="0" parTransId="{EF0D4E15-C625-48F8-9786-8676E4FB4C85}" sibTransId="{8BA2F725-CAC7-4E50-90E4-05111D197308}"/>
    <dgm:cxn modelId="{86077637-86FE-454F-8179-882B4EA1588D}" type="presOf" srcId="{87D31645-5BE8-4EA8-8FFC-569FD8939E91}" destId="{65D7A8A2-C632-42F7-8229-800C97990FAB}" srcOrd="0" destOrd="0" presId="urn:microsoft.com/office/officeart/2018/2/layout/IconCircleList"/>
    <dgm:cxn modelId="{690D5C3D-A93B-41A9-98C9-6AF51A480F69}" type="presOf" srcId="{E27B0F90-7547-4505-9C90-8ADC179609F8}" destId="{E2EB636B-9ADC-4D1E-8E2D-1345131E80BB}" srcOrd="0" destOrd="0" presId="urn:microsoft.com/office/officeart/2018/2/layout/IconCircleList"/>
    <dgm:cxn modelId="{68B4485E-4426-49B1-8E05-1EF985D2A559}" type="presOf" srcId="{1D191ED3-B373-452B-8BDF-85125CE04241}" destId="{4063ADE4-A325-44B2-A041-8005ABE4C083}" srcOrd="0" destOrd="0" presId="urn:microsoft.com/office/officeart/2018/2/layout/IconCircleList"/>
    <dgm:cxn modelId="{44CF994E-C285-4D81-9FBF-A5DD4B176C22}" srcId="{E27B0F90-7547-4505-9C90-8ADC179609F8}" destId="{932E256B-3DE4-41D1-A7F3-0487023FA4D1}" srcOrd="4" destOrd="0" parTransId="{4199DB2A-6802-4092-8ADD-4FFD33B91FCC}" sibTransId="{F2DE8918-2009-4097-852D-82041E2B00D3}"/>
    <dgm:cxn modelId="{603B0B57-DB73-4ADC-ACEF-B3200AF98CDC}" srcId="{E27B0F90-7547-4505-9C90-8ADC179609F8}" destId="{88A02820-33F6-4631-A640-D219FDA1290B}" srcOrd="3" destOrd="0" parTransId="{14C9353F-0440-488A-8D14-BBEB5AC332E9}" sibTransId="{D08379C5-4C4B-47E2-9D2E-15E8799C4CC5}"/>
    <dgm:cxn modelId="{142DA978-AB87-40AE-9A36-B31364A9C4C0}" type="presOf" srcId="{F2DE8918-2009-4097-852D-82041E2B00D3}" destId="{4D72FC38-4B3B-469A-BCAF-E4104F1D6DB7}" srcOrd="0" destOrd="0" presId="urn:microsoft.com/office/officeart/2018/2/layout/IconCircleList"/>
    <dgm:cxn modelId="{1A475A80-D63F-4C8B-A396-B4FA4FF6EB7C}" srcId="{E27B0F90-7547-4505-9C90-8ADC179609F8}" destId="{E06AA048-055A-49D5-B763-D702CA807B15}" srcOrd="0" destOrd="0" parTransId="{5C20D835-A26C-4E88-87DC-456DB62EEE66}" sibTransId="{1D191ED3-B373-452B-8BDF-85125CE04241}"/>
    <dgm:cxn modelId="{97C7F183-B4DE-4167-9701-7DF24E6D2AF2}" srcId="{E27B0F90-7547-4505-9C90-8ADC179609F8}" destId="{7F28AFF8-957C-46BF-8963-85C5A002EEDA}" srcOrd="2" destOrd="0" parTransId="{F045E1B6-7F17-41BB-975B-5AACC4900521}" sibTransId="{3ACE9ABA-4626-4B9F-8823-5C741C8C04CB}"/>
    <dgm:cxn modelId="{36912C8C-239B-4270-BE4E-82B322DAC7DC}" type="presOf" srcId="{E06AA048-055A-49D5-B763-D702CA807B15}" destId="{5648AA8D-B338-47BE-937A-73257988B03A}" srcOrd="0" destOrd="0" presId="urn:microsoft.com/office/officeart/2018/2/layout/IconCircleList"/>
    <dgm:cxn modelId="{DE441D97-C8AC-4617-9F0E-EB104CD1CFDF}" srcId="{E27B0F90-7547-4505-9C90-8ADC179609F8}" destId="{87D31645-5BE8-4EA8-8FFC-569FD8939E91}" srcOrd="5" destOrd="0" parTransId="{9B57C21B-8B5A-4AF6-93A7-B9A158E387EA}" sibTransId="{A0CA6CCB-4F93-4BA6-945A-DCCF826B2792}"/>
    <dgm:cxn modelId="{DAE5BBA9-955A-45C0-94A5-ACC29999433B}" type="presOf" srcId="{D08379C5-4C4B-47E2-9D2E-15E8799C4CC5}" destId="{FBDA90F0-0AA4-4313-8EE3-82234F918D74}" srcOrd="0" destOrd="0" presId="urn:microsoft.com/office/officeart/2018/2/layout/IconCircleList"/>
    <dgm:cxn modelId="{EE4ACEBD-3167-4373-B7E5-5971E5F982DF}" type="presOf" srcId="{88A02820-33F6-4631-A640-D219FDA1290B}" destId="{99FC5ED1-985C-49ED-9C6D-93295FE20BAF}" srcOrd="0" destOrd="0" presId="urn:microsoft.com/office/officeart/2018/2/layout/IconCircleList"/>
    <dgm:cxn modelId="{5FE3B5CF-267D-4423-9871-B98994C92E64}" type="presOf" srcId="{932E256B-3DE4-41D1-A7F3-0487023FA4D1}" destId="{12F25FDE-5CA0-4499-AEA6-70E1561A24E3}" srcOrd="0" destOrd="0" presId="urn:microsoft.com/office/officeart/2018/2/layout/IconCircleList"/>
    <dgm:cxn modelId="{CC5B18E0-813D-4B7F-BAC3-83282E87FC5E}" type="presOf" srcId="{4A598C2D-8B31-4558-B37B-EE0309926D9A}" destId="{A8E84183-A4D6-4FB7-A54C-071FB69A297F}" srcOrd="0" destOrd="0" presId="urn:microsoft.com/office/officeart/2018/2/layout/IconCircleList"/>
    <dgm:cxn modelId="{4B8DA138-9E5F-4FE7-8548-B0EC82B4DD70}" type="presParOf" srcId="{E2EB636B-9ADC-4D1E-8E2D-1345131E80BB}" destId="{AB42E9ED-965B-4FFF-8176-A73837FE5EA3}" srcOrd="0" destOrd="0" presId="urn:microsoft.com/office/officeart/2018/2/layout/IconCircleList"/>
    <dgm:cxn modelId="{29C4DD7A-1A75-46E3-967B-70E08C08530B}" type="presParOf" srcId="{AB42E9ED-965B-4FFF-8176-A73837FE5EA3}" destId="{EA5BC6A9-75DA-4E75-9946-82B7504AC9A4}" srcOrd="0" destOrd="0" presId="urn:microsoft.com/office/officeart/2018/2/layout/IconCircleList"/>
    <dgm:cxn modelId="{9AE8E6FF-C6B5-4AF8-86F3-3F08F016CBDE}" type="presParOf" srcId="{EA5BC6A9-75DA-4E75-9946-82B7504AC9A4}" destId="{7CCD5D7B-B387-46F2-9E1B-63E7C014268D}" srcOrd="0" destOrd="0" presId="urn:microsoft.com/office/officeart/2018/2/layout/IconCircleList"/>
    <dgm:cxn modelId="{1F32C439-42D6-4F44-A7DD-4A0E22A23506}" type="presParOf" srcId="{EA5BC6A9-75DA-4E75-9946-82B7504AC9A4}" destId="{389F0178-76DE-4FA7-A585-79F739EF3C1E}" srcOrd="1" destOrd="0" presId="urn:microsoft.com/office/officeart/2018/2/layout/IconCircleList"/>
    <dgm:cxn modelId="{FBE417F4-7444-464D-8947-F1BA4CFA3404}" type="presParOf" srcId="{EA5BC6A9-75DA-4E75-9946-82B7504AC9A4}" destId="{98D4BB9D-FA93-4C50-ABA2-86F6EEE5773F}" srcOrd="2" destOrd="0" presId="urn:microsoft.com/office/officeart/2018/2/layout/IconCircleList"/>
    <dgm:cxn modelId="{29D37F57-2AB0-4C56-A84B-7B70D2596386}" type="presParOf" srcId="{EA5BC6A9-75DA-4E75-9946-82B7504AC9A4}" destId="{5648AA8D-B338-47BE-937A-73257988B03A}" srcOrd="3" destOrd="0" presId="urn:microsoft.com/office/officeart/2018/2/layout/IconCircleList"/>
    <dgm:cxn modelId="{9C0EDDB6-253E-4366-8360-60F795878E7E}" type="presParOf" srcId="{AB42E9ED-965B-4FFF-8176-A73837FE5EA3}" destId="{4063ADE4-A325-44B2-A041-8005ABE4C083}" srcOrd="1" destOrd="0" presId="urn:microsoft.com/office/officeart/2018/2/layout/IconCircleList"/>
    <dgm:cxn modelId="{902A3E7E-2B60-4030-A679-33C40AFA88A0}" type="presParOf" srcId="{AB42E9ED-965B-4FFF-8176-A73837FE5EA3}" destId="{81D1A7C1-6E4A-46EF-BC34-01378EE82387}" srcOrd="2" destOrd="0" presId="urn:microsoft.com/office/officeart/2018/2/layout/IconCircleList"/>
    <dgm:cxn modelId="{606FF629-3AB9-4115-ADC8-78C9A5150391}" type="presParOf" srcId="{81D1A7C1-6E4A-46EF-BC34-01378EE82387}" destId="{011F5FA3-1BB2-45CD-9056-F9806EC4BFC4}" srcOrd="0" destOrd="0" presId="urn:microsoft.com/office/officeart/2018/2/layout/IconCircleList"/>
    <dgm:cxn modelId="{B745C268-B415-4B12-B35E-1C75047C036F}" type="presParOf" srcId="{81D1A7C1-6E4A-46EF-BC34-01378EE82387}" destId="{F902AFE0-22F2-4189-9188-69FE940D8B85}" srcOrd="1" destOrd="0" presId="urn:microsoft.com/office/officeart/2018/2/layout/IconCircleList"/>
    <dgm:cxn modelId="{FF76B71F-856D-4BB9-ADDC-C577275D14CF}" type="presParOf" srcId="{81D1A7C1-6E4A-46EF-BC34-01378EE82387}" destId="{9B0A88D0-9AEA-4CC4-A4D3-90385EA28282}" srcOrd="2" destOrd="0" presId="urn:microsoft.com/office/officeart/2018/2/layout/IconCircleList"/>
    <dgm:cxn modelId="{6501FFD1-2F84-4996-B6CB-EC12CD2B5E7A}" type="presParOf" srcId="{81D1A7C1-6E4A-46EF-BC34-01378EE82387}" destId="{A8E84183-A4D6-4FB7-A54C-071FB69A297F}" srcOrd="3" destOrd="0" presId="urn:microsoft.com/office/officeart/2018/2/layout/IconCircleList"/>
    <dgm:cxn modelId="{CE254052-95B1-42BB-A54B-52B73CACE087}" type="presParOf" srcId="{AB42E9ED-965B-4FFF-8176-A73837FE5EA3}" destId="{77E4E89B-59CB-416A-B62E-EBDDAD9B0830}" srcOrd="3" destOrd="0" presId="urn:microsoft.com/office/officeart/2018/2/layout/IconCircleList"/>
    <dgm:cxn modelId="{3FED5B37-4FEF-429C-9563-FFA71194EB81}" type="presParOf" srcId="{AB42E9ED-965B-4FFF-8176-A73837FE5EA3}" destId="{18D537B0-A5DA-4E43-A600-1AD70568BC8F}" srcOrd="4" destOrd="0" presId="urn:microsoft.com/office/officeart/2018/2/layout/IconCircleList"/>
    <dgm:cxn modelId="{9CF7D03E-CAF5-4A16-99E3-D9211F466A35}" type="presParOf" srcId="{18D537B0-A5DA-4E43-A600-1AD70568BC8F}" destId="{F61088EA-1AB6-4E1D-A093-C0FB44E6621B}" srcOrd="0" destOrd="0" presId="urn:microsoft.com/office/officeart/2018/2/layout/IconCircleList"/>
    <dgm:cxn modelId="{E3A58571-A72C-4EC4-8298-B216FB89D40C}" type="presParOf" srcId="{18D537B0-A5DA-4E43-A600-1AD70568BC8F}" destId="{45038DD2-42CF-4FD4-98B8-1A066930B560}" srcOrd="1" destOrd="0" presId="urn:microsoft.com/office/officeart/2018/2/layout/IconCircleList"/>
    <dgm:cxn modelId="{4ABBE928-7EE7-4876-8F9C-B590654D2AB5}" type="presParOf" srcId="{18D537B0-A5DA-4E43-A600-1AD70568BC8F}" destId="{0DA91953-F5F2-4D83-B692-231A00CC0A01}" srcOrd="2" destOrd="0" presId="urn:microsoft.com/office/officeart/2018/2/layout/IconCircleList"/>
    <dgm:cxn modelId="{622E1768-89A4-4145-ADE2-E3A4D226A32F}" type="presParOf" srcId="{18D537B0-A5DA-4E43-A600-1AD70568BC8F}" destId="{EADE5057-C546-4292-A1A9-B3909A6B29E9}" srcOrd="3" destOrd="0" presId="urn:microsoft.com/office/officeart/2018/2/layout/IconCircleList"/>
    <dgm:cxn modelId="{61B3B9C8-71ED-4E53-A4A5-3BF7EEC0E2A1}" type="presParOf" srcId="{AB42E9ED-965B-4FFF-8176-A73837FE5EA3}" destId="{5AF5A828-0DC0-4ACA-894B-4B3E894BE4C5}" srcOrd="5" destOrd="0" presId="urn:microsoft.com/office/officeart/2018/2/layout/IconCircleList"/>
    <dgm:cxn modelId="{A76E1430-F9B3-4E40-834C-0C8604399CAF}" type="presParOf" srcId="{AB42E9ED-965B-4FFF-8176-A73837FE5EA3}" destId="{D472F969-3F32-48FE-A254-24A80D1C7CFD}" srcOrd="6" destOrd="0" presId="urn:microsoft.com/office/officeart/2018/2/layout/IconCircleList"/>
    <dgm:cxn modelId="{6758792E-9703-4F59-91B2-A67FF8861636}" type="presParOf" srcId="{D472F969-3F32-48FE-A254-24A80D1C7CFD}" destId="{D65E930C-CCF6-4788-82E5-6F1E6F89B849}" srcOrd="0" destOrd="0" presId="urn:microsoft.com/office/officeart/2018/2/layout/IconCircleList"/>
    <dgm:cxn modelId="{317A769D-7F47-4053-80CC-7441D5AD0144}" type="presParOf" srcId="{D472F969-3F32-48FE-A254-24A80D1C7CFD}" destId="{F50EC048-3E3B-4EC1-9461-E6327556D7FA}" srcOrd="1" destOrd="0" presId="urn:microsoft.com/office/officeart/2018/2/layout/IconCircleList"/>
    <dgm:cxn modelId="{76FA9F3F-4AF2-4DCD-B827-61EDE6A8400A}" type="presParOf" srcId="{D472F969-3F32-48FE-A254-24A80D1C7CFD}" destId="{F96A5739-25A6-4B26-A598-248DC7B60E8B}" srcOrd="2" destOrd="0" presId="urn:microsoft.com/office/officeart/2018/2/layout/IconCircleList"/>
    <dgm:cxn modelId="{DAD9C677-EBAB-47DB-AEA8-D5F5AF14B9A5}" type="presParOf" srcId="{D472F969-3F32-48FE-A254-24A80D1C7CFD}" destId="{99FC5ED1-985C-49ED-9C6D-93295FE20BAF}" srcOrd="3" destOrd="0" presId="urn:microsoft.com/office/officeart/2018/2/layout/IconCircleList"/>
    <dgm:cxn modelId="{5A8A714B-81E8-4E03-A8DB-66D4BC8A68D6}" type="presParOf" srcId="{AB42E9ED-965B-4FFF-8176-A73837FE5EA3}" destId="{FBDA90F0-0AA4-4313-8EE3-82234F918D74}" srcOrd="7" destOrd="0" presId="urn:microsoft.com/office/officeart/2018/2/layout/IconCircleList"/>
    <dgm:cxn modelId="{3944BA69-1F31-4B06-B71A-68B71EEE7FBD}" type="presParOf" srcId="{AB42E9ED-965B-4FFF-8176-A73837FE5EA3}" destId="{693EA1A4-671D-427F-9BA4-2693D1A2F847}" srcOrd="8" destOrd="0" presId="urn:microsoft.com/office/officeart/2018/2/layout/IconCircleList"/>
    <dgm:cxn modelId="{8C76E928-C5B3-459D-A25F-36CC87FD5C3A}" type="presParOf" srcId="{693EA1A4-671D-427F-9BA4-2693D1A2F847}" destId="{89591D26-7EDC-49AB-BA18-950C4CC356B9}" srcOrd="0" destOrd="0" presId="urn:microsoft.com/office/officeart/2018/2/layout/IconCircleList"/>
    <dgm:cxn modelId="{996254BB-4658-49C0-B93C-95A5F48C82B0}" type="presParOf" srcId="{693EA1A4-671D-427F-9BA4-2693D1A2F847}" destId="{783E46EA-95C2-4994-94CA-AF0D85C60D92}" srcOrd="1" destOrd="0" presId="urn:microsoft.com/office/officeart/2018/2/layout/IconCircleList"/>
    <dgm:cxn modelId="{0C2293C2-F988-4BC5-A224-1098CEC59ED2}" type="presParOf" srcId="{693EA1A4-671D-427F-9BA4-2693D1A2F847}" destId="{49212E34-EA41-4578-99D4-0F49C2D278BD}" srcOrd="2" destOrd="0" presId="urn:microsoft.com/office/officeart/2018/2/layout/IconCircleList"/>
    <dgm:cxn modelId="{6E2062A2-B484-4F60-AED6-AA84C5B8FED2}" type="presParOf" srcId="{693EA1A4-671D-427F-9BA4-2693D1A2F847}" destId="{12F25FDE-5CA0-4499-AEA6-70E1561A24E3}" srcOrd="3" destOrd="0" presId="urn:microsoft.com/office/officeart/2018/2/layout/IconCircleList"/>
    <dgm:cxn modelId="{FC42B240-758C-4FB6-A0A9-958C65A25152}" type="presParOf" srcId="{AB42E9ED-965B-4FFF-8176-A73837FE5EA3}" destId="{4D72FC38-4B3B-469A-BCAF-E4104F1D6DB7}" srcOrd="9" destOrd="0" presId="urn:microsoft.com/office/officeart/2018/2/layout/IconCircleList"/>
    <dgm:cxn modelId="{B161C9C6-8B28-4B5E-B969-CDFAE500674A}" type="presParOf" srcId="{AB42E9ED-965B-4FFF-8176-A73837FE5EA3}" destId="{C6463F19-8176-42B9-8F79-CE3F39AE2B14}" srcOrd="10" destOrd="0" presId="urn:microsoft.com/office/officeart/2018/2/layout/IconCircleList"/>
    <dgm:cxn modelId="{68D92406-56AA-4663-9640-29DF712ED32C}" type="presParOf" srcId="{C6463F19-8176-42B9-8F79-CE3F39AE2B14}" destId="{7E853793-58A7-4B17-AEBB-7F6BE38C0DE5}" srcOrd="0" destOrd="0" presId="urn:microsoft.com/office/officeart/2018/2/layout/IconCircleList"/>
    <dgm:cxn modelId="{208C6A01-13C1-45AD-9FC0-B41DFD5B310D}" type="presParOf" srcId="{C6463F19-8176-42B9-8F79-CE3F39AE2B14}" destId="{33EF1B9D-FFDC-409A-A3CC-9EAF8CF2D244}" srcOrd="1" destOrd="0" presId="urn:microsoft.com/office/officeart/2018/2/layout/IconCircleList"/>
    <dgm:cxn modelId="{6873570D-B9A9-4310-A24D-09A8671B8B1B}" type="presParOf" srcId="{C6463F19-8176-42B9-8F79-CE3F39AE2B14}" destId="{97D2F601-4104-4E66-B898-7CFC5D6A12FF}" srcOrd="2" destOrd="0" presId="urn:microsoft.com/office/officeart/2018/2/layout/IconCircleList"/>
    <dgm:cxn modelId="{3BEFAEFA-9064-4E1C-8CDC-E53051BF9669}" type="presParOf" srcId="{C6463F19-8176-42B9-8F79-CE3F39AE2B14}" destId="{65D7A8A2-C632-42F7-8229-800C97990FA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2008A0-A77A-436C-99F6-6B8421BC8078}"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35AFBEA8-107B-41D7-8279-C8748C695520}">
      <dgm:prSet/>
      <dgm:spPr/>
      <dgm:t>
        <a:bodyPr/>
        <a:lstStyle/>
        <a:p>
          <a:pPr>
            <a:lnSpc>
              <a:spcPct val="100000"/>
            </a:lnSpc>
          </a:pPr>
          <a:r>
            <a:rPr lang="en-US" b="0" i="0" dirty="0">
              <a:solidFill>
                <a:schemeClr val="bg1"/>
              </a:solidFill>
            </a:rPr>
            <a:t>Learned the characteristics of wireline and wireless transmission media that make digital transmission possible. </a:t>
          </a:r>
          <a:endParaRPr lang="en-US" dirty="0">
            <a:solidFill>
              <a:schemeClr val="bg1"/>
            </a:solidFill>
          </a:endParaRPr>
        </a:p>
      </dgm:t>
    </dgm:pt>
    <dgm:pt modelId="{AB3389B7-5EEE-4BB6-BC8A-248305DED966}" type="parTrans" cxnId="{3FBC0528-BF3E-4BAA-9184-FD30F0C7579C}">
      <dgm:prSet/>
      <dgm:spPr/>
      <dgm:t>
        <a:bodyPr/>
        <a:lstStyle/>
        <a:p>
          <a:endParaRPr lang="en-US"/>
        </a:p>
      </dgm:t>
    </dgm:pt>
    <dgm:pt modelId="{FFFBC018-E319-4971-BD9D-2BC8621129FA}" type="sibTrans" cxnId="{3FBC0528-BF3E-4BAA-9184-FD30F0C7579C}">
      <dgm:prSet/>
      <dgm:spPr/>
      <dgm:t>
        <a:bodyPr/>
        <a:lstStyle/>
        <a:p>
          <a:endParaRPr lang="en-US"/>
        </a:p>
      </dgm:t>
    </dgm:pt>
    <dgm:pt modelId="{23520543-D3FE-494D-904D-5FB39F3484FD}">
      <dgm:prSet/>
      <dgm:spPr/>
      <dgm:t>
        <a:bodyPr/>
        <a:lstStyle/>
        <a:p>
          <a:pPr>
            <a:lnSpc>
              <a:spcPct val="100000"/>
            </a:lnSpc>
          </a:pPr>
          <a:r>
            <a:rPr lang="en-US" dirty="0">
              <a:solidFill>
                <a:schemeClr val="bg1"/>
              </a:solidFill>
            </a:rPr>
            <a:t>Learned how to a</a:t>
          </a:r>
          <a:r>
            <a:rPr lang="en-US" b="0" i="0" dirty="0">
              <a:solidFill>
                <a:schemeClr val="bg1"/>
              </a:solidFill>
            </a:rPr>
            <a:t>nalyze baseband signals, along with AM/FM signals through simulation. </a:t>
          </a:r>
          <a:endParaRPr lang="en-US" dirty="0">
            <a:solidFill>
              <a:schemeClr val="bg1"/>
            </a:solidFill>
          </a:endParaRPr>
        </a:p>
      </dgm:t>
    </dgm:pt>
    <dgm:pt modelId="{4F2D92BB-1463-4094-BDD2-A9619E46C68B}" type="parTrans" cxnId="{CB54D134-E457-48C1-BB98-CC08A92DDB6D}">
      <dgm:prSet/>
      <dgm:spPr/>
      <dgm:t>
        <a:bodyPr/>
        <a:lstStyle/>
        <a:p>
          <a:endParaRPr lang="en-US"/>
        </a:p>
      </dgm:t>
    </dgm:pt>
    <dgm:pt modelId="{79995433-6678-4470-9EA6-2637950E3BCD}" type="sibTrans" cxnId="{CB54D134-E457-48C1-BB98-CC08A92DDB6D}">
      <dgm:prSet/>
      <dgm:spPr/>
      <dgm:t>
        <a:bodyPr/>
        <a:lstStyle/>
        <a:p>
          <a:endParaRPr lang="en-US"/>
        </a:p>
      </dgm:t>
    </dgm:pt>
    <dgm:pt modelId="{2C85C056-F706-45E1-9B41-81C14E956718}">
      <dgm:prSet/>
      <dgm:spPr/>
      <dgm:t>
        <a:bodyPr/>
        <a:lstStyle/>
        <a:p>
          <a:pPr>
            <a:lnSpc>
              <a:spcPct val="100000"/>
            </a:lnSpc>
          </a:pPr>
          <a:r>
            <a:rPr lang="en-US" b="0" i="0" dirty="0">
              <a:solidFill>
                <a:schemeClr val="bg1"/>
              </a:solidFill>
            </a:rPr>
            <a:t>Along with Pulse Code Modulation (PCM), line codes, antenna gain, free space path loss, and fading channels.</a:t>
          </a:r>
          <a:endParaRPr lang="en-US" dirty="0">
            <a:solidFill>
              <a:schemeClr val="bg1"/>
            </a:solidFill>
          </a:endParaRPr>
        </a:p>
      </dgm:t>
    </dgm:pt>
    <dgm:pt modelId="{9A3EC337-3848-4533-B8F0-10C314F578CC}" type="parTrans" cxnId="{C9B12C25-3EC5-4570-AAE1-AFA92F7537D1}">
      <dgm:prSet/>
      <dgm:spPr/>
      <dgm:t>
        <a:bodyPr/>
        <a:lstStyle/>
        <a:p>
          <a:endParaRPr lang="en-US"/>
        </a:p>
      </dgm:t>
    </dgm:pt>
    <dgm:pt modelId="{92A57A61-8DCA-4C71-BE3A-E8FEC3C751B5}" type="sibTrans" cxnId="{C9B12C25-3EC5-4570-AAE1-AFA92F7537D1}">
      <dgm:prSet/>
      <dgm:spPr/>
      <dgm:t>
        <a:bodyPr/>
        <a:lstStyle/>
        <a:p>
          <a:endParaRPr lang="en-US"/>
        </a:p>
      </dgm:t>
    </dgm:pt>
    <dgm:pt modelId="{49BB59A8-4B2B-4BBE-918F-0478BF1FCD13}">
      <dgm:prSet/>
      <dgm:spPr/>
      <dgm:t>
        <a:bodyPr/>
        <a:lstStyle/>
        <a:p>
          <a:pPr>
            <a:lnSpc>
              <a:spcPct val="100000"/>
            </a:lnSpc>
          </a:pPr>
          <a:r>
            <a:rPr lang="en-US" dirty="0">
              <a:solidFill>
                <a:schemeClr val="bg1"/>
              </a:solidFill>
            </a:rPr>
            <a:t>Learned how to develop equations for the carrier and modulate signals and plot the equation. </a:t>
          </a:r>
        </a:p>
      </dgm:t>
    </dgm:pt>
    <dgm:pt modelId="{5A097AFE-4B42-4B9B-92A6-2316B22CE897}" type="parTrans" cxnId="{DB969F64-F3CA-4E30-B467-C382202F508F}">
      <dgm:prSet/>
      <dgm:spPr/>
      <dgm:t>
        <a:bodyPr/>
        <a:lstStyle/>
        <a:p>
          <a:endParaRPr lang="en-US"/>
        </a:p>
      </dgm:t>
    </dgm:pt>
    <dgm:pt modelId="{FC919721-6152-435A-A412-3227C3716192}" type="sibTrans" cxnId="{DB969F64-F3CA-4E30-B467-C382202F508F}">
      <dgm:prSet/>
      <dgm:spPr/>
      <dgm:t>
        <a:bodyPr/>
        <a:lstStyle/>
        <a:p>
          <a:endParaRPr lang="en-US"/>
        </a:p>
      </dgm:t>
    </dgm:pt>
    <dgm:pt modelId="{6AD870A6-E980-4B64-BCE2-5ABE1AD3510B}" type="pres">
      <dgm:prSet presAssocID="{3B2008A0-A77A-436C-99F6-6B8421BC8078}" presName="root" presStyleCnt="0">
        <dgm:presLayoutVars>
          <dgm:dir/>
          <dgm:resizeHandles val="exact"/>
        </dgm:presLayoutVars>
      </dgm:prSet>
      <dgm:spPr/>
    </dgm:pt>
    <dgm:pt modelId="{013EB320-0570-46D6-B894-41E3154C36AC}" type="pres">
      <dgm:prSet presAssocID="{35AFBEA8-107B-41D7-8279-C8748C695520}" presName="compNode" presStyleCnt="0"/>
      <dgm:spPr/>
    </dgm:pt>
    <dgm:pt modelId="{6A5E2A69-DB82-4EA9-8BDB-77B0ADAED207}" type="pres">
      <dgm:prSet presAssocID="{35AFBEA8-107B-41D7-8279-C8748C695520}" presName="bgRect" presStyleLbl="bgShp" presStyleIdx="0" presStyleCnt="4"/>
      <dgm:spPr/>
    </dgm:pt>
    <dgm:pt modelId="{5844C967-FCC4-4770-B436-DB89F925E6E5}" type="pres">
      <dgm:prSet presAssocID="{35AFBEA8-107B-41D7-8279-C8748C6955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ireless router"/>
        </a:ext>
      </dgm:extLst>
    </dgm:pt>
    <dgm:pt modelId="{225D08BA-252D-4755-B3C7-ECEC488CA4B6}" type="pres">
      <dgm:prSet presAssocID="{35AFBEA8-107B-41D7-8279-C8748C695520}" presName="spaceRect" presStyleCnt="0"/>
      <dgm:spPr/>
    </dgm:pt>
    <dgm:pt modelId="{BAB03DDB-A372-4DF6-BFE2-439441EADD3A}" type="pres">
      <dgm:prSet presAssocID="{35AFBEA8-107B-41D7-8279-C8748C695520}" presName="parTx" presStyleLbl="revTx" presStyleIdx="0" presStyleCnt="4">
        <dgm:presLayoutVars>
          <dgm:chMax val="0"/>
          <dgm:chPref val="0"/>
        </dgm:presLayoutVars>
      </dgm:prSet>
      <dgm:spPr/>
    </dgm:pt>
    <dgm:pt modelId="{B05D4AAD-544E-4148-9D7B-0C3ACAD543B1}" type="pres">
      <dgm:prSet presAssocID="{FFFBC018-E319-4971-BD9D-2BC8621129FA}" presName="sibTrans" presStyleCnt="0"/>
      <dgm:spPr/>
    </dgm:pt>
    <dgm:pt modelId="{972F0A43-49B0-49B8-B7C3-BD36E1E25405}" type="pres">
      <dgm:prSet presAssocID="{23520543-D3FE-494D-904D-5FB39F3484FD}" presName="compNode" presStyleCnt="0"/>
      <dgm:spPr/>
    </dgm:pt>
    <dgm:pt modelId="{8D2B1F4F-F5FA-43E5-89C0-4A7340C3247D}" type="pres">
      <dgm:prSet presAssocID="{23520543-D3FE-494D-904D-5FB39F3484FD}" presName="bgRect" presStyleLbl="bgShp" presStyleIdx="1" presStyleCnt="4"/>
      <dgm:spPr/>
    </dgm:pt>
    <dgm:pt modelId="{5AD3D750-0A7B-4186-AE23-CC442942CBFC}" type="pres">
      <dgm:prSet presAssocID="{23520543-D3FE-494D-904D-5FB39F3484F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luetooth"/>
        </a:ext>
      </dgm:extLst>
    </dgm:pt>
    <dgm:pt modelId="{30F2DF7A-9972-4FB1-AEE3-8166EF7BF3E7}" type="pres">
      <dgm:prSet presAssocID="{23520543-D3FE-494D-904D-5FB39F3484FD}" presName="spaceRect" presStyleCnt="0"/>
      <dgm:spPr/>
    </dgm:pt>
    <dgm:pt modelId="{21287B87-9DE7-41DD-A8DF-A9D1F9DD84CD}" type="pres">
      <dgm:prSet presAssocID="{23520543-D3FE-494D-904D-5FB39F3484FD}" presName="parTx" presStyleLbl="revTx" presStyleIdx="1" presStyleCnt="4">
        <dgm:presLayoutVars>
          <dgm:chMax val="0"/>
          <dgm:chPref val="0"/>
        </dgm:presLayoutVars>
      </dgm:prSet>
      <dgm:spPr/>
    </dgm:pt>
    <dgm:pt modelId="{0160F4A1-CF26-458A-A562-AC7054C44EFD}" type="pres">
      <dgm:prSet presAssocID="{79995433-6678-4470-9EA6-2637950E3BCD}" presName="sibTrans" presStyleCnt="0"/>
      <dgm:spPr/>
    </dgm:pt>
    <dgm:pt modelId="{54D07AE0-7744-493D-9838-D2B901667195}" type="pres">
      <dgm:prSet presAssocID="{2C85C056-F706-45E1-9B41-81C14E956718}" presName="compNode" presStyleCnt="0"/>
      <dgm:spPr/>
    </dgm:pt>
    <dgm:pt modelId="{BA0EE882-5F24-47B7-92C4-054C19C718DE}" type="pres">
      <dgm:prSet presAssocID="{2C85C056-F706-45E1-9B41-81C14E956718}" presName="bgRect" presStyleLbl="bgShp" presStyleIdx="2" presStyleCnt="4"/>
      <dgm:spPr/>
    </dgm:pt>
    <dgm:pt modelId="{96D67C55-E57A-4001-89D0-70639CEB10C6}" type="pres">
      <dgm:prSet presAssocID="{2C85C056-F706-45E1-9B41-81C14E9567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ream"/>
        </a:ext>
      </dgm:extLst>
    </dgm:pt>
    <dgm:pt modelId="{415C0791-1906-4D4D-A327-223DA736F01B}" type="pres">
      <dgm:prSet presAssocID="{2C85C056-F706-45E1-9B41-81C14E956718}" presName="spaceRect" presStyleCnt="0"/>
      <dgm:spPr/>
    </dgm:pt>
    <dgm:pt modelId="{18A35132-AD9E-45EF-B1CD-FB77D8C62F6D}" type="pres">
      <dgm:prSet presAssocID="{2C85C056-F706-45E1-9B41-81C14E956718}" presName="parTx" presStyleLbl="revTx" presStyleIdx="2" presStyleCnt="4">
        <dgm:presLayoutVars>
          <dgm:chMax val="0"/>
          <dgm:chPref val="0"/>
        </dgm:presLayoutVars>
      </dgm:prSet>
      <dgm:spPr/>
    </dgm:pt>
    <dgm:pt modelId="{69BA0912-DE42-4A66-9AD2-EB971A91ACA2}" type="pres">
      <dgm:prSet presAssocID="{92A57A61-8DCA-4C71-BE3A-E8FEC3C751B5}" presName="sibTrans" presStyleCnt="0"/>
      <dgm:spPr/>
    </dgm:pt>
    <dgm:pt modelId="{E329EF5C-E0EB-4F34-A335-358A607F68EF}" type="pres">
      <dgm:prSet presAssocID="{49BB59A8-4B2B-4BBE-918F-0478BF1FCD13}" presName="compNode" presStyleCnt="0"/>
      <dgm:spPr/>
    </dgm:pt>
    <dgm:pt modelId="{C7B2D724-E58A-426F-B2F1-DA4D761EC0A6}" type="pres">
      <dgm:prSet presAssocID="{49BB59A8-4B2B-4BBE-918F-0478BF1FCD13}" presName="bgRect" presStyleLbl="bgShp" presStyleIdx="3" presStyleCnt="4"/>
      <dgm:spPr/>
    </dgm:pt>
    <dgm:pt modelId="{78A980A3-5E8F-428B-ACF9-3DF2123DEB9B}" type="pres">
      <dgm:prSet presAssocID="{49BB59A8-4B2B-4BBE-918F-0478BF1FCD1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81C6EE97-09D2-474D-A054-C86717637634}" type="pres">
      <dgm:prSet presAssocID="{49BB59A8-4B2B-4BBE-918F-0478BF1FCD13}" presName="spaceRect" presStyleCnt="0"/>
      <dgm:spPr/>
    </dgm:pt>
    <dgm:pt modelId="{0BA5E94C-6E4B-499D-AB5E-CC415046B8FD}" type="pres">
      <dgm:prSet presAssocID="{49BB59A8-4B2B-4BBE-918F-0478BF1FCD13}" presName="parTx" presStyleLbl="revTx" presStyleIdx="3" presStyleCnt="4">
        <dgm:presLayoutVars>
          <dgm:chMax val="0"/>
          <dgm:chPref val="0"/>
        </dgm:presLayoutVars>
      </dgm:prSet>
      <dgm:spPr/>
    </dgm:pt>
  </dgm:ptLst>
  <dgm:cxnLst>
    <dgm:cxn modelId="{F1209200-8886-46E2-AC41-8CF2BC27824A}" type="presOf" srcId="{49BB59A8-4B2B-4BBE-918F-0478BF1FCD13}" destId="{0BA5E94C-6E4B-499D-AB5E-CC415046B8FD}" srcOrd="0" destOrd="0" presId="urn:microsoft.com/office/officeart/2018/2/layout/IconVerticalSolidList"/>
    <dgm:cxn modelId="{C9B12C25-3EC5-4570-AAE1-AFA92F7537D1}" srcId="{3B2008A0-A77A-436C-99F6-6B8421BC8078}" destId="{2C85C056-F706-45E1-9B41-81C14E956718}" srcOrd="2" destOrd="0" parTransId="{9A3EC337-3848-4533-B8F0-10C314F578CC}" sibTransId="{92A57A61-8DCA-4C71-BE3A-E8FEC3C751B5}"/>
    <dgm:cxn modelId="{FB2F4825-7A89-4F5E-9925-C29078EBB68F}" type="presOf" srcId="{2C85C056-F706-45E1-9B41-81C14E956718}" destId="{18A35132-AD9E-45EF-B1CD-FB77D8C62F6D}" srcOrd="0" destOrd="0" presId="urn:microsoft.com/office/officeart/2018/2/layout/IconVerticalSolidList"/>
    <dgm:cxn modelId="{3FBC0528-BF3E-4BAA-9184-FD30F0C7579C}" srcId="{3B2008A0-A77A-436C-99F6-6B8421BC8078}" destId="{35AFBEA8-107B-41D7-8279-C8748C695520}" srcOrd="0" destOrd="0" parTransId="{AB3389B7-5EEE-4BB6-BC8A-248305DED966}" sibTransId="{FFFBC018-E319-4971-BD9D-2BC8621129FA}"/>
    <dgm:cxn modelId="{CB54D134-E457-48C1-BB98-CC08A92DDB6D}" srcId="{3B2008A0-A77A-436C-99F6-6B8421BC8078}" destId="{23520543-D3FE-494D-904D-5FB39F3484FD}" srcOrd="1" destOrd="0" parTransId="{4F2D92BB-1463-4094-BDD2-A9619E46C68B}" sibTransId="{79995433-6678-4470-9EA6-2637950E3BCD}"/>
    <dgm:cxn modelId="{DB969F64-F3CA-4E30-B467-C382202F508F}" srcId="{3B2008A0-A77A-436C-99F6-6B8421BC8078}" destId="{49BB59A8-4B2B-4BBE-918F-0478BF1FCD13}" srcOrd="3" destOrd="0" parTransId="{5A097AFE-4B42-4B9B-92A6-2316B22CE897}" sibTransId="{FC919721-6152-435A-A412-3227C3716192}"/>
    <dgm:cxn modelId="{51C9D1A9-D8B8-47C5-AEF6-C5D78634782C}" type="presOf" srcId="{23520543-D3FE-494D-904D-5FB39F3484FD}" destId="{21287B87-9DE7-41DD-A8DF-A9D1F9DD84CD}" srcOrd="0" destOrd="0" presId="urn:microsoft.com/office/officeart/2018/2/layout/IconVerticalSolidList"/>
    <dgm:cxn modelId="{467430CB-5D42-4CB7-BB6B-BF73A85DC7C8}" type="presOf" srcId="{35AFBEA8-107B-41D7-8279-C8748C695520}" destId="{BAB03DDB-A372-4DF6-BFE2-439441EADD3A}" srcOrd="0" destOrd="0" presId="urn:microsoft.com/office/officeart/2018/2/layout/IconVerticalSolidList"/>
    <dgm:cxn modelId="{04C350E7-7E19-4502-8D31-EC7D5342420D}" type="presOf" srcId="{3B2008A0-A77A-436C-99F6-6B8421BC8078}" destId="{6AD870A6-E980-4B64-BCE2-5ABE1AD3510B}" srcOrd="0" destOrd="0" presId="urn:microsoft.com/office/officeart/2018/2/layout/IconVerticalSolidList"/>
    <dgm:cxn modelId="{643580C7-58CF-4F8B-9169-C1C023F72EA2}" type="presParOf" srcId="{6AD870A6-E980-4B64-BCE2-5ABE1AD3510B}" destId="{013EB320-0570-46D6-B894-41E3154C36AC}" srcOrd="0" destOrd="0" presId="urn:microsoft.com/office/officeart/2018/2/layout/IconVerticalSolidList"/>
    <dgm:cxn modelId="{C6793060-723F-4309-8B52-D9D5FA7A15A5}" type="presParOf" srcId="{013EB320-0570-46D6-B894-41E3154C36AC}" destId="{6A5E2A69-DB82-4EA9-8BDB-77B0ADAED207}" srcOrd="0" destOrd="0" presId="urn:microsoft.com/office/officeart/2018/2/layout/IconVerticalSolidList"/>
    <dgm:cxn modelId="{93B9E6A0-65D4-4201-8E4E-3B4C4F5244AA}" type="presParOf" srcId="{013EB320-0570-46D6-B894-41E3154C36AC}" destId="{5844C967-FCC4-4770-B436-DB89F925E6E5}" srcOrd="1" destOrd="0" presId="urn:microsoft.com/office/officeart/2018/2/layout/IconVerticalSolidList"/>
    <dgm:cxn modelId="{23F93C45-474F-4CF3-92E7-138F136D6C36}" type="presParOf" srcId="{013EB320-0570-46D6-B894-41E3154C36AC}" destId="{225D08BA-252D-4755-B3C7-ECEC488CA4B6}" srcOrd="2" destOrd="0" presId="urn:microsoft.com/office/officeart/2018/2/layout/IconVerticalSolidList"/>
    <dgm:cxn modelId="{1125DCFD-F070-43C6-BB47-65BA9844254D}" type="presParOf" srcId="{013EB320-0570-46D6-B894-41E3154C36AC}" destId="{BAB03DDB-A372-4DF6-BFE2-439441EADD3A}" srcOrd="3" destOrd="0" presId="urn:microsoft.com/office/officeart/2018/2/layout/IconVerticalSolidList"/>
    <dgm:cxn modelId="{9DF907A8-D7D2-48CA-88AB-4FDB0424B31C}" type="presParOf" srcId="{6AD870A6-E980-4B64-BCE2-5ABE1AD3510B}" destId="{B05D4AAD-544E-4148-9D7B-0C3ACAD543B1}" srcOrd="1" destOrd="0" presId="urn:microsoft.com/office/officeart/2018/2/layout/IconVerticalSolidList"/>
    <dgm:cxn modelId="{410062BD-10D8-476A-AF73-469FD80F6651}" type="presParOf" srcId="{6AD870A6-E980-4B64-BCE2-5ABE1AD3510B}" destId="{972F0A43-49B0-49B8-B7C3-BD36E1E25405}" srcOrd="2" destOrd="0" presId="urn:microsoft.com/office/officeart/2018/2/layout/IconVerticalSolidList"/>
    <dgm:cxn modelId="{8928A0D7-A553-458D-AEEE-2498202061B1}" type="presParOf" srcId="{972F0A43-49B0-49B8-B7C3-BD36E1E25405}" destId="{8D2B1F4F-F5FA-43E5-89C0-4A7340C3247D}" srcOrd="0" destOrd="0" presId="urn:microsoft.com/office/officeart/2018/2/layout/IconVerticalSolidList"/>
    <dgm:cxn modelId="{DFE79D47-5F27-4EA5-A10F-885BAE54AEBF}" type="presParOf" srcId="{972F0A43-49B0-49B8-B7C3-BD36E1E25405}" destId="{5AD3D750-0A7B-4186-AE23-CC442942CBFC}" srcOrd="1" destOrd="0" presId="urn:microsoft.com/office/officeart/2018/2/layout/IconVerticalSolidList"/>
    <dgm:cxn modelId="{03B9B28D-DB34-4673-AEA7-5FDCD2538F7E}" type="presParOf" srcId="{972F0A43-49B0-49B8-B7C3-BD36E1E25405}" destId="{30F2DF7A-9972-4FB1-AEE3-8166EF7BF3E7}" srcOrd="2" destOrd="0" presId="urn:microsoft.com/office/officeart/2018/2/layout/IconVerticalSolidList"/>
    <dgm:cxn modelId="{612F4707-9F6F-49F3-BEF4-A5CFD0B4630D}" type="presParOf" srcId="{972F0A43-49B0-49B8-B7C3-BD36E1E25405}" destId="{21287B87-9DE7-41DD-A8DF-A9D1F9DD84CD}" srcOrd="3" destOrd="0" presId="urn:microsoft.com/office/officeart/2018/2/layout/IconVerticalSolidList"/>
    <dgm:cxn modelId="{93040852-0BAA-4F4A-BD88-5FDCBE0DF863}" type="presParOf" srcId="{6AD870A6-E980-4B64-BCE2-5ABE1AD3510B}" destId="{0160F4A1-CF26-458A-A562-AC7054C44EFD}" srcOrd="3" destOrd="0" presId="urn:microsoft.com/office/officeart/2018/2/layout/IconVerticalSolidList"/>
    <dgm:cxn modelId="{D45D2353-8032-4E69-A336-494374E71F7E}" type="presParOf" srcId="{6AD870A6-E980-4B64-BCE2-5ABE1AD3510B}" destId="{54D07AE0-7744-493D-9838-D2B901667195}" srcOrd="4" destOrd="0" presId="urn:microsoft.com/office/officeart/2018/2/layout/IconVerticalSolidList"/>
    <dgm:cxn modelId="{D62D5A9E-8CA7-41DF-8BD6-E0077259A633}" type="presParOf" srcId="{54D07AE0-7744-493D-9838-D2B901667195}" destId="{BA0EE882-5F24-47B7-92C4-054C19C718DE}" srcOrd="0" destOrd="0" presId="urn:microsoft.com/office/officeart/2018/2/layout/IconVerticalSolidList"/>
    <dgm:cxn modelId="{C9BDD0B4-E95D-4588-B8A3-88575F754878}" type="presParOf" srcId="{54D07AE0-7744-493D-9838-D2B901667195}" destId="{96D67C55-E57A-4001-89D0-70639CEB10C6}" srcOrd="1" destOrd="0" presId="urn:microsoft.com/office/officeart/2018/2/layout/IconVerticalSolidList"/>
    <dgm:cxn modelId="{16066CF2-9908-407B-96F3-1D967F338014}" type="presParOf" srcId="{54D07AE0-7744-493D-9838-D2B901667195}" destId="{415C0791-1906-4D4D-A327-223DA736F01B}" srcOrd="2" destOrd="0" presId="urn:microsoft.com/office/officeart/2018/2/layout/IconVerticalSolidList"/>
    <dgm:cxn modelId="{ADADCFA6-E174-4C7D-93AD-20B6E8461C28}" type="presParOf" srcId="{54D07AE0-7744-493D-9838-D2B901667195}" destId="{18A35132-AD9E-45EF-B1CD-FB77D8C62F6D}" srcOrd="3" destOrd="0" presId="urn:microsoft.com/office/officeart/2018/2/layout/IconVerticalSolidList"/>
    <dgm:cxn modelId="{0B9E94E0-64BA-4393-8FE6-0B405CCF9E47}" type="presParOf" srcId="{6AD870A6-E980-4B64-BCE2-5ABE1AD3510B}" destId="{69BA0912-DE42-4A66-9AD2-EB971A91ACA2}" srcOrd="5" destOrd="0" presId="urn:microsoft.com/office/officeart/2018/2/layout/IconVerticalSolidList"/>
    <dgm:cxn modelId="{13AE6BB0-68C7-45BB-A00A-E08B79A970FD}" type="presParOf" srcId="{6AD870A6-E980-4B64-BCE2-5ABE1AD3510B}" destId="{E329EF5C-E0EB-4F34-A335-358A607F68EF}" srcOrd="6" destOrd="0" presId="urn:microsoft.com/office/officeart/2018/2/layout/IconVerticalSolidList"/>
    <dgm:cxn modelId="{E529BAC2-1C92-42C4-A16C-E67E26117F24}" type="presParOf" srcId="{E329EF5C-E0EB-4F34-A335-358A607F68EF}" destId="{C7B2D724-E58A-426F-B2F1-DA4D761EC0A6}" srcOrd="0" destOrd="0" presId="urn:microsoft.com/office/officeart/2018/2/layout/IconVerticalSolidList"/>
    <dgm:cxn modelId="{271EDC25-0404-4A21-BF51-3AAE1D00B365}" type="presParOf" srcId="{E329EF5C-E0EB-4F34-A335-358A607F68EF}" destId="{78A980A3-5E8F-428B-ACF9-3DF2123DEB9B}" srcOrd="1" destOrd="0" presId="urn:microsoft.com/office/officeart/2018/2/layout/IconVerticalSolidList"/>
    <dgm:cxn modelId="{77469892-163F-45FF-89BB-272577AF720E}" type="presParOf" srcId="{E329EF5C-E0EB-4F34-A335-358A607F68EF}" destId="{81C6EE97-09D2-474D-A054-C86717637634}" srcOrd="2" destOrd="0" presId="urn:microsoft.com/office/officeart/2018/2/layout/IconVerticalSolidList"/>
    <dgm:cxn modelId="{2762769C-5D51-4B8B-8F65-C84CF3486213}" type="presParOf" srcId="{E329EF5C-E0EB-4F34-A335-358A607F68EF}" destId="{0BA5E94C-6E4B-499D-AB5E-CC415046B8F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D5D7B-B387-46F2-9E1B-63E7C014268D}">
      <dsp:nvSpPr>
        <dsp:cNvPr id="0" name=""/>
        <dsp:cNvSpPr/>
      </dsp:nvSpPr>
      <dsp:spPr>
        <a:xfrm>
          <a:off x="237329" y="51975"/>
          <a:ext cx="811376" cy="8113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F0178-76DE-4FA7-A585-79F739EF3C1E}">
      <dsp:nvSpPr>
        <dsp:cNvPr id="0" name=""/>
        <dsp:cNvSpPr/>
      </dsp:nvSpPr>
      <dsp:spPr>
        <a:xfrm>
          <a:off x="407719" y="222364"/>
          <a:ext cx="470598" cy="4705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48AA8D-B338-47BE-937A-73257988B03A}">
      <dsp:nvSpPr>
        <dsp:cNvPr id="0" name=""/>
        <dsp:cNvSpPr/>
      </dsp:nvSpPr>
      <dsp:spPr>
        <a:xfrm>
          <a:off x="1222573" y="51975"/>
          <a:ext cx="1912530" cy="811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1"/>
              </a:solidFill>
              <a:latin typeface="Poppins" panose="00000500000000000000" pitchFamily="2" charset="0"/>
              <a:cs typeface="Poppins" panose="00000500000000000000" pitchFamily="2" charset="0"/>
            </a:rPr>
            <a:t>Communication System Basics Pgs. 3-7</a:t>
          </a:r>
          <a:r>
            <a:rPr lang="en-US" sz="1200" b="1" kern="1200" dirty="0">
              <a:solidFill>
                <a:schemeClr val="bg1"/>
              </a:solidFill>
            </a:rPr>
            <a:t>.</a:t>
          </a:r>
          <a:endParaRPr lang="en-US" sz="1200" kern="1200" dirty="0">
            <a:solidFill>
              <a:schemeClr val="bg1"/>
            </a:solidFill>
          </a:endParaRPr>
        </a:p>
      </dsp:txBody>
      <dsp:txXfrm>
        <a:off x="1222573" y="51975"/>
        <a:ext cx="1912530" cy="811376"/>
      </dsp:txXfrm>
    </dsp:sp>
    <dsp:sp modelId="{011F5FA3-1BB2-45CD-9056-F9806EC4BFC4}">
      <dsp:nvSpPr>
        <dsp:cNvPr id="0" name=""/>
        <dsp:cNvSpPr/>
      </dsp:nvSpPr>
      <dsp:spPr>
        <a:xfrm>
          <a:off x="3468348" y="51975"/>
          <a:ext cx="811376" cy="8113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02AFE0-22F2-4189-9188-69FE940D8B85}">
      <dsp:nvSpPr>
        <dsp:cNvPr id="0" name=""/>
        <dsp:cNvSpPr/>
      </dsp:nvSpPr>
      <dsp:spPr>
        <a:xfrm>
          <a:off x="3638737" y="222364"/>
          <a:ext cx="470598" cy="4705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E84183-A4D6-4FB7-A54C-071FB69A297F}">
      <dsp:nvSpPr>
        <dsp:cNvPr id="0" name=""/>
        <dsp:cNvSpPr/>
      </dsp:nvSpPr>
      <dsp:spPr>
        <a:xfrm>
          <a:off x="4453591" y="51975"/>
          <a:ext cx="1912530" cy="811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i="0" kern="1200" dirty="0">
              <a:solidFill>
                <a:schemeClr val="bg1"/>
              </a:solidFill>
              <a:latin typeface="Poppins" panose="00000500000000000000" pitchFamily="2" charset="0"/>
              <a:cs typeface="Poppins" panose="00000500000000000000" pitchFamily="2" charset="0"/>
            </a:rPr>
            <a:t>Baseband Signals and AM/FM Signals</a:t>
          </a:r>
          <a:r>
            <a:rPr lang="en-US" sz="1600" b="1" kern="1200" dirty="0">
              <a:solidFill>
                <a:schemeClr val="bg1"/>
              </a:solidFill>
              <a:latin typeface="Poppins" panose="00000500000000000000" pitchFamily="2" charset="0"/>
              <a:cs typeface="Poppins" panose="00000500000000000000" pitchFamily="2" charset="0"/>
            </a:rPr>
            <a:t> Pgs. 8-13.</a:t>
          </a:r>
          <a:endParaRPr lang="en-US" sz="1600" kern="1200" dirty="0">
            <a:solidFill>
              <a:schemeClr val="bg1"/>
            </a:solidFill>
            <a:latin typeface="Poppins" panose="00000500000000000000" pitchFamily="2" charset="0"/>
            <a:cs typeface="Poppins" panose="00000500000000000000" pitchFamily="2" charset="0"/>
          </a:endParaRPr>
        </a:p>
      </dsp:txBody>
      <dsp:txXfrm>
        <a:off x="4453591" y="51975"/>
        <a:ext cx="1912530" cy="811376"/>
      </dsp:txXfrm>
    </dsp:sp>
    <dsp:sp modelId="{F61088EA-1AB6-4E1D-A093-C0FB44E6621B}">
      <dsp:nvSpPr>
        <dsp:cNvPr id="0" name=""/>
        <dsp:cNvSpPr/>
      </dsp:nvSpPr>
      <dsp:spPr>
        <a:xfrm>
          <a:off x="237329" y="1517100"/>
          <a:ext cx="811376" cy="8113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038DD2-42CF-4FD4-98B8-1A066930B560}">
      <dsp:nvSpPr>
        <dsp:cNvPr id="0" name=""/>
        <dsp:cNvSpPr/>
      </dsp:nvSpPr>
      <dsp:spPr>
        <a:xfrm>
          <a:off x="407719" y="1687489"/>
          <a:ext cx="470598" cy="4705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DE5057-C546-4292-A1A9-B3909A6B29E9}">
      <dsp:nvSpPr>
        <dsp:cNvPr id="0" name=""/>
        <dsp:cNvSpPr/>
      </dsp:nvSpPr>
      <dsp:spPr>
        <a:xfrm>
          <a:off x="1222573" y="1517100"/>
          <a:ext cx="1912530" cy="811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1"/>
              </a:solidFill>
              <a:latin typeface="Poppins" panose="00000500000000000000" pitchFamily="2" charset="0"/>
              <a:cs typeface="Poppins" panose="00000500000000000000" pitchFamily="2" charset="0"/>
            </a:rPr>
            <a:t>Pulse Code Modulation (PCM) and Line Codes Pgs. 14-18.</a:t>
          </a:r>
          <a:endParaRPr lang="en-US" sz="1600" kern="1200" dirty="0">
            <a:solidFill>
              <a:schemeClr val="bg1"/>
            </a:solidFill>
            <a:latin typeface="Poppins" panose="00000500000000000000" pitchFamily="2" charset="0"/>
            <a:cs typeface="Poppins" panose="00000500000000000000" pitchFamily="2" charset="0"/>
          </a:endParaRPr>
        </a:p>
      </dsp:txBody>
      <dsp:txXfrm>
        <a:off x="1222573" y="1517100"/>
        <a:ext cx="1912530" cy="811376"/>
      </dsp:txXfrm>
    </dsp:sp>
    <dsp:sp modelId="{D65E930C-CCF6-4788-82E5-6F1E6F89B849}">
      <dsp:nvSpPr>
        <dsp:cNvPr id="0" name=""/>
        <dsp:cNvSpPr/>
      </dsp:nvSpPr>
      <dsp:spPr>
        <a:xfrm>
          <a:off x="3468348" y="1517100"/>
          <a:ext cx="811376" cy="8113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0EC048-3E3B-4EC1-9461-E6327556D7FA}">
      <dsp:nvSpPr>
        <dsp:cNvPr id="0" name=""/>
        <dsp:cNvSpPr/>
      </dsp:nvSpPr>
      <dsp:spPr>
        <a:xfrm>
          <a:off x="3638737" y="1687489"/>
          <a:ext cx="470598" cy="4705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FC5ED1-985C-49ED-9C6D-93295FE20BAF}">
      <dsp:nvSpPr>
        <dsp:cNvPr id="0" name=""/>
        <dsp:cNvSpPr/>
      </dsp:nvSpPr>
      <dsp:spPr>
        <a:xfrm>
          <a:off x="4453591" y="1517100"/>
          <a:ext cx="1912530" cy="811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1"/>
              </a:solidFill>
              <a:latin typeface="Poppins" panose="00000500000000000000" pitchFamily="2" charset="0"/>
              <a:cs typeface="Poppins" panose="00000500000000000000" pitchFamily="2" charset="0"/>
            </a:rPr>
            <a:t>Cables and Structured Cabling Pgs. 19-22.</a:t>
          </a:r>
          <a:endParaRPr lang="en-US" sz="1600" kern="1200" dirty="0">
            <a:solidFill>
              <a:schemeClr val="bg1"/>
            </a:solidFill>
            <a:latin typeface="Poppins" panose="00000500000000000000" pitchFamily="2" charset="0"/>
            <a:cs typeface="Poppins" panose="00000500000000000000" pitchFamily="2" charset="0"/>
          </a:endParaRPr>
        </a:p>
      </dsp:txBody>
      <dsp:txXfrm>
        <a:off x="4453591" y="1517100"/>
        <a:ext cx="1912530" cy="811376"/>
      </dsp:txXfrm>
    </dsp:sp>
    <dsp:sp modelId="{89591D26-7EDC-49AB-BA18-950C4CC356B9}">
      <dsp:nvSpPr>
        <dsp:cNvPr id="0" name=""/>
        <dsp:cNvSpPr/>
      </dsp:nvSpPr>
      <dsp:spPr>
        <a:xfrm>
          <a:off x="237329" y="2982225"/>
          <a:ext cx="811376" cy="8113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3E46EA-95C2-4994-94CA-AF0D85C60D92}">
      <dsp:nvSpPr>
        <dsp:cNvPr id="0" name=""/>
        <dsp:cNvSpPr/>
      </dsp:nvSpPr>
      <dsp:spPr>
        <a:xfrm>
          <a:off x="407719" y="3152614"/>
          <a:ext cx="470598" cy="47059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F25FDE-5CA0-4499-AEA6-70E1561A24E3}">
      <dsp:nvSpPr>
        <dsp:cNvPr id="0" name=""/>
        <dsp:cNvSpPr/>
      </dsp:nvSpPr>
      <dsp:spPr>
        <a:xfrm>
          <a:off x="1222573" y="2982225"/>
          <a:ext cx="1912530" cy="811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1"/>
              </a:solidFill>
              <a:latin typeface="Poppins" panose="00000500000000000000" pitchFamily="2" charset="0"/>
              <a:cs typeface="Poppins" panose="00000500000000000000" pitchFamily="2" charset="0"/>
            </a:rPr>
            <a:t>Antenna Gain and Free Space Path Loss Pgs. 23-29</a:t>
          </a:r>
          <a:r>
            <a:rPr lang="en-US" sz="1600" b="1" kern="1200" dirty="0"/>
            <a:t>.</a:t>
          </a:r>
          <a:endParaRPr lang="en-US" sz="1600" kern="1200" dirty="0"/>
        </a:p>
      </dsp:txBody>
      <dsp:txXfrm>
        <a:off x="1222573" y="2982225"/>
        <a:ext cx="1912530" cy="811376"/>
      </dsp:txXfrm>
    </dsp:sp>
    <dsp:sp modelId="{7E853793-58A7-4B17-AEBB-7F6BE38C0DE5}">
      <dsp:nvSpPr>
        <dsp:cNvPr id="0" name=""/>
        <dsp:cNvSpPr/>
      </dsp:nvSpPr>
      <dsp:spPr>
        <a:xfrm>
          <a:off x="3468348" y="2982225"/>
          <a:ext cx="811376" cy="8113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EF1B9D-FFDC-409A-A3CC-9EAF8CF2D244}">
      <dsp:nvSpPr>
        <dsp:cNvPr id="0" name=""/>
        <dsp:cNvSpPr/>
      </dsp:nvSpPr>
      <dsp:spPr>
        <a:xfrm>
          <a:off x="3638737" y="3152614"/>
          <a:ext cx="470598" cy="47059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D7A8A2-C632-42F7-8229-800C97990FAB}">
      <dsp:nvSpPr>
        <dsp:cNvPr id="0" name=""/>
        <dsp:cNvSpPr/>
      </dsp:nvSpPr>
      <dsp:spPr>
        <a:xfrm>
          <a:off x="4343037" y="3034201"/>
          <a:ext cx="2469134" cy="811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1"/>
              </a:solidFill>
              <a:latin typeface="Poppins" panose="00000500000000000000" pitchFamily="2" charset="0"/>
              <a:cs typeface="Poppins" panose="00000500000000000000" pitchFamily="2" charset="0"/>
            </a:rPr>
            <a:t>Bit Error Rate of Fading Channels Pgs. 30-33.</a:t>
          </a:r>
          <a:endParaRPr lang="en-US" sz="1600" kern="1200" dirty="0">
            <a:solidFill>
              <a:schemeClr val="bg1"/>
            </a:solidFill>
            <a:latin typeface="Poppins" panose="00000500000000000000" pitchFamily="2" charset="0"/>
            <a:cs typeface="Poppins" panose="00000500000000000000" pitchFamily="2" charset="0"/>
          </a:endParaRPr>
        </a:p>
      </dsp:txBody>
      <dsp:txXfrm>
        <a:off x="4343037" y="3034201"/>
        <a:ext cx="2469134" cy="811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E2A69-DB82-4EA9-8BDB-77B0ADAED207}">
      <dsp:nvSpPr>
        <dsp:cNvPr id="0" name=""/>
        <dsp:cNvSpPr/>
      </dsp:nvSpPr>
      <dsp:spPr>
        <a:xfrm>
          <a:off x="0" y="1805"/>
          <a:ext cx="10515600" cy="9153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44C967-FCC4-4770-B436-DB89F925E6E5}">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03DDB-A372-4DF6-BFE2-439441EADD3A}">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dirty="0">
              <a:solidFill>
                <a:schemeClr val="bg1"/>
              </a:solidFill>
            </a:rPr>
            <a:t>Learned the characteristics of wireline and wireless transmission media that make digital transmission possible. </a:t>
          </a:r>
          <a:endParaRPr lang="en-US" sz="2200" kern="1200" dirty="0">
            <a:solidFill>
              <a:schemeClr val="bg1"/>
            </a:solidFill>
          </a:endParaRPr>
        </a:p>
      </dsp:txBody>
      <dsp:txXfrm>
        <a:off x="1057183" y="1805"/>
        <a:ext cx="9458416" cy="915310"/>
      </dsp:txXfrm>
    </dsp:sp>
    <dsp:sp modelId="{8D2B1F4F-F5FA-43E5-89C0-4A7340C3247D}">
      <dsp:nvSpPr>
        <dsp:cNvPr id="0" name=""/>
        <dsp:cNvSpPr/>
      </dsp:nvSpPr>
      <dsp:spPr>
        <a:xfrm>
          <a:off x="0" y="1145944"/>
          <a:ext cx="10515600" cy="9153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D3D750-0A7B-4186-AE23-CC442942CBFC}">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287B87-9DE7-41DD-A8DF-A9D1F9DD84CD}">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bg1"/>
              </a:solidFill>
            </a:rPr>
            <a:t>Learned how to a</a:t>
          </a:r>
          <a:r>
            <a:rPr lang="en-US" sz="2200" b="0" i="0" kern="1200" dirty="0">
              <a:solidFill>
                <a:schemeClr val="bg1"/>
              </a:solidFill>
            </a:rPr>
            <a:t>nalyze baseband signals, along with AM/FM signals through simulation. </a:t>
          </a:r>
          <a:endParaRPr lang="en-US" sz="2200" kern="1200" dirty="0">
            <a:solidFill>
              <a:schemeClr val="bg1"/>
            </a:solidFill>
          </a:endParaRPr>
        </a:p>
      </dsp:txBody>
      <dsp:txXfrm>
        <a:off x="1057183" y="1145944"/>
        <a:ext cx="9458416" cy="915310"/>
      </dsp:txXfrm>
    </dsp:sp>
    <dsp:sp modelId="{BA0EE882-5F24-47B7-92C4-054C19C718DE}">
      <dsp:nvSpPr>
        <dsp:cNvPr id="0" name=""/>
        <dsp:cNvSpPr/>
      </dsp:nvSpPr>
      <dsp:spPr>
        <a:xfrm>
          <a:off x="0" y="2290082"/>
          <a:ext cx="10515600" cy="9153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D67C55-E57A-4001-89D0-70639CEB10C6}">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35132-AD9E-45EF-B1CD-FB77D8C62F6D}">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dirty="0">
              <a:solidFill>
                <a:schemeClr val="bg1"/>
              </a:solidFill>
            </a:rPr>
            <a:t>Along with Pulse Code Modulation (PCM), line codes, antenna gain, free space path loss, and fading channels.</a:t>
          </a:r>
          <a:endParaRPr lang="en-US" sz="2200" kern="1200" dirty="0">
            <a:solidFill>
              <a:schemeClr val="bg1"/>
            </a:solidFill>
          </a:endParaRPr>
        </a:p>
      </dsp:txBody>
      <dsp:txXfrm>
        <a:off x="1057183" y="2290082"/>
        <a:ext cx="9458416" cy="915310"/>
      </dsp:txXfrm>
    </dsp:sp>
    <dsp:sp modelId="{C7B2D724-E58A-426F-B2F1-DA4D761EC0A6}">
      <dsp:nvSpPr>
        <dsp:cNvPr id="0" name=""/>
        <dsp:cNvSpPr/>
      </dsp:nvSpPr>
      <dsp:spPr>
        <a:xfrm>
          <a:off x="0" y="3434221"/>
          <a:ext cx="10515600" cy="9153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A980A3-5E8F-428B-ACF9-3DF2123DEB9B}">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A5E94C-6E4B-499D-AB5E-CC415046B8FD}">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bg1"/>
              </a:solidFill>
            </a:rPr>
            <a:t>Learned how to develop equations for the carrier and modulate signals and plot the equation. </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6CBD0-BE73-4092-919D-74A9128FFB4B}"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EC8E3-89A5-4290-A6F3-C7FCA99E5443}" type="slidenum">
              <a:rPr lang="en-US" smtClean="0"/>
              <a:t>‹#›</a:t>
            </a:fld>
            <a:endParaRPr lang="en-US"/>
          </a:p>
        </p:txBody>
      </p:sp>
    </p:spTree>
    <p:extLst>
      <p:ext uri="{BB962C8B-B14F-4D97-AF65-F5344CB8AC3E}">
        <p14:creationId xmlns:p14="http://schemas.microsoft.com/office/powerpoint/2010/main" val="237029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EC8E3-89A5-4290-A6F3-C7FCA99E5443}" type="slidenum">
              <a:rPr lang="en-US" smtClean="0"/>
              <a:t>3</a:t>
            </a:fld>
            <a:endParaRPr lang="en-US"/>
          </a:p>
        </p:txBody>
      </p:sp>
    </p:spTree>
    <p:extLst>
      <p:ext uri="{BB962C8B-B14F-4D97-AF65-F5344CB8AC3E}">
        <p14:creationId xmlns:p14="http://schemas.microsoft.com/office/powerpoint/2010/main" val="3780414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EC8E3-89A5-4290-A6F3-C7FCA99E5443}" type="slidenum">
              <a:rPr lang="en-US" smtClean="0"/>
              <a:t>6</a:t>
            </a:fld>
            <a:endParaRPr lang="en-US"/>
          </a:p>
        </p:txBody>
      </p:sp>
    </p:spTree>
    <p:extLst>
      <p:ext uri="{BB962C8B-B14F-4D97-AF65-F5344CB8AC3E}">
        <p14:creationId xmlns:p14="http://schemas.microsoft.com/office/powerpoint/2010/main" val="290066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EC8E3-89A5-4290-A6F3-C7FCA99E5443}" type="slidenum">
              <a:rPr lang="en-US" smtClean="0"/>
              <a:t>12</a:t>
            </a:fld>
            <a:endParaRPr lang="en-US"/>
          </a:p>
        </p:txBody>
      </p:sp>
    </p:spTree>
    <p:extLst>
      <p:ext uri="{BB962C8B-B14F-4D97-AF65-F5344CB8AC3E}">
        <p14:creationId xmlns:p14="http://schemas.microsoft.com/office/powerpoint/2010/main" val="405236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EC8E3-89A5-4290-A6F3-C7FCA99E5443}" type="slidenum">
              <a:rPr lang="en-US" smtClean="0"/>
              <a:t>13</a:t>
            </a:fld>
            <a:endParaRPr lang="en-US"/>
          </a:p>
        </p:txBody>
      </p:sp>
    </p:spTree>
    <p:extLst>
      <p:ext uri="{BB962C8B-B14F-4D97-AF65-F5344CB8AC3E}">
        <p14:creationId xmlns:p14="http://schemas.microsoft.com/office/powerpoint/2010/main" val="163196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EE3B7B-C7B5-42CF-90CF-67B3D21B2314}" type="datetime1">
              <a:rPr lang="en-US" smtClean="0"/>
              <a:t>10/22/2024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407482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AD9902-F134-45BD-ABD2-80C28059B090}" type="datetime1">
              <a:rPr lang="en-US" smtClean="0"/>
              <a:t>10/22/2024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42438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B04DB0-379A-41B7-9B29-7F42F0D571D5}" type="datetime1">
              <a:rPr lang="en-US" smtClean="0"/>
              <a:t>10/22/2024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3930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996519-E62D-4F8C-AE1E-36928EC7D15C}" type="datetime1">
              <a:rPr lang="en-US" smtClean="0"/>
              <a:t>10/22/2024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17958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7AEB6-FCE1-4CD5-923B-84E54F1460D5}" type="datetime1">
              <a:rPr lang="en-US" smtClean="0"/>
              <a:t>10/22/2024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16846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374C2F-71A1-43C9-B2F6-A4FAC8157F1A}" type="datetime1">
              <a:rPr lang="en-US" smtClean="0"/>
              <a:t>10/22/2024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87804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631DCC-9916-4BB7-A2E9-25EC84C740A7}" type="datetime1">
              <a:rPr lang="en-US" smtClean="0"/>
              <a:t>10/22/2024</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216274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9146A-335D-4B7F-86AE-5D483B1F631C}" type="datetime1">
              <a:rPr lang="en-US" smtClean="0"/>
              <a:t>10/22/2024</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05689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1D8EC-8E17-4CE6-99C2-C22488572868}" type="datetime1">
              <a:rPr lang="en-US" smtClean="0"/>
              <a:t>10/22/2024</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8836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750ABA-DFFA-4B13-BB77-624D9164A38B}" type="datetime1">
              <a:rPr lang="en-US" smtClean="0"/>
              <a:t>10/22/2024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731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20A08F-2B1D-4498-A043-7C299B1C2561}" type="datetime1">
              <a:rPr lang="en-US" smtClean="0"/>
              <a:t>10/22/2024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427855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E9B64-DC09-41C8-9DE3-DA74AF8D2F97}" type="datetime1">
              <a:rPr lang="en-US" smtClean="0"/>
              <a:t>10/22/2024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1CC32-6A6B-4E2E-BBA1-6864F305DA26}" type="slidenum">
              <a:rPr lang="en-US" smtClean="0"/>
              <a:t>‹#›</a:t>
            </a:fld>
            <a:endParaRPr lang="en-US" dirty="0"/>
          </a:p>
        </p:txBody>
      </p:sp>
    </p:spTree>
    <p:extLst>
      <p:ext uri="{BB962C8B-B14F-4D97-AF65-F5344CB8AC3E}">
        <p14:creationId xmlns:p14="http://schemas.microsoft.com/office/powerpoint/2010/main" val="1065813707"/>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swisswireless.org/wlan_calc_en.htm" TargetMode="External"/><Relationship Id="rId3" Type="http://schemas.openxmlformats.org/officeDocument/2006/relationships/hyperlink" Target="https://www.techtarget.com/searchnetworking/definition/Unshielded-Twisted-Pair" TargetMode="External"/><Relationship Id="rId7" Type="http://schemas.openxmlformats.org/officeDocument/2006/relationships/hyperlink" Target="https://cablesradar.com/can-ethernet-cable-run-next-to-electrical/" TargetMode="External"/><Relationship Id="rId2" Type="http://schemas.openxmlformats.org/officeDocument/2006/relationships/hyperlink" Target="https://youtu.be/VqoUS-ecw4Y?si=gezN56PC7qD8TDbb" TargetMode="External"/><Relationship Id="rId1" Type="http://schemas.openxmlformats.org/officeDocument/2006/relationships/slideLayout" Target="../slideLayouts/slideLayout2.xml"/><Relationship Id="rId6" Type="http://schemas.openxmlformats.org/officeDocument/2006/relationships/hyperlink" Target="https://control.com/technical-articles/The-Importance-of-Grounding-Equipment-for-Safety/" TargetMode="External"/><Relationship Id="rId5" Type="http://schemas.openxmlformats.org/officeDocument/2006/relationships/hyperlink" Target="https://www.truecable.com/blogs/cable-academy/the-ultimate-guide-to-plenum-rated-riser-rated-and-lzsh-cables-know-the-difference" TargetMode="External"/><Relationship Id="rId10" Type="http://schemas.openxmlformats.org/officeDocument/2006/relationships/image" Target="../media/image41.svg"/><Relationship Id="rId4" Type="http://schemas.openxmlformats.org/officeDocument/2006/relationships/hyperlink" Target="https://web.anixter.com/axecom/axedoclib.nsf/(unid)/637ea5f1057bd31286257186005baa4a/$file/standards_reference_guide.pdf" TargetMode="External"/><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right blue glacial flow">
            <a:extLst>
              <a:ext uri="{FF2B5EF4-FFF2-40B4-BE49-F238E27FC236}">
                <a16:creationId xmlns:a16="http://schemas.microsoft.com/office/drawing/2014/main" id="{9C5E994B-AFE0-2AF8-A6AC-008E3BC5F32B}"/>
              </a:ext>
            </a:extLst>
          </p:cNvPr>
          <p:cNvPicPr>
            <a:picLocks noChangeAspect="1"/>
          </p:cNvPicPr>
          <p:nvPr/>
        </p:nvPicPr>
        <p:blipFill>
          <a:blip r:embed="rId2">
            <a:alphaModFix amt="50000"/>
          </a:blip>
          <a:srcRect r="-1" b="24980"/>
          <a:stretch/>
        </p:blipFill>
        <p:spPr>
          <a:xfrm>
            <a:off x="20" y="10"/>
            <a:ext cx="12188930" cy="6857990"/>
          </a:xfrm>
          <a:prstGeom prst="rect">
            <a:avLst/>
          </a:prstGeom>
        </p:spPr>
      </p:pic>
      <p:sp>
        <p:nvSpPr>
          <p:cNvPr id="2" name="Title 1">
            <a:extLst>
              <a:ext uri="{FF2B5EF4-FFF2-40B4-BE49-F238E27FC236}">
                <a16:creationId xmlns:a16="http://schemas.microsoft.com/office/drawing/2014/main" id="{307D38D8-E25D-DAA4-B719-75EFC0EF526F}"/>
              </a:ext>
            </a:extLst>
          </p:cNvPr>
          <p:cNvSpPr>
            <a:spLocks noGrp="1"/>
          </p:cNvSpPr>
          <p:nvPr>
            <p:ph type="ctrTitle"/>
          </p:nvPr>
        </p:nvSpPr>
        <p:spPr>
          <a:xfrm>
            <a:off x="1248228" y="2913637"/>
            <a:ext cx="9144000" cy="1348726"/>
          </a:xfrm>
        </p:spPr>
        <p:txBody>
          <a:bodyPr>
            <a:normAutofit fontScale="90000"/>
          </a:bodyPr>
          <a:lstStyle/>
          <a:p>
            <a:r>
              <a:rPr lang="en-US" sz="4400" b="1" dirty="0">
                <a:solidFill>
                  <a:schemeClr val="bg1"/>
                </a:solidFill>
                <a:latin typeface="Poppins" panose="00000500000000000000" pitchFamily="2" charset="0"/>
                <a:cs typeface="Poppins" panose="00000500000000000000" pitchFamily="2" charset="0"/>
              </a:rPr>
              <a:t>NETW310</a:t>
            </a:r>
            <a:br>
              <a:rPr lang="en-US" sz="4400" b="1" dirty="0">
                <a:solidFill>
                  <a:schemeClr val="bg1"/>
                </a:solidFill>
                <a:latin typeface="Poppins" panose="00000500000000000000" pitchFamily="2" charset="0"/>
                <a:cs typeface="Poppins" panose="00000500000000000000" pitchFamily="2" charset="0"/>
              </a:rPr>
            </a:br>
            <a:r>
              <a:rPr lang="en-US" sz="4400" b="1" i="0" dirty="0">
                <a:solidFill>
                  <a:schemeClr val="bg1"/>
                </a:solidFill>
                <a:effectLst/>
                <a:latin typeface="Poppins" panose="00000500000000000000" pitchFamily="2" charset="0"/>
                <a:cs typeface="Poppins" panose="00000500000000000000" pitchFamily="2" charset="0"/>
              </a:rPr>
              <a:t>Wired, Optical, and Wireless Communications with Lab</a:t>
            </a:r>
            <a:r>
              <a:rPr lang="en-US" sz="4400" b="1" dirty="0">
                <a:solidFill>
                  <a:schemeClr val="bg1"/>
                </a:solidFill>
                <a:latin typeface="Poppins" panose="00000500000000000000" pitchFamily="2" charset="0"/>
                <a:cs typeface="Poppins" panose="00000500000000000000" pitchFamily="2" charset="0"/>
              </a:rPr>
              <a:t> </a:t>
            </a:r>
            <a:br>
              <a:rPr lang="en-US" sz="4400" b="1" dirty="0">
                <a:solidFill>
                  <a:schemeClr val="bg1"/>
                </a:solidFill>
                <a:latin typeface="Poppins" panose="00000500000000000000" pitchFamily="2" charset="0"/>
                <a:cs typeface="Poppins" panose="00000500000000000000" pitchFamily="2" charset="0"/>
              </a:rPr>
            </a:br>
            <a:r>
              <a:rPr lang="en-US" sz="4400" b="1" dirty="0">
                <a:solidFill>
                  <a:schemeClr val="bg1"/>
                </a:solidFill>
                <a:latin typeface="Poppins" panose="00000500000000000000" pitchFamily="2" charset="0"/>
                <a:cs typeface="Poppins" panose="00000500000000000000" pitchFamily="2" charset="0"/>
              </a:rPr>
              <a:t>Final Course Project </a:t>
            </a:r>
            <a:br>
              <a:rPr lang="en-US" sz="6600" b="1" dirty="0">
                <a:solidFill>
                  <a:schemeClr val="bg1"/>
                </a:solidFill>
              </a:rPr>
            </a:br>
            <a:endParaRPr lang="en-US" sz="6600" b="1" dirty="0">
              <a:solidFill>
                <a:schemeClr val="bg1"/>
              </a:solidFill>
            </a:endParaRPr>
          </a:p>
        </p:txBody>
      </p:sp>
      <p:sp>
        <p:nvSpPr>
          <p:cNvPr id="3" name="Subtitle 2">
            <a:extLst>
              <a:ext uri="{FF2B5EF4-FFF2-40B4-BE49-F238E27FC236}">
                <a16:creationId xmlns:a16="http://schemas.microsoft.com/office/drawing/2014/main" id="{4235403F-F542-091B-2005-7E1672C251A7}"/>
              </a:ext>
            </a:extLst>
          </p:cNvPr>
          <p:cNvSpPr>
            <a:spLocks noGrp="1"/>
          </p:cNvSpPr>
          <p:nvPr>
            <p:ph type="subTitle" idx="1"/>
          </p:nvPr>
        </p:nvSpPr>
        <p:spPr>
          <a:xfrm>
            <a:off x="1527048" y="4599432"/>
            <a:ext cx="9144000" cy="1536192"/>
          </a:xfrm>
        </p:spPr>
        <p:txBody>
          <a:bodyPr>
            <a:normAutofit/>
          </a:bodyPr>
          <a:lstStyle/>
          <a:p>
            <a:r>
              <a:rPr lang="en-US" sz="2800" dirty="0">
                <a:solidFill>
                  <a:schemeClr val="bg1"/>
                </a:solidFill>
                <a:latin typeface="Poppins" panose="00000500000000000000" pitchFamily="2" charset="0"/>
                <a:cs typeface="Poppins" panose="00000500000000000000" pitchFamily="2" charset="0"/>
              </a:rPr>
              <a:t>Professor Nabeel Khan</a:t>
            </a:r>
          </a:p>
          <a:p>
            <a:r>
              <a:rPr lang="en-US" sz="2800" dirty="0">
                <a:solidFill>
                  <a:schemeClr val="bg1"/>
                </a:solidFill>
                <a:latin typeface="Poppins" panose="00000500000000000000" pitchFamily="2" charset="0"/>
                <a:cs typeface="Poppins" panose="00000500000000000000" pitchFamily="2" charset="0"/>
              </a:rPr>
              <a:t>Takeyha Thompson-Green</a:t>
            </a:r>
          </a:p>
          <a:p>
            <a:r>
              <a:rPr lang="en-US" sz="2800" dirty="0">
                <a:solidFill>
                  <a:schemeClr val="bg1"/>
                </a:solidFill>
                <a:latin typeface="Poppins" panose="00000500000000000000" pitchFamily="2" charset="0"/>
                <a:cs typeface="Poppins" panose="00000500000000000000" pitchFamily="2" charset="0"/>
              </a:rPr>
              <a:t>Sept Session 2024 </a:t>
            </a:r>
          </a:p>
        </p:txBody>
      </p:sp>
      <p:sp>
        <p:nvSpPr>
          <p:cNvPr id="1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14563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598E-5BD3-46E4-00B7-99DDE93321A5}"/>
              </a:ext>
            </a:extLst>
          </p:cNvPr>
          <p:cNvSpPr>
            <a:spLocks noGrp="1"/>
          </p:cNvSpPr>
          <p:nvPr>
            <p:ph type="title"/>
          </p:nvPr>
        </p:nvSpPr>
        <p:spPr>
          <a:xfrm>
            <a:off x="838200" y="365126"/>
            <a:ext cx="10515600" cy="1225380"/>
          </a:xfrm>
        </p:spPr>
        <p:txBody>
          <a:bodyPr>
            <a:normAutofit fontScale="90000"/>
          </a:bodyPr>
          <a:lstStyle/>
          <a:p>
            <a:r>
              <a:rPr lang="en-US" sz="4400" b="1" i="0" dirty="0">
                <a:solidFill>
                  <a:schemeClr val="bg1"/>
                </a:solidFill>
                <a:effectLst/>
                <a:latin typeface="Poppins" panose="00000500000000000000" pitchFamily="2" charset="0"/>
              </a:rPr>
              <a:t>Baseband Signals</a:t>
            </a:r>
            <a:br>
              <a:rPr lang="en-US" sz="4400" dirty="0">
                <a:solidFill>
                  <a:schemeClr val="bg1"/>
                </a:solidFill>
              </a:rPr>
            </a:br>
            <a:endParaRPr lang="en-US" dirty="0"/>
          </a:p>
        </p:txBody>
      </p:sp>
      <p:pic>
        <p:nvPicPr>
          <p:cNvPr id="9" name="Content Placeholder 8">
            <a:extLst>
              <a:ext uri="{FF2B5EF4-FFF2-40B4-BE49-F238E27FC236}">
                <a16:creationId xmlns:a16="http://schemas.microsoft.com/office/drawing/2014/main" id="{24D54A9D-0E2F-635E-95AA-A35FABB46F31}"/>
              </a:ext>
            </a:extLst>
          </p:cNvPr>
          <p:cNvPicPr>
            <a:picLocks noGrp="1" noChangeAspect="1"/>
          </p:cNvPicPr>
          <p:nvPr>
            <p:ph idx="1"/>
          </p:nvPr>
        </p:nvPicPr>
        <p:blipFill>
          <a:blip r:embed="rId2"/>
          <a:stretch>
            <a:fillRect/>
          </a:stretch>
        </p:blipFill>
        <p:spPr>
          <a:xfrm>
            <a:off x="4307770" y="1718923"/>
            <a:ext cx="6616044" cy="2716552"/>
          </a:xfrm>
          <a:prstGeom prst="rect">
            <a:avLst/>
          </a:prstGeom>
        </p:spPr>
      </p:pic>
      <p:sp>
        <p:nvSpPr>
          <p:cNvPr id="6" name="Slide Number Placeholder 5">
            <a:extLst>
              <a:ext uri="{FF2B5EF4-FFF2-40B4-BE49-F238E27FC236}">
                <a16:creationId xmlns:a16="http://schemas.microsoft.com/office/drawing/2014/main" id="{F8277F3F-33F8-C1FF-9608-280BA391B268}"/>
              </a:ext>
            </a:extLst>
          </p:cNvPr>
          <p:cNvSpPr>
            <a:spLocks noGrp="1"/>
          </p:cNvSpPr>
          <p:nvPr>
            <p:ph type="sldNum" sz="quarter" idx="12"/>
          </p:nvPr>
        </p:nvSpPr>
        <p:spPr/>
        <p:txBody>
          <a:bodyPr/>
          <a:lstStyle/>
          <a:p>
            <a:fld id="{6E91CC32-6A6B-4E2E-BBA1-6864F305DA26}" type="slidenum">
              <a:rPr lang="en-US" smtClean="0">
                <a:solidFill>
                  <a:schemeClr val="bg1"/>
                </a:solidFill>
              </a:rPr>
              <a:t>10</a:t>
            </a:fld>
            <a:endParaRPr lang="en-US" dirty="0">
              <a:solidFill>
                <a:schemeClr val="bg1"/>
              </a:solidFill>
            </a:endParaRPr>
          </a:p>
        </p:txBody>
      </p:sp>
      <p:pic>
        <p:nvPicPr>
          <p:cNvPr id="8" name="table">
            <a:extLst>
              <a:ext uri="{FF2B5EF4-FFF2-40B4-BE49-F238E27FC236}">
                <a16:creationId xmlns:a16="http://schemas.microsoft.com/office/drawing/2014/main" id="{197E5DAB-D99A-8A68-BC94-55FDD2819E43}"/>
              </a:ext>
            </a:extLst>
          </p:cNvPr>
          <p:cNvPicPr>
            <a:picLocks noChangeAspect="1"/>
          </p:cNvPicPr>
          <p:nvPr/>
        </p:nvPicPr>
        <p:blipFill>
          <a:blip r:embed="rId3"/>
          <a:stretch>
            <a:fillRect/>
          </a:stretch>
        </p:blipFill>
        <p:spPr>
          <a:xfrm>
            <a:off x="4224892" y="4563892"/>
            <a:ext cx="6781800" cy="1828800"/>
          </a:xfrm>
          <a:prstGeom prst="rect">
            <a:avLst/>
          </a:prstGeom>
        </p:spPr>
      </p:pic>
      <p:sp>
        <p:nvSpPr>
          <p:cNvPr id="11" name="TextBox 10">
            <a:extLst>
              <a:ext uri="{FF2B5EF4-FFF2-40B4-BE49-F238E27FC236}">
                <a16:creationId xmlns:a16="http://schemas.microsoft.com/office/drawing/2014/main" id="{473E546F-A50E-C218-C030-55D3313BCFA5}"/>
              </a:ext>
            </a:extLst>
          </p:cNvPr>
          <p:cNvSpPr txBox="1"/>
          <p:nvPr/>
        </p:nvSpPr>
        <p:spPr>
          <a:xfrm>
            <a:off x="838200" y="1718923"/>
            <a:ext cx="3077029" cy="4154984"/>
          </a:xfrm>
          <a:prstGeom prst="rect">
            <a:avLst/>
          </a:prstGeom>
          <a:noFill/>
        </p:spPr>
        <p:txBody>
          <a:bodyPr wrap="square">
            <a:spAutoFit/>
          </a:bodyPr>
          <a:lstStyle/>
          <a:p>
            <a:r>
              <a:rPr lang="en-US" sz="2400" dirty="0">
                <a:solidFill>
                  <a:schemeClr val="bg1"/>
                </a:solidFill>
              </a:rPr>
              <a:t>The screenshot to the left shows the spectrum analyzer displays the signal’s harmonic spectrum and its panel settings. Along with the signal voltage at each of the frequencies in the table in which I recorded. </a:t>
            </a:r>
          </a:p>
        </p:txBody>
      </p:sp>
    </p:spTree>
    <p:extLst>
      <p:ext uri="{BB962C8B-B14F-4D97-AF65-F5344CB8AC3E}">
        <p14:creationId xmlns:p14="http://schemas.microsoft.com/office/powerpoint/2010/main" val="486069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598E-5BD3-46E4-00B7-99DDE93321A5}"/>
              </a:ext>
            </a:extLst>
          </p:cNvPr>
          <p:cNvSpPr>
            <a:spLocks noGrp="1"/>
          </p:cNvSpPr>
          <p:nvPr>
            <p:ph type="title"/>
          </p:nvPr>
        </p:nvSpPr>
        <p:spPr>
          <a:xfrm>
            <a:off x="178593" y="224478"/>
            <a:ext cx="4653327" cy="1032113"/>
          </a:xfrm>
        </p:spPr>
        <p:txBody>
          <a:bodyPr>
            <a:normAutofit fontScale="90000"/>
          </a:bodyPr>
          <a:lstStyle/>
          <a:p>
            <a:r>
              <a:rPr lang="en-US" sz="4400" b="1" dirty="0">
                <a:solidFill>
                  <a:schemeClr val="dk1"/>
                </a:solidFill>
                <a:latin typeface="Poppins" panose="00000500000000000000" pitchFamily="2" charset="0"/>
                <a:cs typeface="Poppins" panose="00000500000000000000" pitchFamily="2" charset="0"/>
              </a:rPr>
              <a:t>AM Signals</a:t>
            </a:r>
            <a:br>
              <a:rPr lang="en-US" sz="4400" dirty="0">
                <a:solidFill>
                  <a:schemeClr val="dk1"/>
                </a:solidFill>
              </a:rPr>
            </a:br>
            <a:endParaRPr lang="en-US" dirty="0"/>
          </a:p>
        </p:txBody>
      </p:sp>
      <p:sp>
        <p:nvSpPr>
          <p:cNvPr id="3" name="Content Placeholder 2">
            <a:extLst>
              <a:ext uri="{FF2B5EF4-FFF2-40B4-BE49-F238E27FC236}">
                <a16:creationId xmlns:a16="http://schemas.microsoft.com/office/drawing/2014/main" id="{8EC8A2D1-B579-1D89-6F10-F6F413B9531C}"/>
              </a:ext>
            </a:extLst>
          </p:cNvPr>
          <p:cNvSpPr>
            <a:spLocks noGrp="1"/>
          </p:cNvSpPr>
          <p:nvPr>
            <p:ph idx="1"/>
          </p:nvPr>
        </p:nvSpPr>
        <p:spPr>
          <a:xfrm>
            <a:off x="171574" y="4757969"/>
            <a:ext cx="5459969" cy="1717145"/>
          </a:xfrm>
        </p:spPr>
        <p:txBody>
          <a:bodyPr>
            <a:normAutofit/>
          </a:bodyPr>
          <a:lstStyle/>
          <a:p>
            <a:pPr marL="0" indent="0">
              <a:buNone/>
            </a:pPr>
            <a:r>
              <a:rPr lang="en-US" sz="1900" dirty="0">
                <a:solidFill>
                  <a:schemeClr val="bg1"/>
                </a:solidFill>
                <a:latin typeface="Poppins" panose="00000500000000000000" pitchFamily="2" charset="0"/>
                <a:ea typeface="Calibri" panose="020F0502020204030204" pitchFamily="34" charset="0"/>
                <a:cs typeface="Poppins" panose="00000500000000000000" pitchFamily="2" charset="0"/>
              </a:rPr>
              <a:t>Above is a screenshot</a:t>
            </a:r>
            <a:r>
              <a:rPr lang="en-US" sz="1900" dirty="0">
                <a:solidFill>
                  <a:schemeClr val="bg1"/>
                </a:solidFill>
                <a:effectLst/>
                <a:latin typeface="Poppins" panose="00000500000000000000" pitchFamily="2" charset="0"/>
                <a:ea typeface="Calibri" panose="020F0502020204030204" pitchFamily="34" charset="0"/>
                <a:cs typeface="Poppins" panose="00000500000000000000" pitchFamily="2" charset="0"/>
              </a:rPr>
              <a:t> of the Oscilloscope </a:t>
            </a:r>
            <a:r>
              <a:rPr lang="en-US" sz="1900" dirty="0">
                <a:solidFill>
                  <a:schemeClr val="bg1"/>
                </a:solidFill>
                <a:latin typeface="Poppins" panose="00000500000000000000" pitchFamily="2" charset="0"/>
                <a:ea typeface="Calibri" panose="020F0502020204030204" pitchFamily="34" charset="0"/>
                <a:cs typeface="Poppins" panose="00000500000000000000" pitchFamily="2" charset="0"/>
              </a:rPr>
              <a:t>which </a:t>
            </a:r>
            <a:r>
              <a:rPr lang="en-US" sz="1900" dirty="0">
                <a:solidFill>
                  <a:schemeClr val="bg1"/>
                </a:solidFill>
                <a:effectLst/>
                <a:latin typeface="Poppins" panose="00000500000000000000" pitchFamily="2" charset="0"/>
                <a:ea typeface="Calibri" panose="020F0502020204030204" pitchFamily="34" charset="0"/>
                <a:cs typeface="Poppins" panose="00000500000000000000" pitchFamily="2" charset="0"/>
              </a:rPr>
              <a:t>includes the signal and the panel settings of the </a:t>
            </a:r>
            <a:r>
              <a:rPr lang="en-US" sz="1900" dirty="0">
                <a:solidFill>
                  <a:schemeClr val="bg1"/>
                </a:solidFill>
                <a:latin typeface="Poppins" panose="00000500000000000000" pitchFamily="2" charset="0"/>
                <a:ea typeface="Calibri" panose="020F0502020204030204" pitchFamily="34" charset="0"/>
                <a:cs typeface="Poppins" panose="00000500000000000000" pitchFamily="2" charset="0"/>
              </a:rPr>
              <a:t>oscilloscope. Along with a screenshot of the Spectrum Analyzer that includes the signal and the panel setting of the analyzer.</a:t>
            </a:r>
            <a:endParaRPr lang="en-US" sz="19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p>
            <a:endParaRPr lang="en-US" dirty="0"/>
          </a:p>
        </p:txBody>
      </p:sp>
      <p:sp>
        <p:nvSpPr>
          <p:cNvPr id="6" name="Slide Number Placeholder 5">
            <a:extLst>
              <a:ext uri="{FF2B5EF4-FFF2-40B4-BE49-F238E27FC236}">
                <a16:creationId xmlns:a16="http://schemas.microsoft.com/office/drawing/2014/main" id="{F8277F3F-33F8-C1FF-9608-280BA391B268}"/>
              </a:ext>
            </a:extLst>
          </p:cNvPr>
          <p:cNvSpPr>
            <a:spLocks noGrp="1"/>
          </p:cNvSpPr>
          <p:nvPr>
            <p:ph type="sldNum" sz="quarter" idx="12"/>
          </p:nvPr>
        </p:nvSpPr>
        <p:spPr/>
        <p:txBody>
          <a:bodyPr/>
          <a:lstStyle/>
          <a:p>
            <a:fld id="{6E91CC32-6A6B-4E2E-BBA1-6864F305DA26}" type="slidenum">
              <a:rPr lang="en-US" smtClean="0">
                <a:solidFill>
                  <a:schemeClr val="bg1"/>
                </a:solidFill>
              </a:rPr>
              <a:t>11</a:t>
            </a:fld>
            <a:endParaRPr lang="en-US" dirty="0">
              <a:solidFill>
                <a:schemeClr val="bg1"/>
              </a:solidFill>
            </a:endParaRPr>
          </a:p>
        </p:txBody>
      </p:sp>
      <p:pic>
        <p:nvPicPr>
          <p:cNvPr id="7" name="Picture 6">
            <a:extLst>
              <a:ext uri="{FF2B5EF4-FFF2-40B4-BE49-F238E27FC236}">
                <a16:creationId xmlns:a16="http://schemas.microsoft.com/office/drawing/2014/main" id="{D9B66CB9-A0F7-7575-7923-E90C1194B982}"/>
              </a:ext>
            </a:extLst>
          </p:cNvPr>
          <p:cNvPicPr>
            <a:picLocks noChangeAspect="1"/>
          </p:cNvPicPr>
          <p:nvPr/>
        </p:nvPicPr>
        <p:blipFill>
          <a:blip r:embed="rId2"/>
          <a:stretch>
            <a:fillRect/>
          </a:stretch>
        </p:blipFill>
        <p:spPr>
          <a:xfrm>
            <a:off x="6392399" y="1191823"/>
            <a:ext cx="5249203" cy="3149133"/>
          </a:xfrm>
          <a:prstGeom prst="rect">
            <a:avLst/>
          </a:prstGeom>
        </p:spPr>
      </p:pic>
      <p:pic>
        <p:nvPicPr>
          <p:cNvPr id="8" name="Picture 7">
            <a:extLst>
              <a:ext uri="{FF2B5EF4-FFF2-40B4-BE49-F238E27FC236}">
                <a16:creationId xmlns:a16="http://schemas.microsoft.com/office/drawing/2014/main" id="{DC1AA0A3-6EE6-3D7F-C867-2C9444BDFB0F}"/>
              </a:ext>
            </a:extLst>
          </p:cNvPr>
          <p:cNvPicPr>
            <a:picLocks noChangeAspect="1"/>
          </p:cNvPicPr>
          <p:nvPr/>
        </p:nvPicPr>
        <p:blipFill>
          <a:blip r:embed="rId3"/>
          <a:stretch>
            <a:fillRect/>
          </a:stretch>
        </p:blipFill>
        <p:spPr>
          <a:xfrm>
            <a:off x="178593" y="1256591"/>
            <a:ext cx="5220721" cy="3132046"/>
          </a:xfrm>
          <a:prstGeom prst="rect">
            <a:avLst/>
          </a:prstGeom>
        </p:spPr>
      </p:pic>
      <p:pic>
        <p:nvPicPr>
          <p:cNvPr id="9" name="Picture 8">
            <a:extLst>
              <a:ext uri="{FF2B5EF4-FFF2-40B4-BE49-F238E27FC236}">
                <a16:creationId xmlns:a16="http://schemas.microsoft.com/office/drawing/2014/main" id="{6E4D78CE-A237-29CA-AFAB-5B1DFCD5674F}"/>
              </a:ext>
            </a:extLst>
          </p:cNvPr>
          <p:cNvPicPr>
            <a:picLocks noChangeAspect="1"/>
          </p:cNvPicPr>
          <p:nvPr/>
        </p:nvPicPr>
        <p:blipFill>
          <a:blip r:embed="rId4"/>
          <a:stretch>
            <a:fillRect/>
          </a:stretch>
        </p:blipFill>
        <p:spPr>
          <a:xfrm>
            <a:off x="6371498" y="4486316"/>
            <a:ext cx="5291004" cy="1717145"/>
          </a:xfrm>
          <a:prstGeom prst="rect">
            <a:avLst/>
          </a:prstGeom>
        </p:spPr>
      </p:pic>
      <p:sp>
        <p:nvSpPr>
          <p:cNvPr id="11" name="TextBox 10">
            <a:extLst>
              <a:ext uri="{FF2B5EF4-FFF2-40B4-BE49-F238E27FC236}">
                <a16:creationId xmlns:a16="http://schemas.microsoft.com/office/drawing/2014/main" id="{D2407DE0-333F-5C90-D28B-BF8ACB92C93F}"/>
              </a:ext>
            </a:extLst>
          </p:cNvPr>
          <p:cNvSpPr txBox="1"/>
          <p:nvPr/>
        </p:nvSpPr>
        <p:spPr>
          <a:xfrm>
            <a:off x="171574" y="887259"/>
            <a:ext cx="4291807" cy="369332"/>
          </a:xfrm>
          <a:prstGeom prst="rect">
            <a:avLst/>
          </a:prstGeom>
          <a:noFill/>
        </p:spPr>
        <p:txBody>
          <a:bodyPr wrap="square">
            <a:spAutoFit/>
          </a:bodyPr>
          <a:lstStyle/>
          <a:p>
            <a:r>
              <a:rPr lang="en-US" dirty="0">
                <a:solidFill>
                  <a:schemeClr val="bg1"/>
                </a:solidFill>
                <a:latin typeface="Poppins" panose="00000500000000000000" pitchFamily="2" charset="0"/>
                <a:cs typeface="Poppins" panose="00000500000000000000" pitchFamily="2" charset="0"/>
              </a:rPr>
              <a:t>Oscilloscope screenshot here</a:t>
            </a:r>
          </a:p>
        </p:txBody>
      </p:sp>
      <p:sp>
        <p:nvSpPr>
          <p:cNvPr id="13" name="TextBox 12">
            <a:extLst>
              <a:ext uri="{FF2B5EF4-FFF2-40B4-BE49-F238E27FC236}">
                <a16:creationId xmlns:a16="http://schemas.microsoft.com/office/drawing/2014/main" id="{9AC5D664-AC62-0146-2FF6-F891F6204C0B}"/>
              </a:ext>
            </a:extLst>
          </p:cNvPr>
          <p:cNvSpPr txBox="1"/>
          <p:nvPr/>
        </p:nvSpPr>
        <p:spPr>
          <a:xfrm>
            <a:off x="6371498" y="786140"/>
            <a:ext cx="6117770" cy="646331"/>
          </a:xfrm>
          <a:prstGeom prst="rect">
            <a:avLst/>
          </a:prstGeom>
          <a:noFill/>
        </p:spPr>
        <p:txBody>
          <a:bodyPr wrap="square">
            <a:spAutoFit/>
          </a:bodyPr>
          <a:lstStyle/>
          <a:p>
            <a:r>
              <a:rPr lang="en-US" dirty="0">
                <a:solidFill>
                  <a:schemeClr val="bg1"/>
                </a:solidFill>
                <a:latin typeface="Poppins" panose="00000500000000000000" pitchFamily="2" charset="0"/>
                <a:cs typeface="Poppins" panose="00000500000000000000" pitchFamily="2" charset="0"/>
              </a:rPr>
              <a:t>Spectrum Analyzer screenshot here</a:t>
            </a:r>
          </a:p>
          <a:p>
            <a:endParaRPr lang="en-US"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56699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598E-5BD3-46E4-00B7-99DDE93321A5}"/>
              </a:ext>
            </a:extLst>
          </p:cNvPr>
          <p:cNvSpPr>
            <a:spLocks noGrp="1"/>
          </p:cNvSpPr>
          <p:nvPr>
            <p:ph type="title"/>
          </p:nvPr>
        </p:nvSpPr>
        <p:spPr/>
        <p:txBody>
          <a:bodyPr/>
          <a:lstStyle/>
          <a:p>
            <a:r>
              <a:rPr lang="en-US" sz="4400" b="1" dirty="0">
                <a:solidFill>
                  <a:schemeClr val="dk1"/>
                </a:solidFill>
                <a:latin typeface="Poppins" panose="00000500000000000000" pitchFamily="2" charset="0"/>
                <a:cs typeface="Poppins" panose="00000500000000000000" pitchFamily="2" charset="0"/>
              </a:rPr>
              <a:t>AM Signals Cont.</a:t>
            </a:r>
            <a:br>
              <a:rPr lang="en-US" sz="4400" dirty="0">
                <a:solidFill>
                  <a:schemeClr val="dk1"/>
                </a:solidFill>
              </a:rPr>
            </a:br>
            <a:endParaRPr lang="en-US" dirty="0">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8EC8A2D1-B579-1D89-6F10-F6F413B9531C}"/>
              </a:ext>
            </a:extLst>
          </p:cNvPr>
          <p:cNvSpPr>
            <a:spLocks noGrp="1"/>
          </p:cNvSpPr>
          <p:nvPr>
            <p:ph idx="1"/>
          </p:nvPr>
        </p:nvSpPr>
        <p:spPr>
          <a:xfrm>
            <a:off x="838200" y="1186997"/>
            <a:ext cx="3617687" cy="2242003"/>
          </a:xfrm>
        </p:spPr>
        <p:txBody>
          <a:bodyPr>
            <a:normAutofit fontScale="92500"/>
          </a:bodyPr>
          <a:lstStyle/>
          <a:p>
            <a:pPr marL="0" indent="0">
              <a:buNone/>
            </a:pPr>
            <a:r>
              <a:rPr lang="en-US" sz="2800" dirty="0">
                <a:solidFill>
                  <a:schemeClr val="bg1"/>
                </a:solidFill>
                <a:effectLst/>
                <a:latin typeface="Calibri" panose="020F0502020204030204" pitchFamily="34" charset="0"/>
                <a:ea typeface="Calibri" panose="020F0502020204030204" pitchFamily="34" charset="0"/>
              </a:rPr>
              <a:t>In this part, I developed equations for the carrier and modulating signals and plotted the equation for the composite modulated signal V</a:t>
            </a:r>
            <a:r>
              <a:rPr lang="en-US" sz="2800" baseline="-25000" dirty="0">
                <a:solidFill>
                  <a:schemeClr val="bg1"/>
                </a:solidFill>
                <a:effectLst/>
                <a:latin typeface="Calibri" panose="020F0502020204030204" pitchFamily="34" charset="0"/>
                <a:ea typeface="Calibri" panose="020F0502020204030204" pitchFamily="34" charset="0"/>
              </a:rPr>
              <a:t>AM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6" name="Slide Number Placeholder 5">
            <a:extLst>
              <a:ext uri="{FF2B5EF4-FFF2-40B4-BE49-F238E27FC236}">
                <a16:creationId xmlns:a16="http://schemas.microsoft.com/office/drawing/2014/main" id="{F8277F3F-33F8-C1FF-9608-280BA391B268}"/>
              </a:ext>
            </a:extLst>
          </p:cNvPr>
          <p:cNvSpPr>
            <a:spLocks noGrp="1"/>
          </p:cNvSpPr>
          <p:nvPr>
            <p:ph type="sldNum" sz="quarter" idx="12"/>
          </p:nvPr>
        </p:nvSpPr>
        <p:spPr/>
        <p:txBody>
          <a:bodyPr/>
          <a:lstStyle/>
          <a:p>
            <a:fld id="{6E91CC32-6A6B-4E2E-BBA1-6864F305DA26}" type="slidenum">
              <a:rPr lang="en-US" smtClean="0">
                <a:solidFill>
                  <a:schemeClr val="bg1"/>
                </a:solidFill>
              </a:rPr>
              <a:t>12</a:t>
            </a:fld>
            <a:endParaRPr lang="en-US" dirty="0">
              <a:solidFill>
                <a:schemeClr val="bg1"/>
              </a:solidFill>
            </a:endParaRPr>
          </a:p>
        </p:txBody>
      </p:sp>
      <p:sp>
        <p:nvSpPr>
          <p:cNvPr id="8" name="TextBox 7">
            <a:extLst>
              <a:ext uri="{FF2B5EF4-FFF2-40B4-BE49-F238E27FC236}">
                <a16:creationId xmlns:a16="http://schemas.microsoft.com/office/drawing/2014/main" id="{FDF91112-3AF8-AD06-D01F-8E07271FD41F}"/>
              </a:ext>
            </a:extLst>
          </p:cNvPr>
          <p:cNvSpPr txBox="1"/>
          <p:nvPr/>
        </p:nvSpPr>
        <p:spPr>
          <a:xfrm>
            <a:off x="838200" y="3916677"/>
            <a:ext cx="3617686" cy="1754326"/>
          </a:xfrm>
          <a:prstGeom prst="rect">
            <a:avLst/>
          </a:prstGeom>
          <a:noFill/>
        </p:spPr>
        <p:txBody>
          <a:bodyPr wrap="square">
            <a:spAutoFit/>
          </a:bodyPr>
          <a:lstStyle/>
          <a:p>
            <a:r>
              <a:rPr lang="en-US" dirty="0">
                <a:solidFill>
                  <a:schemeClr val="bg1"/>
                </a:solidFill>
                <a:latin typeface="Poppins" panose="00000500000000000000" pitchFamily="2" charset="0"/>
                <a:cs typeface="Poppins" panose="00000500000000000000" pitchFamily="2" charset="0"/>
              </a:rPr>
              <a:t>Equations here:</a:t>
            </a:r>
          </a:p>
          <a:p>
            <a:r>
              <a:rPr lang="en-US" dirty="0">
                <a:solidFill>
                  <a:schemeClr val="bg1"/>
                </a:solidFill>
                <a:latin typeface="Poppins" panose="00000500000000000000" pitchFamily="2" charset="0"/>
                <a:cs typeface="Poppins" panose="00000500000000000000" pitchFamily="2" charset="0"/>
              </a:rPr>
              <a:t>fc= 100000Hz</a:t>
            </a:r>
          </a:p>
          <a:p>
            <a:r>
              <a:rPr lang="en-US" dirty="0">
                <a:solidFill>
                  <a:schemeClr val="bg1"/>
                </a:solidFill>
                <a:latin typeface="Poppins" panose="00000500000000000000" pitchFamily="2" charset="0"/>
                <a:cs typeface="Poppins" panose="00000500000000000000" pitchFamily="2" charset="0"/>
              </a:rPr>
              <a:t>fi= 10000hz</a:t>
            </a:r>
          </a:p>
          <a:p>
            <a:r>
              <a:rPr lang="en-US" dirty="0">
                <a:solidFill>
                  <a:schemeClr val="bg1"/>
                </a:solidFill>
                <a:latin typeface="Poppins" panose="00000500000000000000" pitchFamily="2" charset="0"/>
                <a:cs typeface="Poppins" panose="00000500000000000000" pitchFamily="2" charset="0"/>
              </a:rPr>
              <a:t>y= 10 sin(2</a:t>
            </a:r>
            <a:r>
              <a:rPr lang="el-GR" dirty="0">
                <a:solidFill>
                  <a:schemeClr val="bg1"/>
                </a:solidFill>
                <a:cs typeface="Poppins" panose="00000500000000000000" pitchFamily="2" charset="0"/>
              </a:rPr>
              <a:t>π</a:t>
            </a:r>
            <a:r>
              <a:rPr lang="en-US" dirty="0">
                <a:solidFill>
                  <a:schemeClr val="bg1"/>
                </a:solidFill>
                <a:latin typeface="Poppins" panose="00000500000000000000" pitchFamily="2" charset="0"/>
                <a:cs typeface="Poppins" panose="00000500000000000000" pitchFamily="2" charset="0"/>
              </a:rPr>
              <a:t>100000x)+5sin(2</a:t>
            </a:r>
            <a:r>
              <a:rPr lang="el-GR" dirty="0">
                <a:solidFill>
                  <a:schemeClr val="bg1"/>
                </a:solidFill>
                <a:cs typeface="Poppins" panose="00000500000000000000" pitchFamily="2" charset="0"/>
              </a:rPr>
              <a:t>π</a:t>
            </a:r>
            <a:r>
              <a:rPr lang="en-US" dirty="0">
                <a:solidFill>
                  <a:schemeClr val="bg1"/>
                </a:solidFill>
                <a:latin typeface="Poppins" panose="00000500000000000000" pitchFamily="2" charset="0"/>
                <a:cs typeface="Poppins" panose="00000500000000000000" pitchFamily="2" charset="0"/>
              </a:rPr>
              <a:t>10000x)+(sin(2</a:t>
            </a:r>
            <a:r>
              <a:rPr lang="el-GR" dirty="0">
                <a:solidFill>
                  <a:schemeClr val="bg1"/>
                </a:solidFill>
                <a:cs typeface="Poppins" panose="00000500000000000000" pitchFamily="2" charset="0"/>
              </a:rPr>
              <a:t>π</a:t>
            </a:r>
            <a:r>
              <a:rPr lang="en-US" dirty="0">
                <a:solidFill>
                  <a:schemeClr val="bg1"/>
                </a:solidFill>
                <a:latin typeface="Poppins" panose="00000500000000000000" pitchFamily="2" charset="0"/>
                <a:cs typeface="Poppins" panose="00000500000000000000" pitchFamily="2" charset="0"/>
              </a:rPr>
              <a:t>100000x))</a:t>
            </a:r>
          </a:p>
        </p:txBody>
      </p:sp>
      <p:pic>
        <p:nvPicPr>
          <p:cNvPr id="9" name="Picture 8">
            <a:extLst>
              <a:ext uri="{FF2B5EF4-FFF2-40B4-BE49-F238E27FC236}">
                <a16:creationId xmlns:a16="http://schemas.microsoft.com/office/drawing/2014/main" id="{F702914D-209F-5931-20B4-95EA06355241}"/>
              </a:ext>
            </a:extLst>
          </p:cNvPr>
          <p:cNvPicPr>
            <a:picLocks noChangeAspect="1"/>
          </p:cNvPicPr>
          <p:nvPr/>
        </p:nvPicPr>
        <p:blipFill>
          <a:blip r:embed="rId3"/>
          <a:stretch>
            <a:fillRect/>
          </a:stretch>
        </p:blipFill>
        <p:spPr>
          <a:xfrm>
            <a:off x="4709615" y="1386404"/>
            <a:ext cx="7192370" cy="3789779"/>
          </a:xfrm>
          <a:prstGeom prst="rect">
            <a:avLst/>
          </a:prstGeom>
        </p:spPr>
      </p:pic>
      <p:sp>
        <p:nvSpPr>
          <p:cNvPr id="11" name="TextBox 10">
            <a:extLst>
              <a:ext uri="{FF2B5EF4-FFF2-40B4-BE49-F238E27FC236}">
                <a16:creationId xmlns:a16="http://schemas.microsoft.com/office/drawing/2014/main" id="{38BC5AE0-4FB2-24FC-B642-3F6D5CDB4301}"/>
              </a:ext>
            </a:extLst>
          </p:cNvPr>
          <p:cNvSpPr txBox="1"/>
          <p:nvPr/>
        </p:nvSpPr>
        <p:spPr>
          <a:xfrm>
            <a:off x="5562600" y="5304601"/>
            <a:ext cx="6096000" cy="923330"/>
          </a:xfrm>
          <a:prstGeom prst="rect">
            <a:avLst/>
          </a:prstGeom>
          <a:noFill/>
        </p:spPr>
        <p:txBody>
          <a:bodyPr wrap="square">
            <a:spAutoFit/>
          </a:bodyPr>
          <a:lstStyle/>
          <a:p>
            <a:r>
              <a:rPr lang="en-US" dirty="0">
                <a:solidFill>
                  <a:schemeClr val="bg1"/>
                </a:solidFill>
              </a:rPr>
              <a:t>Plotted diagram screenshot, in which I used Desmos to plot the equation for the composite </a:t>
            </a:r>
            <a:r>
              <a:rPr lang="en-US" sz="1800" dirty="0">
                <a:solidFill>
                  <a:schemeClr val="bg1"/>
                </a:solidFill>
                <a:effectLst/>
                <a:latin typeface="Calibri" panose="020F0502020204030204" pitchFamily="34" charset="0"/>
                <a:ea typeface="Calibri" panose="020F0502020204030204" pitchFamily="34" charset="0"/>
              </a:rPr>
              <a:t>modulated signal V</a:t>
            </a:r>
            <a:r>
              <a:rPr lang="en-US" sz="1800" baseline="-25000" dirty="0">
                <a:solidFill>
                  <a:schemeClr val="bg1"/>
                </a:solidFill>
                <a:effectLst/>
                <a:latin typeface="Calibri" panose="020F0502020204030204" pitchFamily="34" charset="0"/>
                <a:ea typeface="Calibri" panose="020F0502020204030204" pitchFamily="34" charset="0"/>
              </a:rPr>
              <a:t>AM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bg1"/>
                </a:solidFill>
              </a:rPr>
              <a:t> </a:t>
            </a:r>
          </a:p>
        </p:txBody>
      </p:sp>
    </p:spTree>
    <p:extLst>
      <p:ext uri="{BB962C8B-B14F-4D97-AF65-F5344CB8AC3E}">
        <p14:creationId xmlns:p14="http://schemas.microsoft.com/office/powerpoint/2010/main" val="364771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598E-5BD3-46E4-00B7-99DDE93321A5}"/>
              </a:ext>
            </a:extLst>
          </p:cNvPr>
          <p:cNvSpPr>
            <a:spLocks noGrp="1"/>
          </p:cNvSpPr>
          <p:nvPr>
            <p:ph type="title"/>
          </p:nvPr>
        </p:nvSpPr>
        <p:spPr>
          <a:xfrm>
            <a:off x="478971" y="94778"/>
            <a:ext cx="10515600" cy="1325563"/>
          </a:xfrm>
        </p:spPr>
        <p:txBody>
          <a:bodyPr/>
          <a:lstStyle/>
          <a:p>
            <a:r>
              <a:rPr lang="en-US" b="1" dirty="0">
                <a:solidFill>
                  <a:schemeClr val="bg1"/>
                </a:solidFill>
                <a:latin typeface="Poppins" panose="00000500000000000000" pitchFamily="2" charset="0"/>
                <a:cs typeface="Poppins" panose="00000500000000000000" pitchFamily="2" charset="0"/>
              </a:rPr>
              <a:t>FM signals</a:t>
            </a:r>
          </a:p>
        </p:txBody>
      </p:sp>
      <p:sp>
        <p:nvSpPr>
          <p:cNvPr id="3" name="Content Placeholder 2">
            <a:extLst>
              <a:ext uri="{FF2B5EF4-FFF2-40B4-BE49-F238E27FC236}">
                <a16:creationId xmlns:a16="http://schemas.microsoft.com/office/drawing/2014/main" id="{8EC8A2D1-B579-1D89-6F10-F6F413B9531C}"/>
              </a:ext>
            </a:extLst>
          </p:cNvPr>
          <p:cNvSpPr>
            <a:spLocks noGrp="1"/>
          </p:cNvSpPr>
          <p:nvPr>
            <p:ph idx="1"/>
          </p:nvPr>
        </p:nvSpPr>
        <p:spPr>
          <a:xfrm>
            <a:off x="478971" y="1266985"/>
            <a:ext cx="10515599" cy="910375"/>
          </a:xfrm>
        </p:spPr>
        <p:txBody>
          <a:bodyPr>
            <a:normAutofit fontScale="85000" lnSpcReduction="20000"/>
          </a:bodyPr>
          <a:lstStyle/>
          <a:p>
            <a:pPr marL="0" indent="0">
              <a:buNone/>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This is a screenshot </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 the Oscilloscope that includes the signal and the panel settings of the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oscilloscope. Also, a screenshot of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Spectrum Analyzer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includes the signal and the panel setting of the analyzer.</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Slide Number Placeholder 5">
            <a:extLst>
              <a:ext uri="{FF2B5EF4-FFF2-40B4-BE49-F238E27FC236}">
                <a16:creationId xmlns:a16="http://schemas.microsoft.com/office/drawing/2014/main" id="{F8277F3F-33F8-C1FF-9608-280BA391B268}"/>
              </a:ext>
            </a:extLst>
          </p:cNvPr>
          <p:cNvSpPr>
            <a:spLocks noGrp="1"/>
          </p:cNvSpPr>
          <p:nvPr>
            <p:ph type="sldNum" sz="quarter" idx="12"/>
          </p:nvPr>
        </p:nvSpPr>
        <p:spPr/>
        <p:txBody>
          <a:bodyPr/>
          <a:lstStyle/>
          <a:p>
            <a:fld id="{6E91CC32-6A6B-4E2E-BBA1-6864F305DA26}" type="slidenum">
              <a:rPr lang="en-US" smtClean="0">
                <a:solidFill>
                  <a:schemeClr val="bg1"/>
                </a:solidFill>
              </a:rPr>
              <a:t>13</a:t>
            </a:fld>
            <a:endParaRPr lang="en-US" dirty="0">
              <a:solidFill>
                <a:schemeClr val="bg1"/>
              </a:solidFill>
            </a:endParaRPr>
          </a:p>
        </p:txBody>
      </p:sp>
      <p:sp>
        <p:nvSpPr>
          <p:cNvPr id="8" name="TextBox 7">
            <a:extLst>
              <a:ext uri="{FF2B5EF4-FFF2-40B4-BE49-F238E27FC236}">
                <a16:creationId xmlns:a16="http://schemas.microsoft.com/office/drawing/2014/main" id="{2B263231-A2E2-1067-F3C1-3998337E26B9}"/>
              </a:ext>
            </a:extLst>
          </p:cNvPr>
          <p:cNvSpPr txBox="1"/>
          <p:nvPr/>
        </p:nvSpPr>
        <p:spPr>
          <a:xfrm>
            <a:off x="5477122" y="2515905"/>
            <a:ext cx="5207000" cy="4247317"/>
          </a:xfrm>
          <a:prstGeom prst="rect">
            <a:avLst/>
          </a:prstGeom>
          <a:noFill/>
        </p:spPr>
        <p:txBody>
          <a:bodyPr wrap="square">
            <a:spAutoFit/>
          </a:bodyPr>
          <a:lstStyle/>
          <a:p>
            <a:r>
              <a:rPr lang="en-US" dirty="0">
                <a:solidFill>
                  <a:schemeClr val="bg1"/>
                </a:solidFill>
                <a:latin typeface="Poppins" panose="00000500000000000000" pitchFamily="2" charset="0"/>
                <a:cs typeface="Poppins" panose="00000500000000000000" pitchFamily="2" charset="0"/>
              </a:rPr>
              <a:t>Spectrum Analyzer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8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p>
            <a:endParaRPr lang="en-US" dirty="0">
              <a:solidFill>
                <a:schemeClr val="bg1"/>
              </a:solidFill>
              <a:latin typeface="Poppins" panose="00000500000000000000" pitchFamily="2" charset="0"/>
              <a:ea typeface="Calibri" panose="020F0502020204030204" pitchFamily="34" charset="0"/>
              <a:cs typeface="Poppins" panose="00000500000000000000" pitchFamily="2" charset="0"/>
            </a:endParaRPr>
          </a:p>
          <a:p>
            <a:r>
              <a:rPr lang="en-US" sz="1800" dirty="0">
                <a:solidFill>
                  <a:schemeClr val="bg1"/>
                </a:solidFill>
                <a:effectLst/>
                <a:latin typeface="Poppins" panose="00000500000000000000" pitchFamily="2" charset="0"/>
                <a:ea typeface="Calibri" panose="020F0502020204030204" pitchFamily="34" charset="0"/>
                <a:cs typeface="Poppins" panose="00000500000000000000" pitchFamily="2" charset="0"/>
              </a:rPr>
              <a:t>What’s the carrier frequency?</a:t>
            </a:r>
            <a:endParaRPr lang="en-US" dirty="0">
              <a:solidFill>
                <a:schemeClr val="bg1"/>
              </a:solidFill>
              <a:latin typeface="Poppins" panose="00000500000000000000" pitchFamily="2" charset="0"/>
              <a:cs typeface="Poppins" panose="00000500000000000000" pitchFamily="2" charset="0"/>
            </a:endParaRPr>
          </a:p>
          <a:p>
            <a:r>
              <a:rPr lang="en-US" dirty="0">
                <a:solidFill>
                  <a:schemeClr val="bg1"/>
                </a:solidFill>
                <a:latin typeface="Poppins" panose="00000500000000000000" pitchFamily="2" charset="0"/>
                <a:cs typeface="Poppins" panose="00000500000000000000" pitchFamily="2" charset="0"/>
              </a:rPr>
              <a:t>100kHz</a:t>
            </a:r>
          </a:p>
        </p:txBody>
      </p:sp>
      <p:pic>
        <p:nvPicPr>
          <p:cNvPr id="9" name="Picture 8">
            <a:extLst>
              <a:ext uri="{FF2B5EF4-FFF2-40B4-BE49-F238E27FC236}">
                <a16:creationId xmlns:a16="http://schemas.microsoft.com/office/drawing/2014/main" id="{5BE5CEDF-2C96-5FA1-7290-DB30EFA95F85}"/>
              </a:ext>
            </a:extLst>
          </p:cNvPr>
          <p:cNvPicPr>
            <a:picLocks noChangeAspect="1"/>
          </p:cNvPicPr>
          <p:nvPr/>
        </p:nvPicPr>
        <p:blipFill>
          <a:blip r:embed="rId3"/>
          <a:stretch>
            <a:fillRect/>
          </a:stretch>
        </p:blipFill>
        <p:spPr>
          <a:xfrm>
            <a:off x="616857" y="2931093"/>
            <a:ext cx="4608286" cy="3078396"/>
          </a:xfrm>
          <a:prstGeom prst="rect">
            <a:avLst/>
          </a:prstGeom>
        </p:spPr>
      </p:pic>
      <p:pic>
        <p:nvPicPr>
          <p:cNvPr id="10" name="Picture 9">
            <a:extLst>
              <a:ext uri="{FF2B5EF4-FFF2-40B4-BE49-F238E27FC236}">
                <a16:creationId xmlns:a16="http://schemas.microsoft.com/office/drawing/2014/main" id="{6925C94D-1622-65F1-75B5-8E93E74EDDAC}"/>
              </a:ext>
            </a:extLst>
          </p:cNvPr>
          <p:cNvPicPr>
            <a:picLocks noChangeAspect="1"/>
          </p:cNvPicPr>
          <p:nvPr/>
        </p:nvPicPr>
        <p:blipFill>
          <a:blip r:embed="rId4"/>
          <a:stretch>
            <a:fillRect/>
          </a:stretch>
        </p:blipFill>
        <p:spPr>
          <a:xfrm>
            <a:off x="5477122" y="2931093"/>
            <a:ext cx="5121522" cy="3078396"/>
          </a:xfrm>
          <a:prstGeom prst="rect">
            <a:avLst/>
          </a:prstGeom>
        </p:spPr>
      </p:pic>
      <p:sp>
        <p:nvSpPr>
          <p:cNvPr id="12" name="TextBox 11">
            <a:extLst>
              <a:ext uri="{FF2B5EF4-FFF2-40B4-BE49-F238E27FC236}">
                <a16:creationId xmlns:a16="http://schemas.microsoft.com/office/drawing/2014/main" id="{31A64F8A-E952-DF3F-BBDA-FA2DE3925C9B}"/>
              </a:ext>
            </a:extLst>
          </p:cNvPr>
          <p:cNvSpPr txBox="1"/>
          <p:nvPr/>
        </p:nvSpPr>
        <p:spPr>
          <a:xfrm>
            <a:off x="478971" y="2520839"/>
            <a:ext cx="6096000" cy="369332"/>
          </a:xfrm>
          <a:prstGeom prst="rect">
            <a:avLst/>
          </a:prstGeom>
          <a:noFill/>
        </p:spPr>
        <p:txBody>
          <a:bodyPr wrap="square">
            <a:spAutoFit/>
          </a:bodyPr>
          <a:lstStyle/>
          <a:p>
            <a:r>
              <a:rPr lang="en-US" dirty="0">
                <a:solidFill>
                  <a:schemeClr val="bg1"/>
                </a:solidFill>
                <a:latin typeface="Poppins" panose="00000500000000000000" pitchFamily="2" charset="0"/>
                <a:cs typeface="Poppins" panose="00000500000000000000" pitchFamily="2" charset="0"/>
              </a:rPr>
              <a:t>Oscilloscope Analyzer screenshot here</a:t>
            </a:r>
          </a:p>
        </p:txBody>
      </p:sp>
    </p:spTree>
    <p:extLst>
      <p:ext uri="{BB962C8B-B14F-4D97-AF65-F5344CB8AC3E}">
        <p14:creationId xmlns:p14="http://schemas.microsoft.com/office/powerpoint/2010/main" val="693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right blue glacial flow">
            <a:extLst>
              <a:ext uri="{FF2B5EF4-FFF2-40B4-BE49-F238E27FC236}">
                <a16:creationId xmlns:a16="http://schemas.microsoft.com/office/drawing/2014/main" id="{9C5E994B-AFE0-2AF8-A6AC-008E3BC5F32B}"/>
              </a:ext>
            </a:extLst>
          </p:cNvPr>
          <p:cNvPicPr>
            <a:picLocks noChangeAspect="1"/>
          </p:cNvPicPr>
          <p:nvPr/>
        </p:nvPicPr>
        <p:blipFill>
          <a:blip r:embed="rId2">
            <a:alphaModFix amt="50000"/>
          </a:blip>
          <a:srcRect b="25000"/>
          <a:stretch/>
        </p:blipFill>
        <p:spPr>
          <a:xfrm>
            <a:off x="20" y="1"/>
            <a:ext cx="12191980" cy="6857999"/>
          </a:xfrm>
          <a:prstGeom prst="rect">
            <a:avLst/>
          </a:prstGeom>
        </p:spPr>
      </p:pic>
      <p:sp>
        <p:nvSpPr>
          <p:cNvPr id="2" name="Title 1">
            <a:extLst>
              <a:ext uri="{FF2B5EF4-FFF2-40B4-BE49-F238E27FC236}">
                <a16:creationId xmlns:a16="http://schemas.microsoft.com/office/drawing/2014/main" id="{307D38D8-E25D-DAA4-B719-75EFC0EF526F}"/>
              </a:ext>
            </a:extLst>
          </p:cNvPr>
          <p:cNvSpPr>
            <a:spLocks noGrp="1"/>
          </p:cNvSpPr>
          <p:nvPr>
            <p:ph type="ctrTitle"/>
          </p:nvPr>
        </p:nvSpPr>
        <p:spPr>
          <a:xfrm>
            <a:off x="1524000" y="1122362"/>
            <a:ext cx="9144000" cy="2900518"/>
          </a:xfrm>
        </p:spPr>
        <p:txBody>
          <a:bodyPr>
            <a:normAutofit/>
          </a:bodyPr>
          <a:lstStyle/>
          <a:p>
            <a:r>
              <a:rPr lang="en-US" b="1" dirty="0">
                <a:latin typeface="Poppins" panose="00000500000000000000" pitchFamily="2" charset="0"/>
                <a:ea typeface="Times New Roman" panose="02020603050405020304" pitchFamily="18" charset="0"/>
                <a:cs typeface="Poppins" panose="00000500000000000000" pitchFamily="2" charset="0"/>
              </a:rPr>
              <a:t>Pulse Code Modulation (PCM) and Line Codes</a:t>
            </a:r>
            <a:endParaRPr lang="en-US" b="1"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4382441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D38D8-E25D-DAA4-B719-75EFC0EF526F}"/>
              </a:ext>
            </a:extLst>
          </p:cNvPr>
          <p:cNvSpPr>
            <a:spLocks noGrp="1"/>
          </p:cNvSpPr>
          <p:nvPr>
            <p:ph type="ctrTitle"/>
          </p:nvPr>
        </p:nvSpPr>
        <p:spPr>
          <a:xfrm>
            <a:off x="4783065" y="1536241"/>
            <a:ext cx="7981497" cy="1876115"/>
          </a:xfrm>
          <a:noFill/>
        </p:spPr>
        <p:txBody>
          <a:bodyPr>
            <a:normAutofit/>
          </a:bodyPr>
          <a:lstStyle/>
          <a:p>
            <a:br>
              <a:rPr lang="en-US" sz="5200" b="1" i="1" dirty="0">
                <a:solidFill>
                  <a:schemeClr val="bg1"/>
                </a:solidFill>
              </a:rPr>
            </a:br>
            <a:endParaRPr lang="en-US" sz="5200" b="1" i="1" dirty="0">
              <a:solidFill>
                <a:schemeClr val="bg1"/>
              </a:solidFill>
            </a:endParaRPr>
          </a:p>
        </p:txBody>
      </p:sp>
      <p:sp>
        <p:nvSpPr>
          <p:cNvPr id="3" name="Subtitle 2">
            <a:extLst>
              <a:ext uri="{FF2B5EF4-FFF2-40B4-BE49-F238E27FC236}">
                <a16:creationId xmlns:a16="http://schemas.microsoft.com/office/drawing/2014/main" id="{4235403F-F542-091B-2005-7E1672C251A7}"/>
              </a:ext>
            </a:extLst>
          </p:cNvPr>
          <p:cNvSpPr>
            <a:spLocks noGrp="1"/>
          </p:cNvSpPr>
          <p:nvPr>
            <p:ph type="subTitle" idx="1"/>
          </p:nvPr>
        </p:nvSpPr>
        <p:spPr>
          <a:xfrm>
            <a:off x="5421694" y="2397738"/>
            <a:ext cx="6291335" cy="4122056"/>
          </a:xfrm>
          <a:noFill/>
        </p:spPr>
        <p:txBody>
          <a:bodyPr>
            <a:noAutofit/>
          </a:bodyPr>
          <a:lstStyle/>
          <a:p>
            <a:pPr algn="l"/>
            <a:r>
              <a:rPr lang="en-US" dirty="0">
                <a:solidFill>
                  <a:schemeClr val="bg1"/>
                </a:solidFill>
                <a:latin typeface="Poppins" panose="00000500000000000000" pitchFamily="2" charset="0"/>
                <a:cs typeface="Poppins" panose="00000500000000000000" pitchFamily="2" charset="0"/>
              </a:rPr>
              <a:t>In this section PCM and Line codes. I simulated a PCM system and compared the original input signal at the transmitter to the recovered signal at the receiver as well as plotted the power spectral densities of common line codes along with comparing their required frequency spectrum.</a:t>
            </a:r>
          </a:p>
        </p:txBody>
      </p:sp>
      <p:pic>
        <p:nvPicPr>
          <p:cNvPr id="4" name="Picture 3" descr="Bright blue glacial flow">
            <a:extLst>
              <a:ext uri="{FF2B5EF4-FFF2-40B4-BE49-F238E27FC236}">
                <a16:creationId xmlns:a16="http://schemas.microsoft.com/office/drawing/2014/main" id="{9C5E994B-AFE0-2AF8-A6AC-008E3BC5F32B}"/>
              </a:ext>
            </a:extLst>
          </p:cNvPr>
          <p:cNvPicPr>
            <a:picLocks noChangeAspect="1"/>
          </p:cNvPicPr>
          <p:nvPr/>
        </p:nvPicPr>
        <p:blipFill>
          <a:blip r:embed="rId2"/>
          <a:srcRect l="6705" r="27618"/>
          <a:stretch/>
        </p:blipFill>
        <p:spPr>
          <a:xfrm>
            <a:off x="2" y="10"/>
            <a:ext cx="4542969" cy="6857990"/>
          </a:xfrm>
          <a:prstGeom prst="rect">
            <a:avLst/>
          </a:prstGeom>
        </p:spPr>
      </p:pic>
      <p:sp>
        <p:nvSpPr>
          <p:cNvPr id="6" name="TextBox 5">
            <a:extLst>
              <a:ext uri="{FF2B5EF4-FFF2-40B4-BE49-F238E27FC236}">
                <a16:creationId xmlns:a16="http://schemas.microsoft.com/office/drawing/2014/main" id="{E169A017-B003-CDB1-1EF7-568707BD73E5}"/>
              </a:ext>
            </a:extLst>
          </p:cNvPr>
          <p:cNvSpPr txBox="1"/>
          <p:nvPr/>
        </p:nvSpPr>
        <p:spPr>
          <a:xfrm>
            <a:off x="4480066" y="764511"/>
            <a:ext cx="7771791" cy="1077218"/>
          </a:xfrm>
          <a:prstGeom prst="rect">
            <a:avLst/>
          </a:prstGeom>
          <a:noFill/>
        </p:spPr>
        <p:txBody>
          <a:bodyPr wrap="square">
            <a:spAutoFit/>
          </a:bodyPr>
          <a:lstStyle/>
          <a:p>
            <a:pPr algn="ctr"/>
            <a:r>
              <a:rPr lang="en-US" sz="3200" b="1"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Pulse Code Modulation (PCM) and Line Codes</a:t>
            </a:r>
            <a:endParaRPr lang="en-US" sz="3200" b="1"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0918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598E-5BD3-46E4-00B7-99DDE93321A5}"/>
              </a:ext>
            </a:extLst>
          </p:cNvPr>
          <p:cNvSpPr>
            <a:spLocks noGrp="1"/>
          </p:cNvSpPr>
          <p:nvPr>
            <p:ph type="title"/>
          </p:nvPr>
        </p:nvSpPr>
        <p:spPr/>
        <p:txBody>
          <a:bodyPr/>
          <a:lstStyle/>
          <a:p>
            <a:r>
              <a:rPr lang="en-US" sz="4400" b="1"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Pulse Code Modulation (PCM)</a:t>
            </a:r>
            <a:endParaRPr lang="en-US" b="1" dirty="0">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8EC8A2D1-B579-1D89-6F10-F6F413B9531C}"/>
              </a:ext>
            </a:extLst>
          </p:cNvPr>
          <p:cNvSpPr>
            <a:spLocks noGrp="1"/>
          </p:cNvSpPr>
          <p:nvPr>
            <p:ph idx="1"/>
          </p:nvPr>
        </p:nvSpPr>
        <p:spPr>
          <a:xfrm>
            <a:off x="838200" y="1553029"/>
            <a:ext cx="10163629" cy="1598159"/>
          </a:xfrm>
        </p:spPr>
        <p:txBody>
          <a:bodyPr>
            <a:normAutofit lnSpcReduction="10000"/>
          </a:bodyPr>
          <a:lstStyle/>
          <a:p>
            <a:pPr marL="0" indent="0">
              <a:buNone/>
            </a:pPr>
            <a:r>
              <a:rPr lang="en-US" sz="2800" dirty="0">
                <a:solidFill>
                  <a:schemeClr val="bg1"/>
                </a:solidFill>
                <a:effectLst/>
                <a:ea typeface="Calibri" panose="020F0502020204030204" pitchFamily="34" charset="0"/>
                <a:cs typeface="Times New Roman"/>
              </a:rPr>
              <a:t>The first screenshot shows the Oscilloscope-XSC1 display with the analog input signal and sampling clock at the input to the ADC. The second screenshot shows the Oscilloscope-XSC2 display with the output of the DAC.</a:t>
            </a:r>
            <a:r>
              <a:rPr lang="en-US" sz="2800" dirty="0">
                <a:solidFill>
                  <a:schemeClr val="bg1"/>
                </a:solidFill>
                <a:ea typeface="Calibri" panose="020F0502020204030204" pitchFamily="34" charset="0"/>
                <a:cs typeface="Times New Roman"/>
              </a:rPr>
              <a:t> </a:t>
            </a:r>
            <a:endParaRPr lang="en-US" sz="2800" dirty="0">
              <a:solidFill>
                <a:schemeClr val="bg1"/>
              </a:solidFill>
            </a:endParaRPr>
          </a:p>
          <a:p>
            <a:pPr marL="0" indent="0">
              <a:buNone/>
            </a:pPr>
            <a:endParaRPr lang="en-US" dirty="0"/>
          </a:p>
        </p:txBody>
      </p:sp>
      <p:sp>
        <p:nvSpPr>
          <p:cNvPr id="6" name="Slide Number Placeholder 5">
            <a:extLst>
              <a:ext uri="{FF2B5EF4-FFF2-40B4-BE49-F238E27FC236}">
                <a16:creationId xmlns:a16="http://schemas.microsoft.com/office/drawing/2014/main" id="{F8277F3F-33F8-C1FF-9608-280BA391B268}"/>
              </a:ext>
            </a:extLst>
          </p:cNvPr>
          <p:cNvSpPr>
            <a:spLocks noGrp="1"/>
          </p:cNvSpPr>
          <p:nvPr>
            <p:ph type="sldNum" sz="quarter" idx="12"/>
          </p:nvPr>
        </p:nvSpPr>
        <p:spPr/>
        <p:txBody>
          <a:bodyPr/>
          <a:lstStyle/>
          <a:p>
            <a:fld id="{6E91CC32-6A6B-4E2E-BBA1-6864F305DA26}" type="slidenum">
              <a:rPr lang="en-US" smtClean="0">
                <a:solidFill>
                  <a:schemeClr val="bg1"/>
                </a:solidFill>
              </a:rPr>
              <a:t>16</a:t>
            </a:fld>
            <a:endParaRPr lang="en-US" dirty="0">
              <a:solidFill>
                <a:schemeClr val="bg1"/>
              </a:solidFill>
            </a:endParaRPr>
          </a:p>
        </p:txBody>
      </p:sp>
      <p:sp>
        <p:nvSpPr>
          <p:cNvPr id="8" name="TextBox 7">
            <a:extLst>
              <a:ext uri="{FF2B5EF4-FFF2-40B4-BE49-F238E27FC236}">
                <a16:creationId xmlns:a16="http://schemas.microsoft.com/office/drawing/2014/main" id="{CB409FAA-3F66-B0BA-238F-0E7D549B8BCD}"/>
              </a:ext>
            </a:extLst>
          </p:cNvPr>
          <p:cNvSpPr txBox="1"/>
          <p:nvPr/>
        </p:nvSpPr>
        <p:spPr>
          <a:xfrm>
            <a:off x="3048000" y="3247962"/>
            <a:ext cx="6096000" cy="369332"/>
          </a:xfrm>
          <a:prstGeom prst="rect">
            <a:avLst/>
          </a:prstGeom>
          <a:noFill/>
        </p:spPr>
        <p:txBody>
          <a:bodyPr wrap="square">
            <a:spAutoFit/>
          </a:bodyPr>
          <a:lstStyle/>
          <a:p>
            <a:endParaRPr lang="en-US" dirty="0"/>
          </a:p>
        </p:txBody>
      </p:sp>
      <p:pic>
        <p:nvPicPr>
          <p:cNvPr id="9" name="Picture 8">
            <a:extLst>
              <a:ext uri="{FF2B5EF4-FFF2-40B4-BE49-F238E27FC236}">
                <a16:creationId xmlns:a16="http://schemas.microsoft.com/office/drawing/2014/main" id="{067286EA-6252-67B4-739F-0410CB703031}"/>
              </a:ext>
            </a:extLst>
          </p:cNvPr>
          <p:cNvPicPr>
            <a:picLocks noChangeAspect="1"/>
          </p:cNvPicPr>
          <p:nvPr/>
        </p:nvPicPr>
        <p:blipFill>
          <a:blip r:embed="rId2"/>
          <a:stretch>
            <a:fillRect/>
          </a:stretch>
        </p:blipFill>
        <p:spPr>
          <a:xfrm>
            <a:off x="838200" y="3157229"/>
            <a:ext cx="5098143" cy="2862962"/>
          </a:xfrm>
          <a:prstGeom prst="rect">
            <a:avLst/>
          </a:prstGeom>
        </p:spPr>
      </p:pic>
      <p:pic>
        <p:nvPicPr>
          <p:cNvPr id="10" name="Picture 9">
            <a:extLst>
              <a:ext uri="{FF2B5EF4-FFF2-40B4-BE49-F238E27FC236}">
                <a16:creationId xmlns:a16="http://schemas.microsoft.com/office/drawing/2014/main" id="{06DD9976-DC03-BBF5-0443-8152C389EA9E}"/>
              </a:ext>
            </a:extLst>
          </p:cNvPr>
          <p:cNvPicPr>
            <a:picLocks noChangeAspect="1"/>
          </p:cNvPicPr>
          <p:nvPr/>
        </p:nvPicPr>
        <p:blipFill>
          <a:blip r:embed="rId3"/>
          <a:stretch>
            <a:fillRect/>
          </a:stretch>
        </p:blipFill>
        <p:spPr>
          <a:xfrm>
            <a:off x="6096000" y="3151188"/>
            <a:ext cx="5304156" cy="2869003"/>
          </a:xfrm>
          <a:prstGeom prst="rect">
            <a:avLst/>
          </a:prstGeom>
        </p:spPr>
      </p:pic>
    </p:spTree>
    <p:extLst>
      <p:ext uri="{BB962C8B-B14F-4D97-AF65-F5344CB8AC3E}">
        <p14:creationId xmlns:p14="http://schemas.microsoft.com/office/powerpoint/2010/main" val="3093373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598E-5BD3-46E4-00B7-99DDE93321A5}"/>
              </a:ext>
            </a:extLst>
          </p:cNvPr>
          <p:cNvSpPr>
            <a:spLocks noGrp="1"/>
          </p:cNvSpPr>
          <p:nvPr>
            <p:ph type="title"/>
          </p:nvPr>
        </p:nvSpPr>
        <p:spPr/>
        <p:txBody>
          <a:bodyPr/>
          <a:lstStyle/>
          <a:p>
            <a:r>
              <a:rPr lang="en-US" sz="4400" b="1"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Pulse Code Modulation (PCM)</a:t>
            </a:r>
            <a:endParaRPr lang="en-US" b="1" dirty="0">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8EC8A2D1-B579-1D89-6F10-F6F413B9531C}"/>
              </a:ext>
            </a:extLst>
          </p:cNvPr>
          <p:cNvSpPr>
            <a:spLocks noGrp="1"/>
          </p:cNvSpPr>
          <p:nvPr>
            <p:ph idx="1"/>
          </p:nvPr>
        </p:nvSpPr>
        <p:spPr>
          <a:xfrm>
            <a:off x="838200" y="1825625"/>
            <a:ext cx="10207171" cy="1325563"/>
          </a:xfrm>
        </p:spPr>
        <p:txBody>
          <a:bodyPr>
            <a:normAutofit/>
          </a:bodyPr>
          <a:lstStyle/>
          <a:p>
            <a:pPr marL="0" indent="0">
              <a:buNone/>
            </a:pPr>
            <a:r>
              <a:rPr lang="en-US" sz="2000" dirty="0">
                <a:solidFill>
                  <a:schemeClr val="bg1"/>
                </a:solidFill>
                <a:effectLst/>
                <a:ea typeface="Calibri" panose="020F0502020204030204" pitchFamily="34" charset="0"/>
                <a:cs typeface="Times New Roman"/>
              </a:rPr>
              <a:t>The first screenshot shows the Oscilloscope-XSC1 display with the analog input signal and sampling clock at the input to the ADC. The second screenshot shows the Oscilloscope-XSC2 display with the output of the DAC</a:t>
            </a:r>
            <a:endParaRPr lang="en-US" sz="2000" dirty="0">
              <a:solidFill>
                <a:schemeClr val="bg1"/>
              </a:solidFill>
            </a:endParaRPr>
          </a:p>
        </p:txBody>
      </p:sp>
      <p:sp>
        <p:nvSpPr>
          <p:cNvPr id="6" name="Slide Number Placeholder 5">
            <a:extLst>
              <a:ext uri="{FF2B5EF4-FFF2-40B4-BE49-F238E27FC236}">
                <a16:creationId xmlns:a16="http://schemas.microsoft.com/office/drawing/2014/main" id="{F8277F3F-33F8-C1FF-9608-280BA391B268}"/>
              </a:ext>
            </a:extLst>
          </p:cNvPr>
          <p:cNvSpPr>
            <a:spLocks noGrp="1"/>
          </p:cNvSpPr>
          <p:nvPr>
            <p:ph type="sldNum" sz="quarter" idx="12"/>
          </p:nvPr>
        </p:nvSpPr>
        <p:spPr/>
        <p:txBody>
          <a:bodyPr/>
          <a:lstStyle/>
          <a:p>
            <a:fld id="{6E91CC32-6A6B-4E2E-BBA1-6864F305DA26}" type="slidenum">
              <a:rPr lang="en-US" smtClean="0">
                <a:solidFill>
                  <a:schemeClr val="bg1"/>
                </a:solidFill>
              </a:rPr>
              <a:t>17</a:t>
            </a:fld>
            <a:endParaRPr lang="en-US" dirty="0">
              <a:solidFill>
                <a:schemeClr val="bg1"/>
              </a:solidFill>
            </a:endParaRPr>
          </a:p>
        </p:txBody>
      </p:sp>
      <p:sp>
        <p:nvSpPr>
          <p:cNvPr id="8" name="TextBox 7">
            <a:extLst>
              <a:ext uri="{FF2B5EF4-FFF2-40B4-BE49-F238E27FC236}">
                <a16:creationId xmlns:a16="http://schemas.microsoft.com/office/drawing/2014/main" id="{CB409FAA-3F66-B0BA-238F-0E7D549B8BCD}"/>
              </a:ext>
            </a:extLst>
          </p:cNvPr>
          <p:cNvSpPr txBox="1"/>
          <p:nvPr/>
        </p:nvSpPr>
        <p:spPr>
          <a:xfrm>
            <a:off x="3048000" y="3247962"/>
            <a:ext cx="6096000" cy="369332"/>
          </a:xfrm>
          <a:prstGeom prst="rect">
            <a:avLst/>
          </a:prstGeom>
          <a:noFill/>
        </p:spPr>
        <p:txBody>
          <a:bodyPr wrap="square">
            <a:spAutoFit/>
          </a:bodyPr>
          <a:lstStyle/>
          <a:p>
            <a:endParaRPr lang="en-US" dirty="0"/>
          </a:p>
        </p:txBody>
      </p:sp>
      <p:pic>
        <p:nvPicPr>
          <p:cNvPr id="7" name="Picture 6">
            <a:extLst>
              <a:ext uri="{FF2B5EF4-FFF2-40B4-BE49-F238E27FC236}">
                <a16:creationId xmlns:a16="http://schemas.microsoft.com/office/drawing/2014/main" id="{411C8D6D-EF3C-9FFD-FC2C-44D4C7899FFE}"/>
              </a:ext>
            </a:extLst>
          </p:cNvPr>
          <p:cNvPicPr>
            <a:picLocks noChangeAspect="1"/>
          </p:cNvPicPr>
          <p:nvPr/>
        </p:nvPicPr>
        <p:blipFill>
          <a:blip r:embed="rId2"/>
          <a:stretch>
            <a:fillRect/>
          </a:stretch>
        </p:blipFill>
        <p:spPr>
          <a:xfrm>
            <a:off x="838200" y="2882736"/>
            <a:ext cx="5275649" cy="2281566"/>
          </a:xfrm>
          <a:prstGeom prst="rect">
            <a:avLst/>
          </a:prstGeom>
        </p:spPr>
      </p:pic>
      <p:pic>
        <p:nvPicPr>
          <p:cNvPr id="9" name="Picture 8">
            <a:extLst>
              <a:ext uri="{FF2B5EF4-FFF2-40B4-BE49-F238E27FC236}">
                <a16:creationId xmlns:a16="http://schemas.microsoft.com/office/drawing/2014/main" id="{C5B8626E-DEE5-AD3E-6971-287EDCBDCDF4}"/>
              </a:ext>
            </a:extLst>
          </p:cNvPr>
          <p:cNvPicPr>
            <a:picLocks noChangeAspect="1"/>
          </p:cNvPicPr>
          <p:nvPr/>
        </p:nvPicPr>
        <p:blipFill>
          <a:blip r:embed="rId3"/>
          <a:stretch>
            <a:fillRect/>
          </a:stretch>
        </p:blipFill>
        <p:spPr>
          <a:xfrm>
            <a:off x="6254292" y="2871284"/>
            <a:ext cx="4712616" cy="2281566"/>
          </a:xfrm>
          <a:prstGeom prst="rect">
            <a:avLst/>
          </a:prstGeom>
        </p:spPr>
      </p:pic>
      <p:sp>
        <p:nvSpPr>
          <p:cNvPr id="11" name="TextBox 10">
            <a:extLst>
              <a:ext uri="{FF2B5EF4-FFF2-40B4-BE49-F238E27FC236}">
                <a16:creationId xmlns:a16="http://schemas.microsoft.com/office/drawing/2014/main" id="{15053ED0-91CB-73B2-F0CA-6237849D6E71}"/>
              </a:ext>
            </a:extLst>
          </p:cNvPr>
          <p:cNvSpPr txBox="1"/>
          <p:nvPr/>
        </p:nvSpPr>
        <p:spPr>
          <a:xfrm>
            <a:off x="638627" y="5124630"/>
            <a:ext cx="8157029" cy="1477328"/>
          </a:xfrm>
          <a:prstGeom prst="rect">
            <a:avLst/>
          </a:prstGeom>
          <a:noFill/>
        </p:spPr>
        <p:txBody>
          <a:bodyPr wrap="square">
            <a:spAutoFit/>
          </a:bodyPr>
          <a:lstStyle/>
          <a:p>
            <a:endParaRPr lang="en-US" dirty="0"/>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What are the effects of increasing or decreasing the sampling rate? </a:t>
            </a:r>
          </a:p>
          <a:p>
            <a:pPr marL="0" indent="0">
              <a:buNone/>
            </a:pPr>
            <a:r>
              <a:rPr lang="en-US" sz="1800" b="1" dirty="0">
                <a:solidFill>
                  <a:schemeClr val="bg1"/>
                </a:solidFill>
                <a:latin typeface="Calibri" panose="020F0502020204030204" pitchFamily="34" charset="0"/>
                <a:cs typeface="Times New Roman" panose="02020603050405020304" pitchFamily="18" charset="0"/>
              </a:rPr>
              <a:t>Answer:</a:t>
            </a:r>
          </a:p>
          <a:p>
            <a:pPr marL="0" indent="0">
              <a:buNone/>
            </a:pPr>
            <a:r>
              <a:rPr lang="en-US" sz="1800" dirty="0">
                <a:solidFill>
                  <a:schemeClr val="bg1"/>
                </a:solidFill>
                <a:latin typeface="Calibri" panose="020F0502020204030204" pitchFamily="34" charset="0"/>
                <a:cs typeface="Times New Roman" panose="02020603050405020304" pitchFamily="18" charset="0"/>
              </a:rPr>
              <a:t>The effect of increasing the sample rate is that you can digitize the signal more rapidly. Which multiplies and produces more information.</a:t>
            </a:r>
          </a:p>
        </p:txBody>
      </p:sp>
    </p:spTree>
    <p:extLst>
      <p:ext uri="{BB962C8B-B14F-4D97-AF65-F5344CB8AC3E}">
        <p14:creationId xmlns:p14="http://schemas.microsoft.com/office/powerpoint/2010/main" val="53626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598E-5BD3-46E4-00B7-99DDE93321A5}"/>
              </a:ext>
            </a:extLst>
          </p:cNvPr>
          <p:cNvSpPr>
            <a:spLocks noGrp="1"/>
          </p:cNvSpPr>
          <p:nvPr>
            <p:ph type="title"/>
          </p:nvPr>
        </p:nvSpPr>
        <p:spPr/>
        <p:txBody>
          <a:bodyPr/>
          <a:lstStyle/>
          <a:p>
            <a:r>
              <a:rPr lang="en-US" b="1" dirty="0">
                <a:solidFill>
                  <a:schemeClr val="bg1"/>
                </a:solidFill>
                <a:latin typeface="Poppins" panose="00000500000000000000" pitchFamily="2" charset="0"/>
                <a:cs typeface="Poppins" panose="00000500000000000000" pitchFamily="2" charset="0"/>
              </a:rPr>
              <a:t>Line Codes</a:t>
            </a:r>
          </a:p>
        </p:txBody>
      </p:sp>
      <p:sp>
        <p:nvSpPr>
          <p:cNvPr id="3" name="Content Placeholder 2">
            <a:extLst>
              <a:ext uri="{FF2B5EF4-FFF2-40B4-BE49-F238E27FC236}">
                <a16:creationId xmlns:a16="http://schemas.microsoft.com/office/drawing/2014/main" id="{8EC8A2D1-B579-1D89-6F10-F6F413B9531C}"/>
              </a:ext>
            </a:extLst>
          </p:cNvPr>
          <p:cNvSpPr>
            <a:spLocks noGrp="1"/>
          </p:cNvSpPr>
          <p:nvPr>
            <p:ph idx="1"/>
          </p:nvPr>
        </p:nvSpPr>
        <p:spPr>
          <a:xfrm>
            <a:off x="838200" y="1490209"/>
            <a:ext cx="10515600" cy="990146"/>
          </a:xfrm>
        </p:spPr>
        <p:txBody>
          <a:bodyPr>
            <a:normAutofit/>
          </a:bodyPr>
          <a:lstStyle/>
          <a:p>
            <a:pPr marL="0" indent="0">
              <a:buNone/>
            </a:pPr>
            <a:r>
              <a:rPr lang="en-US" sz="2800" dirty="0">
                <a:solidFill>
                  <a:schemeClr val="bg1"/>
                </a:solidFill>
                <a:latin typeface="Calibri"/>
                <a:ea typeface="Calibri" panose="020F0502020204030204" pitchFamily="34" charset="0"/>
                <a:cs typeface="Times New Roman"/>
              </a:rPr>
              <a:t>This screenshot </a:t>
            </a:r>
            <a:r>
              <a:rPr lang="en-US" sz="2800" dirty="0">
                <a:solidFill>
                  <a:schemeClr val="bg1"/>
                </a:solidFill>
                <a:effectLst/>
                <a:latin typeface="Calibri"/>
                <a:ea typeface="Calibri" panose="020F0502020204030204" pitchFamily="34" charset="0"/>
                <a:cs typeface="Times New Roman"/>
              </a:rPr>
              <a:t>shows the power spectral densities of </a:t>
            </a:r>
            <a:r>
              <a:rPr lang="en-US" sz="2800" dirty="0">
                <a:solidFill>
                  <a:schemeClr val="bg1"/>
                </a:solidFill>
                <a:latin typeface="Calibri"/>
                <a:ea typeface="Calibri" panose="020F0502020204030204" pitchFamily="34" charset="0"/>
                <a:cs typeface="Times New Roman"/>
              </a:rPr>
              <a:t>four-line </a:t>
            </a:r>
            <a:r>
              <a:rPr lang="en-US" sz="2800" dirty="0">
                <a:solidFill>
                  <a:schemeClr val="bg1"/>
                </a:solidFill>
                <a:effectLst/>
                <a:latin typeface="Calibri"/>
                <a:ea typeface="Calibri" panose="020F0502020204030204" pitchFamily="34" charset="0"/>
                <a:cs typeface="Times New Roman"/>
              </a:rPr>
              <a:t>codes: NRZ-Polar, NRZ-Unipolar, NRZ-Bipolar, and Manchester-Polar.</a:t>
            </a:r>
            <a:r>
              <a:rPr lang="en-US" sz="2800" dirty="0">
                <a:solidFill>
                  <a:schemeClr val="bg1"/>
                </a:solidFill>
                <a:latin typeface="Calibri"/>
                <a:ea typeface="Calibri" panose="020F0502020204030204" pitchFamily="34" charset="0"/>
                <a:cs typeface="Times New Roman"/>
              </a:rPr>
              <a:t> </a:t>
            </a:r>
            <a:endParaRPr lang="en-US" sz="2800" dirty="0">
              <a:solidFill>
                <a:schemeClr val="bg1"/>
              </a:solidFill>
              <a:effectLst/>
              <a:latin typeface="Calibri"/>
              <a:ea typeface="Calibri" panose="020F0502020204030204" pitchFamily="34" charset="0"/>
              <a:cs typeface="Times New Roman" panose="02020603050405020304" pitchFamily="18" charset="0"/>
            </a:endParaRPr>
          </a:p>
          <a:p>
            <a:pPr marL="0" indent="0">
              <a:buNone/>
            </a:pPr>
            <a:endParaRPr lang="en-US" dirty="0"/>
          </a:p>
        </p:txBody>
      </p:sp>
      <p:sp>
        <p:nvSpPr>
          <p:cNvPr id="6" name="Slide Number Placeholder 5">
            <a:extLst>
              <a:ext uri="{FF2B5EF4-FFF2-40B4-BE49-F238E27FC236}">
                <a16:creationId xmlns:a16="http://schemas.microsoft.com/office/drawing/2014/main" id="{F8277F3F-33F8-C1FF-9608-280BA391B268}"/>
              </a:ext>
            </a:extLst>
          </p:cNvPr>
          <p:cNvSpPr>
            <a:spLocks noGrp="1"/>
          </p:cNvSpPr>
          <p:nvPr>
            <p:ph type="sldNum" sz="quarter" idx="12"/>
          </p:nvPr>
        </p:nvSpPr>
        <p:spPr/>
        <p:txBody>
          <a:bodyPr/>
          <a:lstStyle/>
          <a:p>
            <a:fld id="{6E91CC32-6A6B-4E2E-BBA1-6864F305DA26}" type="slidenum">
              <a:rPr lang="en-US" smtClean="0">
                <a:solidFill>
                  <a:schemeClr val="bg1"/>
                </a:solidFill>
              </a:rPr>
              <a:t>18</a:t>
            </a:fld>
            <a:endParaRPr lang="en-US" dirty="0">
              <a:solidFill>
                <a:schemeClr val="bg1"/>
              </a:solidFill>
            </a:endParaRPr>
          </a:p>
        </p:txBody>
      </p:sp>
      <p:sp>
        <p:nvSpPr>
          <p:cNvPr id="8" name="TextBox 7">
            <a:extLst>
              <a:ext uri="{FF2B5EF4-FFF2-40B4-BE49-F238E27FC236}">
                <a16:creationId xmlns:a16="http://schemas.microsoft.com/office/drawing/2014/main" id="{CB409FAA-3F66-B0BA-238F-0E7D549B8BCD}"/>
              </a:ext>
            </a:extLst>
          </p:cNvPr>
          <p:cNvSpPr txBox="1"/>
          <p:nvPr/>
        </p:nvSpPr>
        <p:spPr>
          <a:xfrm>
            <a:off x="3048000" y="3247962"/>
            <a:ext cx="6096000" cy="369332"/>
          </a:xfrm>
          <a:prstGeom prst="rect">
            <a:avLst/>
          </a:prstGeom>
          <a:noFill/>
        </p:spPr>
        <p:txBody>
          <a:bodyPr wrap="square">
            <a:spAutoFit/>
          </a:bodyPr>
          <a:lstStyle/>
          <a:p>
            <a:endParaRPr lang="en-US" dirty="0"/>
          </a:p>
        </p:txBody>
      </p:sp>
      <p:pic>
        <p:nvPicPr>
          <p:cNvPr id="7" name="Picture 6">
            <a:extLst>
              <a:ext uri="{FF2B5EF4-FFF2-40B4-BE49-F238E27FC236}">
                <a16:creationId xmlns:a16="http://schemas.microsoft.com/office/drawing/2014/main" id="{92CD7168-D07E-0139-D6AA-DF7021E41A95}"/>
              </a:ext>
            </a:extLst>
          </p:cNvPr>
          <p:cNvPicPr>
            <a:picLocks noChangeAspect="1"/>
          </p:cNvPicPr>
          <p:nvPr/>
        </p:nvPicPr>
        <p:blipFill>
          <a:blip r:embed="rId2"/>
          <a:stretch>
            <a:fillRect/>
          </a:stretch>
        </p:blipFill>
        <p:spPr>
          <a:xfrm>
            <a:off x="838200" y="3222170"/>
            <a:ext cx="5688170" cy="3473513"/>
          </a:xfrm>
          <a:prstGeom prst="rect">
            <a:avLst/>
          </a:prstGeom>
        </p:spPr>
      </p:pic>
      <p:sp>
        <p:nvSpPr>
          <p:cNvPr id="10" name="TextBox 9">
            <a:extLst>
              <a:ext uri="{FF2B5EF4-FFF2-40B4-BE49-F238E27FC236}">
                <a16:creationId xmlns:a16="http://schemas.microsoft.com/office/drawing/2014/main" id="{6B81C29A-6557-39DE-16D6-56387D5DAA80}"/>
              </a:ext>
            </a:extLst>
          </p:cNvPr>
          <p:cNvSpPr txBox="1"/>
          <p:nvPr/>
        </p:nvSpPr>
        <p:spPr>
          <a:xfrm>
            <a:off x="838200" y="2631106"/>
            <a:ext cx="6096000" cy="400110"/>
          </a:xfrm>
          <a:prstGeom prst="rect">
            <a:avLst/>
          </a:prstGeom>
          <a:noFill/>
        </p:spPr>
        <p:txBody>
          <a:bodyPr wrap="square">
            <a:spAutoFit/>
          </a:bodyPr>
          <a:lstStyle/>
          <a:p>
            <a:r>
              <a:rPr lang="en-US" sz="2000" dirty="0">
                <a:solidFill>
                  <a:schemeClr val="bg1"/>
                </a:solidFill>
              </a:rPr>
              <a:t>MATLAB Diagram Here</a:t>
            </a:r>
          </a:p>
        </p:txBody>
      </p:sp>
      <p:sp>
        <p:nvSpPr>
          <p:cNvPr id="12" name="TextBox 11">
            <a:extLst>
              <a:ext uri="{FF2B5EF4-FFF2-40B4-BE49-F238E27FC236}">
                <a16:creationId xmlns:a16="http://schemas.microsoft.com/office/drawing/2014/main" id="{DC1057A4-48D3-1445-FF67-77D8763B30FC}"/>
              </a:ext>
            </a:extLst>
          </p:cNvPr>
          <p:cNvSpPr txBox="1"/>
          <p:nvPr/>
        </p:nvSpPr>
        <p:spPr>
          <a:xfrm>
            <a:off x="6715056" y="3322776"/>
            <a:ext cx="5244716" cy="3170099"/>
          </a:xfrm>
          <a:prstGeom prst="rect">
            <a:avLst/>
          </a:prstGeom>
          <a:noFill/>
        </p:spPr>
        <p:txBody>
          <a:bodyPr wrap="square">
            <a:spAutoFit/>
          </a:bodyPr>
          <a:lstStyle/>
          <a:p>
            <a:r>
              <a:rPr lang="en-US" sz="2000" dirty="0">
                <a:solidFill>
                  <a:schemeClr val="bg1"/>
                </a:solidFill>
              </a:rPr>
              <a:t>Compare the NRZ-Bipolar and Manchester polar codes in the diagram. </a:t>
            </a:r>
          </a:p>
          <a:p>
            <a:endParaRPr lang="en-US" sz="2000" dirty="0">
              <a:solidFill>
                <a:schemeClr val="bg1"/>
              </a:solidFill>
            </a:endParaRPr>
          </a:p>
          <a:p>
            <a:r>
              <a:rPr lang="en-US" sz="2000" dirty="0">
                <a:solidFill>
                  <a:schemeClr val="bg1"/>
                </a:solidFill>
              </a:rPr>
              <a:t>Which one requires more bandwidth? </a:t>
            </a:r>
          </a:p>
          <a:p>
            <a:endParaRPr lang="en-US" sz="2000" dirty="0">
              <a:solidFill>
                <a:schemeClr val="bg1"/>
              </a:solidFill>
            </a:endParaRPr>
          </a:p>
          <a:p>
            <a:r>
              <a:rPr lang="en-US" sz="2000" dirty="0">
                <a:solidFill>
                  <a:schemeClr val="bg1"/>
                </a:solidFill>
              </a:rPr>
              <a:t>Answer:</a:t>
            </a:r>
          </a:p>
          <a:p>
            <a:endParaRPr lang="en-US" sz="2000" dirty="0">
              <a:solidFill>
                <a:schemeClr val="bg1"/>
              </a:solidFill>
            </a:endParaRPr>
          </a:p>
          <a:p>
            <a:endParaRPr lang="en-US" sz="2000" dirty="0">
              <a:solidFill>
                <a:schemeClr val="bg1"/>
              </a:solidFill>
            </a:endParaRPr>
          </a:p>
          <a:p>
            <a:r>
              <a:rPr lang="en-US" sz="2000" dirty="0">
                <a:solidFill>
                  <a:schemeClr val="bg1"/>
                </a:solidFill>
              </a:rPr>
              <a:t>The Manchester-Polar code requires more bandwidth</a:t>
            </a:r>
            <a:r>
              <a:rPr lang="en-US" dirty="0">
                <a:solidFill>
                  <a:schemeClr val="bg1"/>
                </a:solidFill>
              </a:rPr>
              <a:t>.</a:t>
            </a:r>
          </a:p>
        </p:txBody>
      </p:sp>
    </p:spTree>
    <p:extLst>
      <p:ext uri="{BB962C8B-B14F-4D97-AF65-F5344CB8AC3E}">
        <p14:creationId xmlns:p14="http://schemas.microsoft.com/office/powerpoint/2010/main" val="513406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right blue glacial flow">
            <a:extLst>
              <a:ext uri="{FF2B5EF4-FFF2-40B4-BE49-F238E27FC236}">
                <a16:creationId xmlns:a16="http://schemas.microsoft.com/office/drawing/2014/main" id="{9C5E994B-AFE0-2AF8-A6AC-008E3BC5F32B}"/>
              </a:ext>
            </a:extLst>
          </p:cNvPr>
          <p:cNvPicPr>
            <a:picLocks noChangeAspect="1"/>
          </p:cNvPicPr>
          <p:nvPr/>
        </p:nvPicPr>
        <p:blipFill>
          <a:blip r:embed="rId2">
            <a:alphaModFix amt="50000"/>
          </a:blip>
          <a:srcRect b="25000"/>
          <a:stretch/>
        </p:blipFill>
        <p:spPr>
          <a:xfrm>
            <a:off x="20" y="1"/>
            <a:ext cx="12191980" cy="6857999"/>
          </a:xfrm>
          <a:prstGeom prst="rect">
            <a:avLst/>
          </a:prstGeom>
        </p:spPr>
      </p:pic>
      <p:sp>
        <p:nvSpPr>
          <p:cNvPr id="2" name="Title 1">
            <a:extLst>
              <a:ext uri="{FF2B5EF4-FFF2-40B4-BE49-F238E27FC236}">
                <a16:creationId xmlns:a16="http://schemas.microsoft.com/office/drawing/2014/main" id="{307D38D8-E25D-DAA4-B719-75EFC0EF526F}"/>
              </a:ext>
            </a:extLst>
          </p:cNvPr>
          <p:cNvSpPr>
            <a:spLocks noGrp="1"/>
          </p:cNvSpPr>
          <p:nvPr>
            <p:ph type="ctrTitle"/>
          </p:nvPr>
        </p:nvSpPr>
        <p:spPr>
          <a:xfrm>
            <a:off x="1524000" y="1122362"/>
            <a:ext cx="9144000" cy="2900518"/>
          </a:xfrm>
        </p:spPr>
        <p:txBody>
          <a:bodyPr>
            <a:normAutofit/>
          </a:bodyPr>
          <a:lstStyle/>
          <a:p>
            <a:r>
              <a:rPr lang="en-US" b="1" dirty="0">
                <a:latin typeface="Poppins" panose="00000500000000000000" pitchFamily="2" charset="0"/>
                <a:cs typeface="Poppins" panose="00000500000000000000" pitchFamily="2" charset="0"/>
              </a:rPr>
              <a:t>Cables and Structured Cabling</a:t>
            </a:r>
            <a:endParaRPr lang="en-US" b="1" dirty="0">
              <a:solidFill>
                <a:srgbClr val="FFFFFF"/>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2447595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pic>
        <p:nvPicPr>
          <p:cNvPr id="4" name="Picture 3" descr="Bright blue glacial flow">
            <a:extLst>
              <a:ext uri="{FF2B5EF4-FFF2-40B4-BE49-F238E27FC236}">
                <a16:creationId xmlns:a16="http://schemas.microsoft.com/office/drawing/2014/main" id="{9C5E994B-AFE0-2AF8-A6AC-008E3BC5F32B}"/>
              </a:ext>
            </a:extLst>
          </p:cNvPr>
          <p:cNvPicPr>
            <a:picLocks noChangeAspect="1"/>
          </p:cNvPicPr>
          <p:nvPr/>
        </p:nvPicPr>
        <p:blipFill>
          <a:blip r:embed="rId2"/>
          <a:srcRect r="13818" b="9091"/>
          <a:stretch/>
        </p:blipFill>
        <p:spPr>
          <a:xfrm>
            <a:off x="6836229" y="0"/>
            <a:ext cx="5355770" cy="6857999"/>
          </a:xfrm>
          <a:prstGeom prst="rect">
            <a:avLst/>
          </a:prstGeom>
        </p:spPr>
      </p:pic>
      <p:sp>
        <p:nvSpPr>
          <p:cNvPr id="2" name="Title 1">
            <a:extLst>
              <a:ext uri="{FF2B5EF4-FFF2-40B4-BE49-F238E27FC236}">
                <a16:creationId xmlns:a16="http://schemas.microsoft.com/office/drawing/2014/main" id="{307D38D8-E25D-DAA4-B719-75EFC0EF526F}"/>
              </a:ext>
            </a:extLst>
          </p:cNvPr>
          <p:cNvSpPr>
            <a:spLocks noGrp="1"/>
          </p:cNvSpPr>
          <p:nvPr>
            <p:ph type="ctrTitle"/>
          </p:nvPr>
        </p:nvSpPr>
        <p:spPr>
          <a:xfrm>
            <a:off x="608610" y="1804280"/>
            <a:ext cx="3963390" cy="4262691"/>
          </a:xfrm>
        </p:spPr>
        <p:txBody>
          <a:bodyPr anchor="b">
            <a:normAutofit/>
          </a:bodyPr>
          <a:lstStyle/>
          <a:p>
            <a:pPr algn="l"/>
            <a:br>
              <a:rPr lang="en-US" sz="4800" dirty="0">
                <a:solidFill>
                  <a:schemeClr val="bg1"/>
                </a:solidFill>
              </a:rPr>
            </a:br>
            <a:endParaRPr lang="en-US" sz="4800" dirty="0">
              <a:solidFill>
                <a:schemeClr val="bg1"/>
              </a:solidFill>
            </a:endParaRPr>
          </a:p>
        </p:txBody>
      </p:sp>
      <p:sp>
        <p:nvSpPr>
          <p:cNvPr id="3" name="Subtitle 2">
            <a:extLst>
              <a:ext uri="{FF2B5EF4-FFF2-40B4-BE49-F238E27FC236}">
                <a16:creationId xmlns:a16="http://schemas.microsoft.com/office/drawing/2014/main" id="{4235403F-F542-091B-2005-7E1672C251A7}"/>
              </a:ext>
            </a:extLst>
          </p:cNvPr>
          <p:cNvSpPr>
            <a:spLocks noGrp="1"/>
          </p:cNvSpPr>
          <p:nvPr>
            <p:ph type="subTitle" idx="1"/>
          </p:nvPr>
        </p:nvSpPr>
        <p:spPr>
          <a:xfrm>
            <a:off x="956953" y="270942"/>
            <a:ext cx="6388269" cy="845284"/>
          </a:xfrm>
        </p:spPr>
        <p:txBody>
          <a:bodyPr>
            <a:normAutofit/>
          </a:bodyPr>
          <a:lstStyle/>
          <a:p>
            <a:pPr algn="l"/>
            <a:r>
              <a:rPr lang="en-US" sz="4800" b="1" dirty="0">
                <a:solidFill>
                  <a:schemeClr val="bg1"/>
                </a:solidFill>
                <a:latin typeface="Poppins" panose="00000500000000000000" pitchFamily="2" charset="0"/>
                <a:cs typeface="Poppins" panose="00000500000000000000" pitchFamily="2" charset="0"/>
              </a:rPr>
              <a:t>Introduction  </a:t>
            </a:r>
          </a:p>
          <a:p>
            <a:pPr algn="l"/>
            <a:endParaRPr lang="en-US" sz="4800" b="1" dirty="0"/>
          </a:p>
        </p:txBody>
      </p:sp>
      <p:sp>
        <p:nvSpPr>
          <p:cNvPr id="6" name="Subtitle 2">
            <a:extLst>
              <a:ext uri="{FF2B5EF4-FFF2-40B4-BE49-F238E27FC236}">
                <a16:creationId xmlns:a16="http://schemas.microsoft.com/office/drawing/2014/main" id="{7C68B7DF-1A27-0B4D-B870-78647B7FA837}"/>
              </a:ext>
            </a:extLst>
          </p:cNvPr>
          <p:cNvSpPr txBox="1">
            <a:spLocks/>
          </p:cNvSpPr>
          <p:nvPr/>
        </p:nvSpPr>
        <p:spPr>
          <a:xfrm>
            <a:off x="447960" y="945526"/>
            <a:ext cx="6388269" cy="12081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b="1" dirty="0"/>
          </a:p>
          <a:p>
            <a:pPr algn="l"/>
            <a:r>
              <a:rPr lang="en-US" sz="2000" b="1" dirty="0">
                <a:solidFill>
                  <a:schemeClr val="bg1"/>
                </a:solidFill>
              </a:rPr>
              <a:t>Welcome to my NETW310 Final Course project in which I will be covering various topics such as:</a:t>
            </a:r>
          </a:p>
        </p:txBody>
      </p:sp>
      <p:graphicFrame>
        <p:nvGraphicFramePr>
          <p:cNvPr id="8" name="Subtitle 2">
            <a:extLst>
              <a:ext uri="{FF2B5EF4-FFF2-40B4-BE49-F238E27FC236}">
                <a16:creationId xmlns:a16="http://schemas.microsoft.com/office/drawing/2014/main" id="{5DCE7C1A-E3B7-95E5-B697-45222AEBF0C6}"/>
              </a:ext>
            </a:extLst>
          </p:cNvPr>
          <p:cNvGraphicFramePr/>
          <p:nvPr>
            <p:extLst>
              <p:ext uri="{D42A27DB-BD31-4B8C-83A1-F6EECF244321}">
                <p14:modId xmlns:p14="http://schemas.microsoft.com/office/powerpoint/2010/main" val="3139259302"/>
              </p:ext>
            </p:extLst>
          </p:nvPr>
        </p:nvGraphicFramePr>
        <p:xfrm>
          <a:off x="115125" y="2221393"/>
          <a:ext cx="6881754" cy="3845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4358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D38D8-E25D-DAA4-B719-75EFC0EF526F}"/>
              </a:ext>
            </a:extLst>
          </p:cNvPr>
          <p:cNvSpPr>
            <a:spLocks noGrp="1"/>
          </p:cNvSpPr>
          <p:nvPr>
            <p:ph type="ctrTitle"/>
          </p:nvPr>
        </p:nvSpPr>
        <p:spPr>
          <a:xfrm>
            <a:off x="4783065" y="1536241"/>
            <a:ext cx="7981497" cy="1876115"/>
          </a:xfrm>
          <a:noFill/>
        </p:spPr>
        <p:txBody>
          <a:bodyPr>
            <a:normAutofit/>
          </a:bodyPr>
          <a:lstStyle/>
          <a:p>
            <a:br>
              <a:rPr lang="en-US" sz="5200" b="1" i="1" dirty="0">
                <a:solidFill>
                  <a:schemeClr val="bg1"/>
                </a:solidFill>
              </a:rPr>
            </a:br>
            <a:endParaRPr lang="en-US" sz="5200" b="1" i="1" dirty="0">
              <a:solidFill>
                <a:schemeClr val="bg1"/>
              </a:solidFill>
            </a:endParaRPr>
          </a:p>
        </p:txBody>
      </p:sp>
      <p:sp>
        <p:nvSpPr>
          <p:cNvPr id="3" name="Subtitle 2">
            <a:extLst>
              <a:ext uri="{FF2B5EF4-FFF2-40B4-BE49-F238E27FC236}">
                <a16:creationId xmlns:a16="http://schemas.microsoft.com/office/drawing/2014/main" id="{4235403F-F542-091B-2005-7E1672C251A7}"/>
              </a:ext>
            </a:extLst>
          </p:cNvPr>
          <p:cNvSpPr>
            <a:spLocks noGrp="1"/>
          </p:cNvSpPr>
          <p:nvPr>
            <p:ph type="subTitle" idx="1"/>
          </p:nvPr>
        </p:nvSpPr>
        <p:spPr>
          <a:xfrm>
            <a:off x="5421694" y="2322286"/>
            <a:ext cx="6291335" cy="3405873"/>
          </a:xfrm>
          <a:noFill/>
        </p:spPr>
        <p:txBody>
          <a:bodyPr>
            <a:noAutofit/>
          </a:bodyPr>
          <a:lstStyle/>
          <a:p>
            <a:pPr algn="l"/>
            <a:r>
              <a:rPr lang="en-US" dirty="0">
                <a:solidFill>
                  <a:schemeClr val="bg1"/>
                </a:solidFill>
                <a:latin typeface="Poppins" panose="00000500000000000000" pitchFamily="2" charset="0"/>
                <a:cs typeface="Poppins" panose="00000500000000000000" pitchFamily="2" charset="0"/>
              </a:rPr>
              <a:t>In this section of  Cable and Structured Cabling. I will be reviewing the current network cabling installation standards used in structured cabling systems for multimedia communications. Which I will reference the ANSI/TIA-568 and ISO/IEC 11801 structured cabling standards.</a:t>
            </a:r>
          </a:p>
        </p:txBody>
      </p:sp>
      <p:pic>
        <p:nvPicPr>
          <p:cNvPr id="4" name="Picture 3" descr="Bright blue glacial flow">
            <a:extLst>
              <a:ext uri="{FF2B5EF4-FFF2-40B4-BE49-F238E27FC236}">
                <a16:creationId xmlns:a16="http://schemas.microsoft.com/office/drawing/2014/main" id="{9C5E994B-AFE0-2AF8-A6AC-008E3BC5F32B}"/>
              </a:ext>
            </a:extLst>
          </p:cNvPr>
          <p:cNvPicPr>
            <a:picLocks noChangeAspect="1"/>
          </p:cNvPicPr>
          <p:nvPr/>
        </p:nvPicPr>
        <p:blipFill>
          <a:blip r:embed="rId2"/>
          <a:srcRect l="6705" r="27618"/>
          <a:stretch/>
        </p:blipFill>
        <p:spPr>
          <a:xfrm>
            <a:off x="2" y="10"/>
            <a:ext cx="4542969" cy="6857990"/>
          </a:xfrm>
          <a:prstGeom prst="rect">
            <a:avLst/>
          </a:prstGeom>
        </p:spPr>
      </p:pic>
      <p:sp>
        <p:nvSpPr>
          <p:cNvPr id="6" name="TextBox 5">
            <a:extLst>
              <a:ext uri="{FF2B5EF4-FFF2-40B4-BE49-F238E27FC236}">
                <a16:creationId xmlns:a16="http://schemas.microsoft.com/office/drawing/2014/main" id="{E169A017-B003-CDB1-1EF7-568707BD73E5}"/>
              </a:ext>
            </a:extLst>
          </p:cNvPr>
          <p:cNvSpPr txBox="1"/>
          <p:nvPr/>
        </p:nvSpPr>
        <p:spPr>
          <a:xfrm>
            <a:off x="4480066" y="959767"/>
            <a:ext cx="7771791" cy="646331"/>
          </a:xfrm>
          <a:prstGeom prst="rect">
            <a:avLst/>
          </a:prstGeom>
          <a:noFill/>
        </p:spPr>
        <p:txBody>
          <a:bodyPr wrap="square">
            <a:spAutoFit/>
          </a:bodyPr>
          <a:lstStyle/>
          <a:p>
            <a:pPr algn="ctr"/>
            <a:r>
              <a:rPr lang="en-US" sz="3600" b="1" dirty="0">
                <a:solidFill>
                  <a:schemeClr val="bg1"/>
                </a:solidFill>
              </a:rPr>
              <a:t>Cables and Structured Cabling</a:t>
            </a:r>
            <a:endParaRPr lang="en-US" sz="3600" b="1"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49984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77F3F-33F8-C1FF-9608-280BA391B268}"/>
              </a:ext>
            </a:extLst>
          </p:cNvPr>
          <p:cNvSpPr>
            <a:spLocks noGrp="1"/>
          </p:cNvSpPr>
          <p:nvPr>
            <p:ph type="sldNum" sz="quarter" idx="12"/>
          </p:nvPr>
        </p:nvSpPr>
        <p:spPr/>
        <p:txBody>
          <a:bodyPr/>
          <a:lstStyle/>
          <a:p>
            <a:fld id="{6E91CC32-6A6B-4E2E-BBA1-6864F305DA26}" type="slidenum">
              <a:rPr lang="en-US" smtClean="0">
                <a:solidFill>
                  <a:schemeClr val="bg1"/>
                </a:solidFill>
              </a:rPr>
              <a:t>21</a:t>
            </a:fld>
            <a:endParaRPr lang="en-US" dirty="0">
              <a:solidFill>
                <a:schemeClr val="bg1"/>
              </a:solidFill>
            </a:endParaRPr>
          </a:p>
        </p:txBody>
      </p:sp>
      <p:sp>
        <p:nvSpPr>
          <p:cNvPr id="8" name="TextBox 7">
            <a:extLst>
              <a:ext uri="{FF2B5EF4-FFF2-40B4-BE49-F238E27FC236}">
                <a16:creationId xmlns:a16="http://schemas.microsoft.com/office/drawing/2014/main" id="{CB409FAA-3F66-B0BA-238F-0E7D549B8BCD}"/>
              </a:ext>
            </a:extLst>
          </p:cNvPr>
          <p:cNvSpPr txBox="1"/>
          <p:nvPr/>
        </p:nvSpPr>
        <p:spPr>
          <a:xfrm>
            <a:off x="3048000" y="3247962"/>
            <a:ext cx="6096000" cy="369332"/>
          </a:xfrm>
          <a:prstGeom prst="rect">
            <a:avLst/>
          </a:prstGeom>
          <a:noFill/>
        </p:spPr>
        <p:txBody>
          <a:bodyPr wrap="square">
            <a:spAutoFit/>
          </a:bodyPr>
          <a:lstStyle/>
          <a:p>
            <a:endParaRPr lang="en-US" dirty="0"/>
          </a:p>
        </p:txBody>
      </p:sp>
      <p:sp>
        <p:nvSpPr>
          <p:cNvPr id="13" name="TextBox 12">
            <a:extLst>
              <a:ext uri="{FF2B5EF4-FFF2-40B4-BE49-F238E27FC236}">
                <a16:creationId xmlns:a16="http://schemas.microsoft.com/office/drawing/2014/main" id="{265C2410-BA3E-5F11-5509-6FD9DD44E305}"/>
              </a:ext>
            </a:extLst>
          </p:cNvPr>
          <p:cNvSpPr txBox="1"/>
          <p:nvPr/>
        </p:nvSpPr>
        <p:spPr>
          <a:xfrm>
            <a:off x="406401" y="1041854"/>
            <a:ext cx="10947399" cy="5078313"/>
          </a:xfrm>
          <a:prstGeom prst="rect">
            <a:avLst/>
          </a:prstGeom>
          <a:noFill/>
        </p:spPr>
        <p:txBody>
          <a:bodyPr wrap="square">
            <a:spAutoFit/>
          </a:bodyPr>
          <a:lstStyle/>
          <a:p>
            <a:r>
              <a:rPr lang="en-US" sz="1800" dirty="0">
                <a:solidFill>
                  <a:schemeClr val="bg1"/>
                </a:solidFill>
                <a:latin typeface="Poppins" panose="00000500000000000000" pitchFamily="2" charset="0"/>
                <a:cs typeface="Poppins" panose="00000500000000000000" pitchFamily="2" charset="0"/>
              </a:rPr>
              <a:t>1. Why must the twisting in the individual wires be maintained in a UTP cable?</a:t>
            </a:r>
          </a:p>
          <a:p>
            <a:r>
              <a:rPr lang="en-US" sz="1800" dirty="0">
                <a:solidFill>
                  <a:schemeClr val="bg1"/>
                </a:solidFill>
                <a:latin typeface="Poppins" panose="00000500000000000000" pitchFamily="2" charset="0"/>
                <a:cs typeface="Poppins" panose="00000500000000000000" pitchFamily="2" charset="0"/>
              </a:rPr>
              <a:t>Answer:</a:t>
            </a:r>
          </a:p>
          <a:p>
            <a:endParaRPr lang="en-US" sz="1800" dirty="0">
              <a:solidFill>
                <a:schemeClr val="bg1"/>
              </a:solidFill>
              <a:latin typeface="Poppins" panose="00000500000000000000" pitchFamily="2" charset="0"/>
              <a:cs typeface="Poppins" panose="00000500000000000000" pitchFamily="2" charset="0"/>
            </a:endParaRPr>
          </a:p>
          <a:p>
            <a:r>
              <a:rPr lang="en-US" sz="1800" b="1" dirty="0">
                <a:solidFill>
                  <a:schemeClr val="bg1"/>
                </a:solidFill>
                <a:latin typeface="Poppins" panose="00000500000000000000" pitchFamily="2" charset="0"/>
                <a:cs typeface="Poppins" panose="00000500000000000000" pitchFamily="2" charset="0"/>
              </a:rPr>
              <a:t>Twisting in the individual wires is maintained in a UTP cable it helps to control signal degradation which is also due to electromagnetic interference. Not to mention it reduces crosstalk.</a:t>
            </a:r>
          </a:p>
          <a:p>
            <a:endParaRPr lang="en-US" sz="1800" dirty="0">
              <a:solidFill>
                <a:schemeClr val="bg1"/>
              </a:solidFill>
              <a:latin typeface="Poppins" panose="00000500000000000000" pitchFamily="2" charset="0"/>
              <a:cs typeface="Poppins" panose="00000500000000000000" pitchFamily="2" charset="0"/>
            </a:endParaRPr>
          </a:p>
          <a:p>
            <a:r>
              <a:rPr lang="en-US" sz="1800" dirty="0">
                <a:solidFill>
                  <a:schemeClr val="bg1"/>
                </a:solidFill>
                <a:latin typeface="Poppins" panose="00000500000000000000" pitchFamily="2" charset="0"/>
                <a:cs typeface="Poppins" panose="00000500000000000000" pitchFamily="2" charset="0"/>
              </a:rPr>
              <a:t>2. How many inches should UTP cable be separated from 110 volts electrical cable?</a:t>
            </a:r>
          </a:p>
          <a:p>
            <a:r>
              <a:rPr lang="en-US" sz="1800" dirty="0">
                <a:solidFill>
                  <a:schemeClr val="bg1"/>
                </a:solidFill>
                <a:latin typeface="Poppins" panose="00000500000000000000" pitchFamily="2" charset="0"/>
                <a:cs typeface="Poppins" panose="00000500000000000000" pitchFamily="2" charset="0"/>
              </a:rPr>
              <a:t>Answer:</a:t>
            </a:r>
          </a:p>
          <a:p>
            <a:endParaRPr lang="en-US" sz="1800" dirty="0">
              <a:solidFill>
                <a:schemeClr val="bg1"/>
              </a:solidFill>
              <a:latin typeface="Poppins" panose="00000500000000000000" pitchFamily="2" charset="0"/>
              <a:cs typeface="Poppins" panose="00000500000000000000" pitchFamily="2" charset="0"/>
            </a:endParaRPr>
          </a:p>
          <a:p>
            <a:r>
              <a:rPr lang="en-US" sz="1800" b="1" dirty="0">
                <a:solidFill>
                  <a:schemeClr val="bg1"/>
                </a:solidFill>
                <a:latin typeface="Poppins" panose="00000500000000000000" pitchFamily="2" charset="0"/>
                <a:cs typeface="Poppins" panose="00000500000000000000" pitchFamily="2" charset="0"/>
              </a:rPr>
              <a:t>A UTP cable should be  8-12 inches away from a 110-volt electric cable.</a:t>
            </a:r>
          </a:p>
          <a:p>
            <a:endParaRPr lang="en-US" sz="1800" dirty="0">
              <a:solidFill>
                <a:schemeClr val="bg1"/>
              </a:solidFill>
              <a:latin typeface="Poppins" panose="00000500000000000000" pitchFamily="2" charset="0"/>
              <a:cs typeface="Poppins" panose="00000500000000000000" pitchFamily="2" charset="0"/>
            </a:endParaRPr>
          </a:p>
          <a:p>
            <a:pPr marL="342900" indent="-342900">
              <a:buFont typeface="+mj-lt"/>
              <a:buAutoNum type="arabicPeriod"/>
            </a:pPr>
            <a:endParaRPr lang="en-US" sz="1800" dirty="0">
              <a:solidFill>
                <a:schemeClr val="bg1"/>
              </a:solidFill>
              <a:latin typeface="Poppins" panose="00000500000000000000" pitchFamily="2" charset="0"/>
              <a:cs typeface="Poppins" panose="00000500000000000000" pitchFamily="2" charset="0"/>
            </a:endParaRPr>
          </a:p>
          <a:p>
            <a:r>
              <a:rPr lang="en-US" sz="1800" dirty="0">
                <a:solidFill>
                  <a:schemeClr val="bg1"/>
                </a:solidFill>
                <a:latin typeface="Poppins" panose="00000500000000000000" pitchFamily="2" charset="0"/>
                <a:cs typeface="Poppins" panose="00000500000000000000" pitchFamily="2" charset="0"/>
              </a:rPr>
              <a:t>3. Horizontal cabling connects what areas to each other?</a:t>
            </a:r>
          </a:p>
          <a:p>
            <a:r>
              <a:rPr lang="en-US" sz="1800" dirty="0">
                <a:solidFill>
                  <a:schemeClr val="bg1"/>
                </a:solidFill>
                <a:latin typeface="Poppins" panose="00000500000000000000" pitchFamily="2" charset="0"/>
                <a:cs typeface="Poppins" panose="00000500000000000000" pitchFamily="2" charset="0"/>
              </a:rPr>
              <a:t>Answer:</a:t>
            </a:r>
          </a:p>
          <a:p>
            <a:endParaRPr lang="en-US" sz="1800" dirty="0">
              <a:solidFill>
                <a:schemeClr val="bg1"/>
              </a:solidFill>
              <a:latin typeface="Poppins" panose="00000500000000000000" pitchFamily="2" charset="0"/>
              <a:cs typeface="Poppins" panose="00000500000000000000" pitchFamily="2" charset="0"/>
            </a:endParaRPr>
          </a:p>
          <a:p>
            <a:r>
              <a:rPr lang="en-US" sz="1800" dirty="0">
                <a:solidFill>
                  <a:schemeClr val="bg1"/>
                </a:solidFill>
                <a:latin typeface="Poppins" panose="00000500000000000000" pitchFamily="2" charset="0"/>
                <a:cs typeface="Poppins" panose="00000500000000000000" pitchFamily="2" charset="0"/>
              </a:rPr>
              <a:t> </a:t>
            </a:r>
            <a:r>
              <a:rPr lang="en-US" sz="1800" b="1" dirty="0">
                <a:solidFill>
                  <a:schemeClr val="bg1"/>
                </a:solidFill>
                <a:latin typeface="Poppins" panose="00000500000000000000" pitchFamily="2" charset="0"/>
                <a:cs typeface="Poppins" panose="00000500000000000000" pitchFamily="2" charset="0"/>
              </a:rPr>
              <a:t>Horizontal cabling connects work area telecommunications information outlets to the telecommunications information outlet.</a:t>
            </a:r>
          </a:p>
        </p:txBody>
      </p:sp>
      <p:sp>
        <p:nvSpPr>
          <p:cNvPr id="15" name="TextBox 14">
            <a:extLst>
              <a:ext uri="{FF2B5EF4-FFF2-40B4-BE49-F238E27FC236}">
                <a16:creationId xmlns:a16="http://schemas.microsoft.com/office/drawing/2014/main" id="{F24115F8-55C7-B825-D6D1-B6FA69460F1E}"/>
              </a:ext>
            </a:extLst>
          </p:cNvPr>
          <p:cNvSpPr txBox="1"/>
          <p:nvPr/>
        </p:nvSpPr>
        <p:spPr>
          <a:xfrm>
            <a:off x="420915" y="230614"/>
            <a:ext cx="6096000" cy="707886"/>
          </a:xfrm>
          <a:prstGeom prst="rect">
            <a:avLst/>
          </a:prstGeom>
          <a:noFill/>
        </p:spPr>
        <p:txBody>
          <a:bodyPr wrap="square">
            <a:spAutoFit/>
          </a:bodyPr>
          <a:lstStyle/>
          <a:p>
            <a:r>
              <a:rPr lang="en-US" sz="4000" b="1" dirty="0">
                <a:solidFill>
                  <a:schemeClr val="bg1"/>
                </a:solidFill>
                <a:latin typeface="Poppins" panose="00000500000000000000" pitchFamily="2" charset="0"/>
                <a:cs typeface="Poppins" panose="00000500000000000000" pitchFamily="2" charset="0"/>
              </a:rPr>
              <a:t>Questions</a:t>
            </a:r>
          </a:p>
        </p:txBody>
      </p:sp>
    </p:spTree>
    <p:extLst>
      <p:ext uri="{BB962C8B-B14F-4D97-AF65-F5344CB8AC3E}">
        <p14:creationId xmlns:p14="http://schemas.microsoft.com/office/powerpoint/2010/main" val="2768953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598E-5BD3-46E4-00B7-99DDE93321A5}"/>
              </a:ext>
            </a:extLst>
          </p:cNvPr>
          <p:cNvSpPr>
            <a:spLocks noGrp="1"/>
          </p:cNvSpPr>
          <p:nvPr>
            <p:ph type="title"/>
          </p:nvPr>
        </p:nvSpPr>
        <p:spPr/>
        <p:txBody>
          <a:bodyPr/>
          <a:lstStyle/>
          <a:p>
            <a:r>
              <a:rPr lang="en-US" b="1" dirty="0">
                <a:solidFill>
                  <a:schemeClr val="bg1"/>
                </a:solidFill>
                <a:latin typeface="Poppins" panose="00000500000000000000" pitchFamily="2" charset="0"/>
                <a:cs typeface="Poppins" panose="00000500000000000000" pitchFamily="2" charset="0"/>
              </a:rPr>
              <a:t>Questions</a:t>
            </a:r>
          </a:p>
        </p:txBody>
      </p:sp>
      <p:sp>
        <p:nvSpPr>
          <p:cNvPr id="3" name="Content Placeholder 2">
            <a:extLst>
              <a:ext uri="{FF2B5EF4-FFF2-40B4-BE49-F238E27FC236}">
                <a16:creationId xmlns:a16="http://schemas.microsoft.com/office/drawing/2014/main" id="{8EC8A2D1-B579-1D89-6F10-F6F413B9531C}"/>
              </a:ext>
            </a:extLst>
          </p:cNvPr>
          <p:cNvSpPr>
            <a:spLocks noGrp="1"/>
          </p:cNvSpPr>
          <p:nvPr>
            <p:ph idx="1"/>
          </p:nvPr>
        </p:nvSpPr>
        <p:spPr>
          <a:xfrm>
            <a:off x="838200" y="1509486"/>
            <a:ext cx="10515600" cy="4667477"/>
          </a:xfrm>
        </p:spPr>
        <p:txBody>
          <a:bodyPr>
            <a:normAutofit fontScale="70000" lnSpcReduction="20000"/>
          </a:bodyPr>
          <a:lstStyle/>
          <a:p>
            <a:pPr marL="0" indent="0">
              <a:buNone/>
            </a:pPr>
            <a:r>
              <a:rPr lang="en-US" sz="2800" dirty="0">
                <a:solidFill>
                  <a:schemeClr val="bg1"/>
                </a:solidFill>
                <a:latin typeface="Poppins" panose="00000500000000000000" pitchFamily="2" charset="0"/>
                <a:cs typeface="Poppins" panose="00000500000000000000" pitchFamily="2" charset="0"/>
              </a:rPr>
              <a:t>4. What is a plenum-rated cable?</a:t>
            </a:r>
          </a:p>
          <a:p>
            <a:pPr marL="0" indent="0">
              <a:buNone/>
            </a:pPr>
            <a:endParaRPr lang="en-US" sz="2800" b="1" dirty="0">
              <a:solidFill>
                <a:schemeClr val="bg1"/>
              </a:solidFill>
              <a:latin typeface="Poppins" panose="00000500000000000000" pitchFamily="2" charset="0"/>
              <a:cs typeface="Poppins" panose="00000500000000000000" pitchFamily="2" charset="0"/>
            </a:endParaRPr>
          </a:p>
          <a:p>
            <a:pPr marL="0" indent="0">
              <a:buNone/>
            </a:pPr>
            <a:r>
              <a:rPr lang="en-US" sz="2800" b="1" dirty="0">
                <a:solidFill>
                  <a:schemeClr val="bg1"/>
                </a:solidFill>
                <a:latin typeface="Poppins" panose="00000500000000000000" pitchFamily="2" charset="0"/>
                <a:cs typeface="Poppins" panose="00000500000000000000" pitchFamily="2" charset="0"/>
              </a:rPr>
              <a:t>Answer: Plenum-rated cables are cables that run cables through a plenum space which are used for air circulation. These are special cables that are made with low-smoke-producing and fire-resistant materials.</a:t>
            </a:r>
          </a:p>
          <a:p>
            <a:pPr marL="0" indent="0">
              <a:buNone/>
            </a:pPr>
            <a:endParaRPr lang="en-US" sz="2800" b="1" dirty="0">
              <a:solidFill>
                <a:schemeClr val="bg1"/>
              </a:solidFill>
              <a:latin typeface="Poppins" panose="00000500000000000000" pitchFamily="2" charset="0"/>
              <a:cs typeface="Poppins" panose="00000500000000000000" pitchFamily="2" charset="0"/>
            </a:endParaRPr>
          </a:p>
          <a:p>
            <a:pPr marL="0" indent="0">
              <a:buNone/>
            </a:pPr>
            <a:r>
              <a:rPr lang="en-US" sz="2800" dirty="0">
                <a:solidFill>
                  <a:schemeClr val="bg1"/>
                </a:solidFill>
                <a:latin typeface="Poppins" panose="00000500000000000000" pitchFamily="2" charset="0"/>
                <a:cs typeface="Poppins" panose="00000500000000000000" pitchFamily="2" charset="0"/>
              </a:rPr>
              <a:t>5. What is a riser tube used for?   </a:t>
            </a:r>
          </a:p>
          <a:p>
            <a:pPr marL="0" indent="0">
              <a:buNone/>
            </a:pPr>
            <a:r>
              <a:rPr lang="en-US" sz="2800" b="1" dirty="0">
                <a:solidFill>
                  <a:schemeClr val="bg1"/>
                </a:solidFill>
                <a:latin typeface="Poppins" panose="00000500000000000000" pitchFamily="2" charset="0"/>
                <a:cs typeface="Poppins" panose="00000500000000000000" pitchFamily="2" charset="0"/>
              </a:rPr>
              <a:t>Answer: A Riser tube are vertical areas that are in a building that is used for communication cables, riser spaces are vertical areas in a building . Also are used for running utilities, including communication cables, which are between floors. Which is designed to be fire resistant and prevent fires from being spread between floors.</a:t>
            </a:r>
          </a:p>
          <a:p>
            <a:endParaRPr lang="en-US" sz="2800" b="1" dirty="0">
              <a:solidFill>
                <a:schemeClr val="bg1"/>
              </a:solidFill>
              <a:latin typeface="Poppins" panose="00000500000000000000" pitchFamily="2" charset="0"/>
              <a:cs typeface="Poppins" panose="00000500000000000000" pitchFamily="2" charset="0"/>
            </a:endParaRPr>
          </a:p>
          <a:p>
            <a:pPr marL="0" indent="0">
              <a:buNone/>
            </a:pPr>
            <a:r>
              <a:rPr lang="en-US" sz="2800" dirty="0">
                <a:solidFill>
                  <a:schemeClr val="bg1"/>
                </a:solidFill>
                <a:latin typeface="Poppins" panose="00000500000000000000" pitchFamily="2" charset="0"/>
                <a:cs typeface="Poppins" panose="00000500000000000000" pitchFamily="2" charset="0"/>
              </a:rPr>
              <a:t>6. Is the grounding of equipment mostly a safety or a performance concern</a:t>
            </a:r>
            <a:r>
              <a:rPr lang="en-US" sz="2800" b="1" dirty="0">
                <a:solidFill>
                  <a:schemeClr val="bg1"/>
                </a:solidFill>
                <a:latin typeface="Poppins" panose="00000500000000000000" pitchFamily="2" charset="0"/>
                <a:cs typeface="Poppins" panose="00000500000000000000" pitchFamily="2" charset="0"/>
              </a:rPr>
              <a:t>?</a:t>
            </a:r>
          </a:p>
          <a:p>
            <a:pPr marL="0" indent="0">
              <a:buNone/>
            </a:pPr>
            <a:r>
              <a:rPr lang="en-US" sz="2800" b="1" dirty="0">
                <a:solidFill>
                  <a:schemeClr val="bg1"/>
                </a:solidFill>
                <a:latin typeface="Poppins" panose="00000500000000000000" pitchFamily="2" charset="0"/>
                <a:cs typeface="Poppins" panose="00000500000000000000" pitchFamily="2" charset="0"/>
              </a:rPr>
              <a:t>Answer: Grounding of equipment is mostly a safety concern versus a performance concern.</a:t>
            </a:r>
          </a:p>
          <a:p>
            <a:pPr marL="0" indent="0">
              <a:buNone/>
            </a:pPr>
            <a:endParaRPr lang="en-US" dirty="0"/>
          </a:p>
        </p:txBody>
      </p:sp>
      <p:sp>
        <p:nvSpPr>
          <p:cNvPr id="6" name="Slide Number Placeholder 5">
            <a:extLst>
              <a:ext uri="{FF2B5EF4-FFF2-40B4-BE49-F238E27FC236}">
                <a16:creationId xmlns:a16="http://schemas.microsoft.com/office/drawing/2014/main" id="{F8277F3F-33F8-C1FF-9608-280BA391B268}"/>
              </a:ext>
            </a:extLst>
          </p:cNvPr>
          <p:cNvSpPr>
            <a:spLocks noGrp="1"/>
          </p:cNvSpPr>
          <p:nvPr>
            <p:ph type="sldNum" sz="quarter" idx="12"/>
          </p:nvPr>
        </p:nvSpPr>
        <p:spPr/>
        <p:txBody>
          <a:bodyPr/>
          <a:lstStyle/>
          <a:p>
            <a:fld id="{6E91CC32-6A6B-4E2E-BBA1-6864F305DA26}" type="slidenum">
              <a:rPr lang="en-US" smtClean="0">
                <a:solidFill>
                  <a:schemeClr val="bg1"/>
                </a:solidFill>
              </a:rPr>
              <a:t>22</a:t>
            </a:fld>
            <a:endParaRPr lang="en-US" dirty="0">
              <a:solidFill>
                <a:schemeClr val="bg1"/>
              </a:solidFill>
            </a:endParaRPr>
          </a:p>
        </p:txBody>
      </p:sp>
      <p:sp>
        <p:nvSpPr>
          <p:cNvPr id="8" name="TextBox 7">
            <a:extLst>
              <a:ext uri="{FF2B5EF4-FFF2-40B4-BE49-F238E27FC236}">
                <a16:creationId xmlns:a16="http://schemas.microsoft.com/office/drawing/2014/main" id="{CB409FAA-3F66-B0BA-238F-0E7D549B8BCD}"/>
              </a:ext>
            </a:extLst>
          </p:cNvPr>
          <p:cNvSpPr txBox="1"/>
          <p:nvPr/>
        </p:nvSpPr>
        <p:spPr>
          <a:xfrm>
            <a:off x="3048000" y="3247962"/>
            <a:ext cx="6096000"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3129060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right blue glacial flow">
            <a:extLst>
              <a:ext uri="{FF2B5EF4-FFF2-40B4-BE49-F238E27FC236}">
                <a16:creationId xmlns:a16="http://schemas.microsoft.com/office/drawing/2014/main" id="{9C5E994B-AFE0-2AF8-A6AC-008E3BC5F32B}"/>
              </a:ext>
            </a:extLst>
          </p:cNvPr>
          <p:cNvPicPr>
            <a:picLocks noChangeAspect="1"/>
          </p:cNvPicPr>
          <p:nvPr/>
        </p:nvPicPr>
        <p:blipFill>
          <a:blip r:embed="rId2">
            <a:alphaModFix amt="50000"/>
          </a:blip>
          <a:srcRect b="25000"/>
          <a:stretch/>
        </p:blipFill>
        <p:spPr>
          <a:xfrm>
            <a:off x="20" y="1"/>
            <a:ext cx="12191980" cy="6857999"/>
          </a:xfrm>
          <a:prstGeom prst="rect">
            <a:avLst/>
          </a:prstGeom>
        </p:spPr>
      </p:pic>
      <p:sp>
        <p:nvSpPr>
          <p:cNvPr id="2" name="Title 1">
            <a:extLst>
              <a:ext uri="{FF2B5EF4-FFF2-40B4-BE49-F238E27FC236}">
                <a16:creationId xmlns:a16="http://schemas.microsoft.com/office/drawing/2014/main" id="{307D38D8-E25D-DAA4-B719-75EFC0EF526F}"/>
              </a:ext>
            </a:extLst>
          </p:cNvPr>
          <p:cNvSpPr>
            <a:spLocks noGrp="1"/>
          </p:cNvSpPr>
          <p:nvPr>
            <p:ph type="ctrTitle"/>
          </p:nvPr>
        </p:nvSpPr>
        <p:spPr>
          <a:xfrm>
            <a:off x="1524000" y="1122362"/>
            <a:ext cx="9144000" cy="2900518"/>
          </a:xfrm>
        </p:spPr>
        <p:txBody>
          <a:bodyPr>
            <a:normAutofit/>
          </a:bodyPr>
          <a:lstStyle/>
          <a:p>
            <a:r>
              <a:rPr lang="en-US" b="1" dirty="0">
                <a:latin typeface="Poppins" panose="00000500000000000000" pitchFamily="2" charset="0"/>
                <a:cs typeface="Poppins" panose="00000500000000000000" pitchFamily="2" charset="0"/>
              </a:rPr>
              <a:t>Antenna Gain and Free Space Path Loss</a:t>
            </a:r>
            <a:endParaRPr lang="en-US" b="1" dirty="0">
              <a:solidFill>
                <a:srgbClr val="FFFFFF"/>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1089191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D38D8-E25D-DAA4-B719-75EFC0EF526F}"/>
              </a:ext>
            </a:extLst>
          </p:cNvPr>
          <p:cNvSpPr>
            <a:spLocks noGrp="1"/>
          </p:cNvSpPr>
          <p:nvPr>
            <p:ph type="ctrTitle"/>
          </p:nvPr>
        </p:nvSpPr>
        <p:spPr>
          <a:xfrm>
            <a:off x="4783065" y="1536241"/>
            <a:ext cx="7981497" cy="1876115"/>
          </a:xfrm>
          <a:noFill/>
        </p:spPr>
        <p:txBody>
          <a:bodyPr>
            <a:normAutofit/>
          </a:bodyPr>
          <a:lstStyle/>
          <a:p>
            <a:br>
              <a:rPr lang="en-US" sz="5200" b="1" i="1" dirty="0">
                <a:solidFill>
                  <a:schemeClr val="bg1"/>
                </a:solidFill>
              </a:rPr>
            </a:br>
            <a:endParaRPr lang="en-US" sz="5200" b="1" i="1" dirty="0">
              <a:solidFill>
                <a:schemeClr val="bg1"/>
              </a:solidFill>
            </a:endParaRPr>
          </a:p>
        </p:txBody>
      </p:sp>
      <p:sp>
        <p:nvSpPr>
          <p:cNvPr id="3" name="Subtitle 2">
            <a:extLst>
              <a:ext uri="{FF2B5EF4-FFF2-40B4-BE49-F238E27FC236}">
                <a16:creationId xmlns:a16="http://schemas.microsoft.com/office/drawing/2014/main" id="{4235403F-F542-091B-2005-7E1672C251A7}"/>
              </a:ext>
            </a:extLst>
          </p:cNvPr>
          <p:cNvSpPr>
            <a:spLocks noGrp="1"/>
          </p:cNvSpPr>
          <p:nvPr>
            <p:ph type="subTitle" idx="1"/>
          </p:nvPr>
        </p:nvSpPr>
        <p:spPr>
          <a:xfrm>
            <a:off x="5439459" y="2314922"/>
            <a:ext cx="6291335" cy="3347816"/>
          </a:xfrm>
          <a:noFill/>
        </p:spPr>
        <p:txBody>
          <a:bodyPr>
            <a:noAutofit/>
          </a:bodyPr>
          <a:lstStyle/>
          <a:p>
            <a:pPr algn="l"/>
            <a:endParaRPr lang="en-US" dirty="0">
              <a:solidFill>
                <a:schemeClr val="bg1"/>
              </a:solidFill>
              <a:latin typeface="Poppins" panose="00000500000000000000" pitchFamily="2" charset="0"/>
              <a:cs typeface="Poppins" panose="00000500000000000000" pitchFamily="2" charset="0"/>
            </a:endParaRPr>
          </a:p>
          <a:p>
            <a:pPr algn="l"/>
            <a:r>
              <a:rPr lang="en-US" dirty="0">
                <a:solidFill>
                  <a:schemeClr val="bg1"/>
                </a:solidFill>
                <a:latin typeface="Poppins" panose="00000500000000000000" pitchFamily="2" charset="0"/>
                <a:cs typeface="Poppins" panose="00000500000000000000" pitchFamily="2" charset="0"/>
              </a:rPr>
              <a:t>In this section, I will explore the characteristics of antenna gain and free space path loss. I will be analyzing the relationship between the signal frequency, antenna size, and antenna gain as well as analyzing the relationship between the signal frequency, distance, and free space path loss.</a:t>
            </a:r>
          </a:p>
        </p:txBody>
      </p:sp>
      <p:pic>
        <p:nvPicPr>
          <p:cNvPr id="4" name="Picture 3" descr="Bright blue glacial flow">
            <a:extLst>
              <a:ext uri="{FF2B5EF4-FFF2-40B4-BE49-F238E27FC236}">
                <a16:creationId xmlns:a16="http://schemas.microsoft.com/office/drawing/2014/main" id="{9C5E994B-AFE0-2AF8-A6AC-008E3BC5F32B}"/>
              </a:ext>
            </a:extLst>
          </p:cNvPr>
          <p:cNvPicPr>
            <a:picLocks noChangeAspect="1"/>
          </p:cNvPicPr>
          <p:nvPr/>
        </p:nvPicPr>
        <p:blipFill>
          <a:blip r:embed="rId2"/>
          <a:srcRect l="6705" r="27618"/>
          <a:stretch/>
        </p:blipFill>
        <p:spPr>
          <a:xfrm>
            <a:off x="2" y="10"/>
            <a:ext cx="4542969" cy="6857990"/>
          </a:xfrm>
          <a:prstGeom prst="rect">
            <a:avLst/>
          </a:prstGeom>
        </p:spPr>
      </p:pic>
      <p:sp>
        <p:nvSpPr>
          <p:cNvPr id="6" name="TextBox 5">
            <a:extLst>
              <a:ext uri="{FF2B5EF4-FFF2-40B4-BE49-F238E27FC236}">
                <a16:creationId xmlns:a16="http://schemas.microsoft.com/office/drawing/2014/main" id="{E169A017-B003-CDB1-1EF7-568707BD73E5}"/>
              </a:ext>
            </a:extLst>
          </p:cNvPr>
          <p:cNvSpPr txBox="1"/>
          <p:nvPr/>
        </p:nvSpPr>
        <p:spPr>
          <a:xfrm>
            <a:off x="4480066" y="959767"/>
            <a:ext cx="7771791" cy="1200329"/>
          </a:xfrm>
          <a:prstGeom prst="rect">
            <a:avLst/>
          </a:prstGeom>
          <a:noFill/>
        </p:spPr>
        <p:txBody>
          <a:bodyPr wrap="square">
            <a:spAutoFit/>
          </a:bodyPr>
          <a:lstStyle/>
          <a:p>
            <a:pPr algn="ctr"/>
            <a:r>
              <a:rPr lang="en-US" sz="3600" b="1" dirty="0">
                <a:solidFill>
                  <a:schemeClr val="bg1"/>
                </a:solidFill>
                <a:latin typeface="Poppins" panose="00000500000000000000" pitchFamily="2" charset="0"/>
                <a:cs typeface="Poppins" panose="00000500000000000000" pitchFamily="2" charset="0"/>
              </a:rPr>
              <a:t>Antenna Gain and Free Space Path Loss</a:t>
            </a:r>
          </a:p>
        </p:txBody>
      </p:sp>
    </p:spTree>
    <p:extLst>
      <p:ext uri="{BB962C8B-B14F-4D97-AF65-F5344CB8AC3E}">
        <p14:creationId xmlns:p14="http://schemas.microsoft.com/office/powerpoint/2010/main" val="262604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598E-5BD3-46E4-00B7-99DDE93321A5}"/>
              </a:ext>
            </a:extLst>
          </p:cNvPr>
          <p:cNvSpPr>
            <a:spLocks noGrp="1"/>
          </p:cNvSpPr>
          <p:nvPr>
            <p:ph type="title"/>
          </p:nvPr>
        </p:nvSpPr>
        <p:spPr>
          <a:xfrm>
            <a:off x="736600" y="136525"/>
            <a:ext cx="10515600" cy="1325563"/>
          </a:xfrm>
        </p:spPr>
        <p:txBody>
          <a:bodyPr/>
          <a:lstStyle/>
          <a:p>
            <a:r>
              <a:rPr lang="en-US" sz="4400" b="1" dirty="0">
                <a:solidFill>
                  <a:schemeClr val="bg1"/>
                </a:solidFill>
                <a:latin typeface="Poppins" panose="00000500000000000000" pitchFamily="2" charset="0"/>
                <a:cs typeface="Poppins" panose="00000500000000000000" pitchFamily="2" charset="0"/>
              </a:rPr>
              <a:t>Antenna Gain</a:t>
            </a:r>
            <a:endParaRPr lang="en-US" b="1" dirty="0">
              <a:solidFill>
                <a:schemeClr val="bg1"/>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8EC8A2D1-B579-1D89-6F10-F6F413B9531C}"/>
              </a:ext>
            </a:extLst>
          </p:cNvPr>
          <p:cNvSpPr>
            <a:spLocks noGrp="1"/>
          </p:cNvSpPr>
          <p:nvPr>
            <p:ph idx="1"/>
          </p:nvPr>
        </p:nvSpPr>
        <p:spPr>
          <a:xfrm>
            <a:off x="635000" y="1253331"/>
            <a:ext cx="10515600" cy="4351338"/>
          </a:xfrm>
        </p:spPr>
        <p:txBody>
          <a:bodyPr>
            <a:noAutofit/>
          </a:bodyPr>
          <a:lstStyle/>
          <a:p>
            <a:pPr marL="0" indent="0">
              <a:buNone/>
            </a:pPr>
            <a:r>
              <a:rPr lang="en-US" sz="1800" dirty="0">
                <a:solidFill>
                  <a:schemeClr val="bg1"/>
                </a:solidFill>
                <a:latin typeface="Poppins" panose="00000500000000000000" pitchFamily="2" charset="0"/>
                <a:cs typeface="Poppins" panose="00000500000000000000" pitchFamily="2" charset="0"/>
              </a:rPr>
              <a:t>1. What is the maximum theoretical antenna gain of a common dish antenna at the 2.4 GHz band? </a:t>
            </a:r>
          </a:p>
          <a:p>
            <a:pPr marL="0" indent="0">
              <a:buNone/>
            </a:pPr>
            <a:r>
              <a:rPr lang="en-US" sz="1800" b="1" dirty="0">
                <a:solidFill>
                  <a:schemeClr val="bg1"/>
                </a:solidFill>
                <a:latin typeface="Poppins" panose="00000500000000000000" pitchFamily="2" charset="0"/>
                <a:cs typeface="Poppins" panose="00000500000000000000" pitchFamily="2" charset="0"/>
              </a:rPr>
              <a:t>Answer:</a:t>
            </a:r>
          </a:p>
          <a:p>
            <a:pPr marL="0" indent="0">
              <a:buNone/>
            </a:pPr>
            <a:endParaRPr lang="en-US" sz="1800" b="1" dirty="0">
              <a:solidFill>
                <a:schemeClr val="bg1"/>
              </a:solidFill>
              <a:latin typeface="Poppins" panose="00000500000000000000" pitchFamily="2" charset="0"/>
              <a:cs typeface="Poppins" panose="00000500000000000000" pitchFamily="2" charset="0"/>
            </a:endParaRPr>
          </a:p>
          <a:p>
            <a:pPr marL="0" indent="0">
              <a:buNone/>
            </a:pPr>
            <a:r>
              <a:rPr lang="en-US" sz="1800" b="1" dirty="0">
                <a:solidFill>
                  <a:schemeClr val="bg1"/>
                </a:solidFill>
                <a:latin typeface="Poppins" panose="00000500000000000000" pitchFamily="2" charset="0"/>
                <a:cs typeface="Poppins" panose="00000500000000000000" pitchFamily="2" charset="0"/>
              </a:rPr>
              <a:t>The maximum theoretical antenna gain of a common dish antenna at the 2.4 GHz band is 22.379.</a:t>
            </a:r>
          </a:p>
          <a:p>
            <a:pPr marL="0" indent="0">
              <a:buNone/>
            </a:pPr>
            <a:endParaRPr lang="en-US" sz="1800" dirty="0">
              <a:solidFill>
                <a:schemeClr val="bg1"/>
              </a:solidFill>
              <a:latin typeface="Poppins" panose="00000500000000000000" pitchFamily="2" charset="0"/>
              <a:cs typeface="Poppins" panose="00000500000000000000" pitchFamily="2" charset="0"/>
            </a:endParaRPr>
          </a:p>
          <a:p>
            <a:pPr marL="0" indent="0">
              <a:buNone/>
            </a:pPr>
            <a:r>
              <a:rPr lang="en-US" sz="1800" dirty="0">
                <a:solidFill>
                  <a:schemeClr val="bg1"/>
                </a:solidFill>
                <a:latin typeface="Poppins" panose="00000500000000000000" pitchFamily="2" charset="0"/>
                <a:cs typeface="Poppins" panose="00000500000000000000" pitchFamily="2" charset="0"/>
              </a:rPr>
              <a:t>2. What is the maximum theoretical antenna gain of a common dish antenna at the 5 GHz band? </a:t>
            </a:r>
            <a:r>
              <a:rPr lang="en-US" sz="1800" b="1" dirty="0">
                <a:solidFill>
                  <a:schemeClr val="bg1"/>
                </a:solidFill>
                <a:latin typeface="Poppins" panose="00000500000000000000" pitchFamily="2" charset="0"/>
                <a:cs typeface="Poppins" panose="00000500000000000000" pitchFamily="2" charset="0"/>
              </a:rPr>
              <a:t>Answer:</a:t>
            </a:r>
          </a:p>
          <a:p>
            <a:pPr marL="0" indent="0">
              <a:buNone/>
            </a:pPr>
            <a:r>
              <a:rPr lang="en-US" sz="1800" b="1" dirty="0">
                <a:solidFill>
                  <a:schemeClr val="bg1"/>
                </a:solidFill>
                <a:latin typeface="Poppins" panose="00000500000000000000" pitchFamily="2" charset="0"/>
                <a:cs typeface="Poppins" panose="00000500000000000000" pitchFamily="2" charset="0"/>
              </a:rPr>
              <a:t>The maximum theoretical antenna gain of a common dish antenna at the 5 GHz band is 29.079.</a:t>
            </a:r>
          </a:p>
          <a:p>
            <a:pPr marL="0" indent="0">
              <a:buNone/>
            </a:pPr>
            <a:endParaRPr lang="en-US" sz="1800" dirty="0">
              <a:solidFill>
                <a:schemeClr val="bg1"/>
              </a:solidFill>
              <a:latin typeface="Poppins" panose="00000500000000000000" pitchFamily="2" charset="0"/>
              <a:cs typeface="Poppins" panose="00000500000000000000" pitchFamily="2" charset="0"/>
            </a:endParaRPr>
          </a:p>
          <a:p>
            <a:pPr marL="0" indent="0">
              <a:buNone/>
            </a:pPr>
            <a:r>
              <a:rPr lang="en-US" sz="1800" dirty="0">
                <a:solidFill>
                  <a:schemeClr val="bg1"/>
                </a:solidFill>
                <a:latin typeface="Poppins" panose="00000500000000000000" pitchFamily="2" charset="0"/>
                <a:cs typeface="Poppins" panose="00000500000000000000" pitchFamily="2" charset="0"/>
              </a:rPr>
              <a:t>3. Given the same sized reflector, which signals, high-frequency, or low-frequency, can be more efficiently focused by a common dish antenna (i.e., result in a higher antenna gain)? </a:t>
            </a:r>
          </a:p>
          <a:p>
            <a:pPr marL="0" indent="0">
              <a:buNone/>
            </a:pPr>
            <a:r>
              <a:rPr lang="en-US" sz="1800" b="1" dirty="0">
                <a:solidFill>
                  <a:schemeClr val="bg1"/>
                </a:solidFill>
                <a:latin typeface="Poppins" panose="00000500000000000000" pitchFamily="2" charset="0"/>
                <a:cs typeface="Poppins" panose="00000500000000000000" pitchFamily="2" charset="0"/>
              </a:rPr>
              <a:t>Answer: </a:t>
            </a:r>
          </a:p>
          <a:p>
            <a:pPr marL="0" indent="0">
              <a:buNone/>
            </a:pPr>
            <a:r>
              <a:rPr lang="en-US" sz="1800" b="1" dirty="0">
                <a:solidFill>
                  <a:schemeClr val="bg1"/>
                </a:solidFill>
                <a:latin typeface="Poppins" panose="00000500000000000000" pitchFamily="2" charset="0"/>
                <a:cs typeface="Poppins" panose="00000500000000000000" pitchFamily="2" charset="0"/>
              </a:rPr>
              <a:t>High frequency can be more efficiently focused by a common dish antenna. </a:t>
            </a:r>
          </a:p>
          <a:p>
            <a:pPr marL="0" indent="0">
              <a:buNone/>
            </a:pPr>
            <a:endParaRPr lang="en-US" sz="1400" b="1" dirty="0">
              <a:latin typeface="Poppins" panose="00000500000000000000" pitchFamily="2" charset="0"/>
              <a:cs typeface="Poppins" panose="00000500000000000000" pitchFamily="2" charset="0"/>
            </a:endParaRPr>
          </a:p>
          <a:p>
            <a:pPr marL="0" indent="0">
              <a:buNone/>
            </a:pPr>
            <a:endParaRPr lang="en-US" sz="1400" dirty="0"/>
          </a:p>
        </p:txBody>
      </p:sp>
      <p:sp>
        <p:nvSpPr>
          <p:cNvPr id="6" name="Slide Number Placeholder 5">
            <a:extLst>
              <a:ext uri="{FF2B5EF4-FFF2-40B4-BE49-F238E27FC236}">
                <a16:creationId xmlns:a16="http://schemas.microsoft.com/office/drawing/2014/main" id="{F8277F3F-33F8-C1FF-9608-280BA391B268}"/>
              </a:ext>
            </a:extLst>
          </p:cNvPr>
          <p:cNvSpPr>
            <a:spLocks noGrp="1"/>
          </p:cNvSpPr>
          <p:nvPr>
            <p:ph type="sldNum" sz="quarter" idx="12"/>
          </p:nvPr>
        </p:nvSpPr>
        <p:spPr>
          <a:xfrm>
            <a:off x="8929915" y="6356350"/>
            <a:ext cx="2743200" cy="365125"/>
          </a:xfrm>
        </p:spPr>
        <p:txBody>
          <a:bodyPr/>
          <a:lstStyle/>
          <a:p>
            <a:fld id="{6E91CC32-6A6B-4E2E-BBA1-6864F305DA26}" type="slidenum">
              <a:rPr lang="en-US" smtClean="0">
                <a:solidFill>
                  <a:schemeClr val="bg1"/>
                </a:solidFill>
              </a:rPr>
              <a:t>25</a:t>
            </a:fld>
            <a:endParaRPr lang="en-US" dirty="0">
              <a:solidFill>
                <a:schemeClr val="bg1"/>
              </a:solidFill>
            </a:endParaRPr>
          </a:p>
        </p:txBody>
      </p:sp>
      <p:sp>
        <p:nvSpPr>
          <p:cNvPr id="8" name="TextBox 7">
            <a:extLst>
              <a:ext uri="{FF2B5EF4-FFF2-40B4-BE49-F238E27FC236}">
                <a16:creationId xmlns:a16="http://schemas.microsoft.com/office/drawing/2014/main" id="{CB409FAA-3F66-B0BA-238F-0E7D549B8BCD}"/>
              </a:ext>
            </a:extLst>
          </p:cNvPr>
          <p:cNvSpPr txBox="1"/>
          <p:nvPr/>
        </p:nvSpPr>
        <p:spPr>
          <a:xfrm>
            <a:off x="3048000" y="3247962"/>
            <a:ext cx="6096000"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3807175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598E-5BD3-46E4-00B7-99DDE93321A5}"/>
              </a:ext>
            </a:extLst>
          </p:cNvPr>
          <p:cNvSpPr>
            <a:spLocks noGrp="1"/>
          </p:cNvSpPr>
          <p:nvPr>
            <p:ph type="title"/>
          </p:nvPr>
        </p:nvSpPr>
        <p:spPr>
          <a:xfrm>
            <a:off x="736600" y="136525"/>
            <a:ext cx="10515600" cy="1325563"/>
          </a:xfrm>
        </p:spPr>
        <p:txBody>
          <a:bodyPr/>
          <a:lstStyle/>
          <a:p>
            <a:r>
              <a:rPr lang="en-US" sz="4400" b="1" dirty="0">
                <a:solidFill>
                  <a:schemeClr val="bg1"/>
                </a:solidFill>
                <a:latin typeface="Poppins" panose="00000500000000000000" pitchFamily="2" charset="0"/>
                <a:cs typeface="Poppins" panose="00000500000000000000" pitchFamily="2" charset="0"/>
              </a:rPr>
              <a:t>Antenna Gain cont</a:t>
            </a:r>
            <a:r>
              <a:rPr lang="en-US" b="1" dirty="0">
                <a:solidFill>
                  <a:schemeClr val="bg1"/>
                </a:solidFill>
                <a:latin typeface="Poppins" panose="00000500000000000000" pitchFamily="2" charset="0"/>
                <a:cs typeface="Poppins" panose="00000500000000000000" pitchFamily="2" charset="0"/>
              </a:rPr>
              <a:t>.</a:t>
            </a:r>
          </a:p>
        </p:txBody>
      </p:sp>
      <p:sp>
        <p:nvSpPr>
          <p:cNvPr id="3" name="Content Placeholder 2">
            <a:extLst>
              <a:ext uri="{FF2B5EF4-FFF2-40B4-BE49-F238E27FC236}">
                <a16:creationId xmlns:a16="http://schemas.microsoft.com/office/drawing/2014/main" id="{8EC8A2D1-B579-1D89-6F10-F6F413B9531C}"/>
              </a:ext>
            </a:extLst>
          </p:cNvPr>
          <p:cNvSpPr>
            <a:spLocks noGrp="1"/>
          </p:cNvSpPr>
          <p:nvPr>
            <p:ph idx="1"/>
          </p:nvPr>
        </p:nvSpPr>
        <p:spPr>
          <a:xfrm>
            <a:off x="635000" y="1253331"/>
            <a:ext cx="10515600" cy="4351338"/>
          </a:xfrm>
        </p:spPr>
        <p:txBody>
          <a:bodyPr>
            <a:noAutofit/>
          </a:bodyPr>
          <a:lstStyle/>
          <a:p>
            <a:pPr marL="0" indent="0">
              <a:buNone/>
            </a:pPr>
            <a:r>
              <a:rPr lang="en-US" sz="2000" dirty="0">
                <a:solidFill>
                  <a:schemeClr val="bg1"/>
                </a:solidFill>
                <a:latin typeface="Poppins" panose="00000500000000000000" pitchFamily="2" charset="0"/>
                <a:cs typeface="Poppins" panose="00000500000000000000" pitchFamily="2" charset="0"/>
              </a:rPr>
              <a:t>4. What is the maximum theoretical antenna gain of the dish antenna used in the VLA radio telescopes in New Mexico at the 5 GHz band? </a:t>
            </a:r>
          </a:p>
          <a:p>
            <a:pPr marL="0" indent="0">
              <a:buNone/>
            </a:pPr>
            <a:r>
              <a:rPr lang="en-US" sz="2000" b="1" dirty="0">
                <a:solidFill>
                  <a:schemeClr val="bg1"/>
                </a:solidFill>
                <a:latin typeface="Poppins" panose="00000500000000000000" pitchFamily="2" charset="0"/>
                <a:cs typeface="Poppins" panose="00000500000000000000" pitchFamily="2" charset="0"/>
              </a:rPr>
              <a:t>Answer:</a:t>
            </a:r>
          </a:p>
          <a:p>
            <a:pPr marL="0" indent="0">
              <a:buNone/>
            </a:pPr>
            <a:r>
              <a:rPr lang="en-US" sz="2000" b="1" dirty="0">
                <a:solidFill>
                  <a:schemeClr val="bg1"/>
                </a:solidFill>
                <a:latin typeface="Poppins" panose="00000500000000000000" pitchFamily="2" charset="0"/>
                <a:cs typeface="Poppins" panose="00000500000000000000" pitchFamily="2" charset="0"/>
              </a:rPr>
              <a:t>The maximum theoretical antenna gain of the dish antenna used in the VLA radio telescopes in New Mexico at the 5 GHz band is 63.059.</a:t>
            </a:r>
          </a:p>
          <a:p>
            <a:pPr marL="0" indent="0">
              <a:buNone/>
            </a:pPr>
            <a:endParaRPr lang="en-US" sz="2000" dirty="0">
              <a:solidFill>
                <a:schemeClr val="bg1"/>
              </a:solidFill>
              <a:latin typeface="Poppins" panose="00000500000000000000" pitchFamily="2" charset="0"/>
              <a:cs typeface="Poppins" panose="00000500000000000000" pitchFamily="2" charset="0"/>
            </a:endParaRPr>
          </a:p>
          <a:p>
            <a:pPr marL="0" indent="0">
              <a:buNone/>
            </a:pPr>
            <a:r>
              <a:rPr lang="en-US" sz="2000" dirty="0">
                <a:solidFill>
                  <a:schemeClr val="bg1"/>
                </a:solidFill>
                <a:latin typeface="Poppins" panose="00000500000000000000" pitchFamily="2" charset="0"/>
                <a:cs typeface="Poppins" panose="00000500000000000000" pitchFamily="2" charset="0"/>
              </a:rPr>
              <a:t>5. Given the same signal frequency, which dish antennas, large-sized or small-sized, are more efficient at focusing the signal (i.e., result in a higher antenna gain)? </a:t>
            </a:r>
          </a:p>
          <a:p>
            <a:pPr marL="0" indent="0">
              <a:buNone/>
            </a:pPr>
            <a:r>
              <a:rPr lang="en-US" sz="2000" b="1" dirty="0">
                <a:solidFill>
                  <a:schemeClr val="bg1"/>
                </a:solidFill>
                <a:latin typeface="Poppins" panose="00000500000000000000" pitchFamily="2" charset="0"/>
                <a:cs typeface="Poppins" panose="00000500000000000000" pitchFamily="2" charset="0"/>
              </a:rPr>
              <a:t>Answer:</a:t>
            </a:r>
          </a:p>
          <a:p>
            <a:pPr marL="0" indent="0">
              <a:buNone/>
            </a:pPr>
            <a:r>
              <a:rPr lang="en-US" sz="2000" b="1" dirty="0">
                <a:solidFill>
                  <a:schemeClr val="bg1"/>
                </a:solidFill>
                <a:latin typeface="Poppins" panose="00000500000000000000" pitchFamily="2" charset="0"/>
                <a:cs typeface="Poppins" panose="00000500000000000000" pitchFamily="2" charset="0"/>
              </a:rPr>
              <a:t>Larger-sized are more efficient at focusing the signal versus a small-sized dish antenna</a:t>
            </a:r>
            <a:r>
              <a:rPr lang="en-US" sz="1400" b="1" dirty="0"/>
              <a:t>. </a:t>
            </a:r>
          </a:p>
          <a:p>
            <a:pPr marL="0" indent="0">
              <a:buNone/>
            </a:pPr>
            <a:endParaRPr lang="en-US" sz="1400" b="1" dirty="0">
              <a:latin typeface="Poppins" panose="00000500000000000000" pitchFamily="2" charset="0"/>
              <a:cs typeface="Poppins" panose="00000500000000000000" pitchFamily="2" charset="0"/>
            </a:endParaRPr>
          </a:p>
          <a:p>
            <a:pPr marL="0" indent="0">
              <a:buNone/>
            </a:pPr>
            <a:endParaRPr lang="en-US" sz="1400" dirty="0"/>
          </a:p>
        </p:txBody>
      </p:sp>
      <p:sp>
        <p:nvSpPr>
          <p:cNvPr id="6" name="Slide Number Placeholder 5">
            <a:extLst>
              <a:ext uri="{FF2B5EF4-FFF2-40B4-BE49-F238E27FC236}">
                <a16:creationId xmlns:a16="http://schemas.microsoft.com/office/drawing/2014/main" id="{F8277F3F-33F8-C1FF-9608-280BA391B268}"/>
              </a:ext>
            </a:extLst>
          </p:cNvPr>
          <p:cNvSpPr>
            <a:spLocks noGrp="1"/>
          </p:cNvSpPr>
          <p:nvPr>
            <p:ph type="sldNum" sz="quarter" idx="12"/>
          </p:nvPr>
        </p:nvSpPr>
        <p:spPr>
          <a:xfrm>
            <a:off x="8929915" y="6356350"/>
            <a:ext cx="2743200" cy="365125"/>
          </a:xfrm>
        </p:spPr>
        <p:txBody>
          <a:bodyPr/>
          <a:lstStyle/>
          <a:p>
            <a:fld id="{6E91CC32-6A6B-4E2E-BBA1-6864F305DA26}" type="slidenum">
              <a:rPr lang="en-US" smtClean="0">
                <a:solidFill>
                  <a:schemeClr val="bg1"/>
                </a:solidFill>
              </a:rPr>
              <a:t>26</a:t>
            </a:fld>
            <a:endParaRPr lang="en-US" dirty="0">
              <a:solidFill>
                <a:schemeClr val="bg1"/>
              </a:solidFill>
            </a:endParaRPr>
          </a:p>
        </p:txBody>
      </p:sp>
      <p:sp>
        <p:nvSpPr>
          <p:cNvPr id="8" name="TextBox 7">
            <a:extLst>
              <a:ext uri="{FF2B5EF4-FFF2-40B4-BE49-F238E27FC236}">
                <a16:creationId xmlns:a16="http://schemas.microsoft.com/office/drawing/2014/main" id="{CB409FAA-3F66-B0BA-238F-0E7D549B8BCD}"/>
              </a:ext>
            </a:extLst>
          </p:cNvPr>
          <p:cNvSpPr txBox="1"/>
          <p:nvPr/>
        </p:nvSpPr>
        <p:spPr>
          <a:xfrm>
            <a:off x="3048000" y="3247962"/>
            <a:ext cx="6096000"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1277480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EE57F-E38C-A2ED-9763-4E2E3AD6B8A6}"/>
              </a:ext>
            </a:extLst>
          </p:cNvPr>
          <p:cNvSpPr>
            <a:spLocks noGrp="1"/>
          </p:cNvSpPr>
          <p:nvPr>
            <p:ph type="title"/>
          </p:nvPr>
        </p:nvSpPr>
        <p:spPr>
          <a:xfrm>
            <a:off x="838200" y="136525"/>
            <a:ext cx="10515600" cy="1325563"/>
          </a:xfrm>
        </p:spPr>
        <p:txBody>
          <a:bodyPr/>
          <a:lstStyle/>
          <a:p>
            <a:r>
              <a:rPr lang="en-US" sz="4400" b="1" dirty="0">
                <a:solidFill>
                  <a:schemeClr val="bg1"/>
                </a:solidFill>
                <a:latin typeface="Poppins" panose="00000500000000000000" pitchFamily="2" charset="0"/>
                <a:cs typeface="Poppins" panose="00000500000000000000" pitchFamily="2" charset="0"/>
              </a:rPr>
              <a:t>Free Space Path Loss</a:t>
            </a:r>
            <a:endParaRPr lang="en-US" b="1" dirty="0">
              <a:solidFill>
                <a:schemeClr val="bg1"/>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D345F07E-AE9B-AA78-E055-6B6BA749D0FD}"/>
              </a:ext>
            </a:extLst>
          </p:cNvPr>
          <p:cNvSpPr>
            <a:spLocks noGrp="1"/>
          </p:cNvSpPr>
          <p:nvPr>
            <p:ph idx="1"/>
          </p:nvPr>
        </p:nvSpPr>
        <p:spPr>
          <a:xfrm>
            <a:off x="838200" y="1440996"/>
            <a:ext cx="10802257" cy="5417004"/>
          </a:xfrm>
        </p:spPr>
        <p:txBody>
          <a:bodyPr>
            <a:normAutofit fontScale="32500" lnSpcReduction="20000"/>
          </a:bodyPr>
          <a:lstStyle/>
          <a:p>
            <a:pPr marL="0" indent="0">
              <a:buNone/>
            </a:pPr>
            <a:r>
              <a:rPr lang="en-US" sz="7600" dirty="0">
                <a:solidFill>
                  <a:schemeClr val="bg1"/>
                </a:solidFill>
              </a:rPr>
              <a:t>What is the free space path loss in dB at the 2.4 GHz band? </a:t>
            </a:r>
          </a:p>
          <a:p>
            <a:pPr marL="0" indent="0">
              <a:buNone/>
            </a:pPr>
            <a:r>
              <a:rPr lang="en-US" sz="7600" b="1" dirty="0">
                <a:solidFill>
                  <a:schemeClr val="bg1"/>
                </a:solidFill>
              </a:rPr>
              <a:t>Answer: The free space path loss in dB at the 2.4 GHz band is -80.4.</a:t>
            </a:r>
          </a:p>
          <a:p>
            <a:pPr marL="0" indent="0">
              <a:buNone/>
            </a:pPr>
            <a:endParaRPr lang="en-US" sz="7600" b="1" dirty="0">
              <a:solidFill>
                <a:schemeClr val="bg1"/>
              </a:solidFill>
            </a:endParaRPr>
          </a:p>
          <a:p>
            <a:pPr marL="0" indent="0">
              <a:buNone/>
            </a:pPr>
            <a:r>
              <a:rPr lang="en-US" sz="7600" dirty="0">
                <a:solidFill>
                  <a:schemeClr val="bg1"/>
                </a:solidFill>
              </a:rPr>
              <a:t>2. What is the free space path loss in dB at the 5 GHz band? </a:t>
            </a:r>
          </a:p>
          <a:p>
            <a:pPr marL="0" indent="0">
              <a:buNone/>
            </a:pPr>
            <a:r>
              <a:rPr lang="en-US" sz="7600" b="1" dirty="0">
                <a:solidFill>
                  <a:schemeClr val="bg1"/>
                </a:solidFill>
              </a:rPr>
              <a:t>Answer: The free space path loss in dB at the 5 GHz band is -87.2.</a:t>
            </a:r>
          </a:p>
          <a:p>
            <a:pPr marL="0" indent="0">
              <a:buNone/>
            </a:pPr>
            <a:endParaRPr lang="en-US" sz="7600" b="1" dirty="0">
              <a:solidFill>
                <a:schemeClr val="bg1"/>
              </a:solidFill>
            </a:endParaRPr>
          </a:p>
          <a:p>
            <a:pPr marL="0" indent="0">
              <a:buNone/>
            </a:pPr>
            <a:r>
              <a:rPr lang="en-US" sz="7600" dirty="0">
                <a:solidFill>
                  <a:schemeClr val="bg1"/>
                </a:solidFill>
              </a:rPr>
              <a:t>3. How does the free space path loss at a higher frequency (e.g., the 5 GHz band) compare with that at a lower frequency (e.g., the 2.4 GHz band)? </a:t>
            </a:r>
            <a:r>
              <a:rPr lang="en-US" sz="7600" b="1" dirty="0">
                <a:solidFill>
                  <a:schemeClr val="bg1"/>
                </a:solidFill>
              </a:rPr>
              <a:t>Answer:</a:t>
            </a:r>
            <a:r>
              <a:rPr lang="en-US" sz="7600" dirty="0">
                <a:solidFill>
                  <a:schemeClr val="bg1"/>
                </a:solidFill>
              </a:rPr>
              <a:t>  </a:t>
            </a:r>
            <a:r>
              <a:rPr lang="en-US" sz="7600" b="1" dirty="0">
                <a:solidFill>
                  <a:schemeClr val="bg1"/>
                </a:solidFill>
              </a:rPr>
              <a:t>It decreases with strength at a higher frequency versus a lower frequency.</a:t>
            </a:r>
          </a:p>
          <a:p>
            <a:pPr marL="0" indent="0">
              <a:buNone/>
            </a:pPr>
            <a:endParaRPr lang="en-US" sz="7600" b="1" dirty="0">
              <a:solidFill>
                <a:schemeClr val="bg1"/>
              </a:solidFill>
            </a:endParaRPr>
          </a:p>
          <a:p>
            <a:pPr marL="0" indent="0">
              <a:buNone/>
            </a:pPr>
            <a:r>
              <a:rPr lang="en-US" sz="7600" dirty="0">
                <a:solidFill>
                  <a:schemeClr val="bg1"/>
                </a:solidFill>
              </a:rPr>
              <a:t>4. What is the free space path loss in dB over 20 meters at the 2.4 GHz band? </a:t>
            </a:r>
          </a:p>
          <a:p>
            <a:pPr marL="0" indent="0">
              <a:buNone/>
            </a:pPr>
            <a:r>
              <a:rPr lang="en-US" sz="7600" b="1" dirty="0">
                <a:solidFill>
                  <a:schemeClr val="bg1"/>
                </a:solidFill>
              </a:rPr>
              <a:t>Answer:</a:t>
            </a:r>
          </a:p>
          <a:p>
            <a:pPr marL="0" indent="0">
              <a:buNone/>
            </a:pPr>
            <a:r>
              <a:rPr lang="en-US" sz="7600" b="1" dirty="0">
                <a:solidFill>
                  <a:schemeClr val="bg1"/>
                </a:solidFill>
              </a:rPr>
              <a:t>The free space path loss in dB over 20 meters at the 2.4 GHz band is -66.421.</a:t>
            </a:r>
          </a:p>
          <a:p>
            <a:endParaRPr lang="en-US" sz="7600" b="1" dirty="0">
              <a:solidFill>
                <a:srgbClr val="FF0000"/>
              </a:solidFill>
            </a:endParaRPr>
          </a:p>
          <a:p>
            <a:pPr marL="0" indent="0">
              <a:buNone/>
            </a:pPr>
            <a:endParaRPr lang="en-US" sz="7200" dirty="0">
              <a:latin typeface="Poppins" panose="00000500000000000000" pitchFamily="2" charset="0"/>
              <a:cs typeface="Poppins" panose="00000500000000000000" pitchFamily="2" charset="0"/>
            </a:endParaRPr>
          </a:p>
        </p:txBody>
      </p:sp>
      <p:sp>
        <p:nvSpPr>
          <p:cNvPr id="6" name="Slide Number Placeholder 5">
            <a:extLst>
              <a:ext uri="{FF2B5EF4-FFF2-40B4-BE49-F238E27FC236}">
                <a16:creationId xmlns:a16="http://schemas.microsoft.com/office/drawing/2014/main" id="{BDA0341C-E8D3-7051-D0E0-09C65AD73A4F}"/>
              </a:ext>
            </a:extLst>
          </p:cNvPr>
          <p:cNvSpPr>
            <a:spLocks noGrp="1"/>
          </p:cNvSpPr>
          <p:nvPr>
            <p:ph type="sldNum" sz="quarter" idx="12"/>
          </p:nvPr>
        </p:nvSpPr>
        <p:spPr/>
        <p:txBody>
          <a:bodyPr/>
          <a:lstStyle/>
          <a:p>
            <a:fld id="{6E91CC32-6A6B-4E2E-BBA1-6864F305DA26}" type="slidenum">
              <a:rPr lang="en-US" smtClean="0">
                <a:solidFill>
                  <a:schemeClr val="bg1"/>
                </a:solidFill>
              </a:rPr>
              <a:t>27</a:t>
            </a:fld>
            <a:endParaRPr lang="en-US" dirty="0">
              <a:solidFill>
                <a:schemeClr val="bg1"/>
              </a:solidFill>
            </a:endParaRPr>
          </a:p>
        </p:txBody>
      </p:sp>
    </p:spTree>
    <p:extLst>
      <p:ext uri="{BB962C8B-B14F-4D97-AF65-F5344CB8AC3E}">
        <p14:creationId xmlns:p14="http://schemas.microsoft.com/office/powerpoint/2010/main" val="1753885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EE57F-E38C-A2ED-9763-4E2E3AD6B8A6}"/>
              </a:ext>
            </a:extLst>
          </p:cNvPr>
          <p:cNvSpPr>
            <a:spLocks noGrp="1"/>
          </p:cNvSpPr>
          <p:nvPr>
            <p:ph type="title"/>
          </p:nvPr>
        </p:nvSpPr>
        <p:spPr>
          <a:xfrm>
            <a:off x="838200" y="136525"/>
            <a:ext cx="10515600" cy="1325563"/>
          </a:xfrm>
        </p:spPr>
        <p:txBody>
          <a:bodyPr/>
          <a:lstStyle/>
          <a:p>
            <a:r>
              <a:rPr lang="en-US" sz="4400" b="1" dirty="0">
                <a:solidFill>
                  <a:schemeClr val="bg1"/>
                </a:solidFill>
                <a:latin typeface="Poppins" panose="00000500000000000000" pitchFamily="2" charset="0"/>
                <a:cs typeface="Poppins" panose="00000500000000000000" pitchFamily="2" charset="0"/>
              </a:rPr>
              <a:t>Free Space Path Loss</a:t>
            </a:r>
            <a:endParaRPr lang="en-US" b="1" dirty="0">
              <a:solidFill>
                <a:schemeClr val="bg1"/>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D345F07E-AE9B-AA78-E055-6B6BA749D0FD}"/>
              </a:ext>
            </a:extLst>
          </p:cNvPr>
          <p:cNvSpPr>
            <a:spLocks noGrp="1"/>
          </p:cNvSpPr>
          <p:nvPr>
            <p:ph idx="1"/>
          </p:nvPr>
        </p:nvSpPr>
        <p:spPr>
          <a:xfrm>
            <a:off x="838201" y="1440996"/>
            <a:ext cx="10729686" cy="4915354"/>
          </a:xfrm>
        </p:spPr>
        <p:txBody>
          <a:bodyPr>
            <a:normAutofit fontScale="32500" lnSpcReduction="20000"/>
          </a:bodyPr>
          <a:lstStyle/>
          <a:p>
            <a:pPr marL="0" indent="0">
              <a:buNone/>
            </a:pPr>
            <a:r>
              <a:rPr lang="en-US" sz="8600" dirty="0">
                <a:solidFill>
                  <a:schemeClr val="bg1"/>
                </a:solidFill>
              </a:rPr>
              <a:t>5. What is the free space path loss in dB over 40 meters at the 2.4 GHz band? </a:t>
            </a:r>
          </a:p>
          <a:p>
            <a:pPr marL="0" indent="0">
              <a:buNone/>
            </a:pPr>
            <a:r>
              <a:rPr lang="en-US" sz="8600" b="1" dirty="0">
                <a:solidFill>
                  <a:schemeClr val="bg1"/>
                </a:solidFill>
              </a:rPr>
              <a:t>Answer:</a:t>
            </a:r>
          </a:p>
          <a:p>
            <a:pPr marL="0" indent="0">
              <a:buNone/>
            </a:pPr>
            <a:r>
              <a:rPr lang="en-US" sz="8600" b="1" dirty="0">
                <a:solidFill>
                  <a:schemeClr val="bg1"/>
                </a:solidFill>
              </a:rPr>
              <a:t>The free space path loss in dB over 40 meters at the 2.4 GHz band is -72.441.</a:t>
            </a:r>
          </a:p>
          <a:p>
            <a:pPr marL="0" indent="0">
              <a:buNone/>
            </a:pPr>
            <a:r>
              <a:rPr lang="en-US" sz="8600" dirty="0">
                <a:solidFill>
                  <a:schemeClr val="bg1"/>
                </a:solidFill>
              </a:rPr>
              <a:t>6. What is the free space path loss in dB over 80 meters at the 2.4 GHz band? </a:t>
            </a:r>
          </a:p>
          <a:p>
            <a:pPr marL="0" indent="0">
              <a:buNone/>
            </a:pPr>
            <a:r>
              <a:rPr lang="en-US" sz="8600" b="1" dirty="0">
                <a:solidFill>
                  <a:schemeClr val="bg1"/>
                </a:solidFill>
              </a:rPr>
              <a:t>Answer: The free space path loss in dB over 80 meters at the 2.4 GHz band is -78.462.</a:t>
            </a:r>
          </a:p>
          <a:p>
            <a:pPr marL="0" indent="0">
              <a:buNone/>
            </a:pPr>
            <a:r>
              <a:rPr lang="en-US" sz="8600" dirty="0">
                <a:solidFill>
                  <a:schemeClr val="bg1"/>
                </a:solidFill>
              </a:rPr>
              <a:t>7. When the distance doubles, how does free space path loss in dB change approximately? [</a:t>
            </a:r>
            <a:r>
              <a:rPr lang="en-US" sz="8600" b="1" dirty="0">
                <a:solidFill>
                  <a:schemeClr val="bg1"/>
                </a:solidFill>
              </a:rPr>
              <a:t>5 points</a:t>
            </a:r>
            <a:r>
              <a:rPr lang="en-US" sz="8600" dirty="0">
                <a:solidFill>
                  <a:schemeClr val="bg1"/>
                </a:solidFill>
              </a:rPr>
              <a:t>] </a:t>
            </a:r>
          </a:p>
          <a:p>
            <a:pPr marL="0" indent="0">
              <a:buNone/>
            </a:pPr>
            <a:r>
              <a:rPr lang="en-US" sz="8600" b="1" dirty="0">
                <a:solidFill>
                  <a:schemeClr val="bg1"/>
                </a:solidFill>
              </a:rPr>
              <a:t>Answer: It changes by approximately 6 dB. </a:t>
            </a:r>
          </a:p>
          <a:p>
            <a:pPr marL="0" indent="0">
              <a:buNone/>
            </a:pPr>
            <a:endParaRPr lang="en-US" sz="8000" b="1" dirty="0">
              <a:solidFill>
                <a:schemeClr val="bg1"/>
              </a:solidFill>
            </a:endParaRPr>
          </a:p>
          <a:p>
            <a:pPr marL="0" indent="0">
              <a:buNone/>
            </a:pPr>
            <a:endParaRPr lang="en-US" sz="8000" b="1" dirty="0">
              <a:solidFill>
                <a:schemeClr val="bg1"/>
              </a:solidFill>
            </a:endParaRPr>
          </a:p>
          <a:p>
            <a:pPr marL="0" indent="0">
              <a:buNone/>
            </a:pPr>
            <a:endParaRPr lang="en-US" sz="7600" b="1" dirty="0">
              <a:solidFill>
                <a:srgbClr val="FF0000"/>
              </a:solidFill>
            </a:endParaRPr>
          </a:p>
          <a:p>
            <a:pPr marL="0" indent="0">
              <a:buNone/>
            </a:pPr>
            <a:endParaRPr lang="en-US" sz="7200" dirty="0">
              <a:latin typeface="Poppins" panose="00000500000000000000" pitchFamily="2" charset="0"/>
              <a:cs typeface="Poppins" panose="00000500000000000000" pitchFamily="2" charset="0"/>
            </a:endParaRPr>
          </a:p>
        </p:txBody>
      </p:sp>
      <p:sp>
        <p:nvSpPr>
          <p:cNvPr id="6" name="Slide Number Placeholder 5">
            <a:extLst>
              <a:ext uri="{FF2B5EF4-FFF2-40B4-BE49-F238E27FC236}">
                <a16:creationId xmlns:a16="http://schemas.microsoft.com/office/drawing/2014/main" id="{BDA0341C-E8D3-7051-D0E0-09C65AD73A4F}"/>
              </a:ext>
            </a:extLst>
          </p:cNvPr>
          <p:cNvSpPr>
            <a:spLocks noGrp="1"/>
          </p:cNvSpPr>
          <p:nvPr>
            <p:ph type="sldNum" sz="quarter" idx="12"/>
          </p:nvPr>
        </p:nvSpPr>
        <p:spPr/>
        <p:txBody>
          <a:bodyPr/>
          <a:lstStyle/>
          <a:p>
            <a:fld id="{6E91CC32-6A6B-4E2E-BBA1-6864F305DA26}" type="slidenum">
              <a:rPr lang="en-US" smtClean="0">
                <a:solidFill>
                  <a:schemeClr val="bg1"/>
                </a:solidFill>
              </a:rPr>
              <a:t>28</a:t>
            </a:fld>
            <a:endParaRPr lang="en-US" dirty="0">
              <a:solidFill>
                <a:schemeClr val="bg1"/>
              </a:solidFill>
            </a:endParaRPr>
          </a:p>
        </p:txBody>
      </p:sp>
    </p:spTree>
    <p:extLst>
      <p:ext uri="{BB962C8B-B14F-4D97-AF65-F5344CB8AC3E}">
        <p14:creationId xmlns:p14="http://schemas.microsoft.com/office/powerpoint/2010/main" val="4101374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EE57F-E38C-A2ED-9763-4E2E3AD6B8A6}"/>
              </a:ext>
            </a:extLst>
          </p:cNvPr>
          <p:cNvSpPr>
            <a:spLocks noGrp="1"/>
          </p:cNvSpPr>
          <p:nvPr>
            <p:ph type="title"/>
          </p:nvPr>
        </p:nvSpPr>
        <p:spPr>
          <a:xfrm>
            <a:off x="838200" y="136525"/>
            <a:ext cx="10515600" cy="1325563"/>
          </a:xfrm>
        </p:spPr>
        <p:txBody>
          <a:bodyPr/>
          <a:lstStyle/>
          <a:p>
            <a:r>
              <a:rPr lang="en-US" sz="4400" b="1" dirty="0">
                <a:solidFill>
                  <a:schemeClr val="bg1"/>
                </a:solidFill>
                <a:latin typeface="Poppins" panose="00000500000000000000" pitchFamily="2" charset="0"/>
                <a:cs typeface="Poppins" panose="00000500000000000000" pitchFamily="2" charset="0"/>
              </a:rPr>
              <a:t>Free Space Path Loss</a:t>
            </a:r>
            <a:endParaRPr lang="en-US" b="1" dirty="0">
              <a:solidFill>
                <a:schemeClr val="bg1"/>
              </a:solidFill>
              <a:latin typeface="Poppins" panose="00000500000000000000" pitchFamily="2" charset="0"/>
              <a:cs typeface="Poppins" panose="00000500000000000000" pitchFamily="2"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45F07E-AE9B-AA78-E055-6B6BA749D0FD}"/>
                  </a:ext>
                </a:extLst>
              </p:cNvPr>
              <p:cNvSpPr>
                <a:spLocks noGrp="1"/>
              </p:cNvSpPr>
              <p:nvPr>
                <p:ph idx="1"/>
              </p:nvPr>
            </p:nvSpPr>
            <p:spPr>
              <a:xfrm>
                <a:off x="838201" y="1440996"/>
                <a:ext cx="10729686" cy="4915354"/>
              </a:xfrm>
            </p:spPr>
            <p:txBody>
              <a:bodyPr>
                <a:normAutofit/>
              </a:bodyPr>
              <a:lstStyle/>
              <a:p>
                <a:pPr marL="0" indent="0">
                  <a:lnSpc>
                    <a:spcPct val="115000"/>
                  </a:lnSpc>
                  <a:spcBef>
                    <a:spcPts val="0"/>
                  </a:spcBef>
                  <a:buNone/>
                </a:pPr>
                <a:r>
                  <a:rPr lang="en-US" sz="3000" dirty="0">
                    <a:solidFill>
                      <a:schemeClr val="bg1"/>
                    </a:solidFill>
                    <a:latin typeface="Poppins" panose="00000500000000000000" pitchFamily="2" charset="0"/>
                    <a:cs typeface="Poppins" panose="00000500000000000000" pitchFamily="2" charset="0"/>
                  </a:rPr>
                  <a:t>8. </a:t>
                </a:r>
                <a:r>
                  <a:rPr lang="en-US" sz="3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Use a scientific calculator to calculate Delta </a:t>
                </a:r>
                <a14:m>
                  <m:oMath xmlns:m="http://schemas.openxmlformats.org/officeDocument/2006/math">
                    <m:sSub>
                      <m:sSubPr>
                        <m:ctrlP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𝑓𝑆</m:t>
                        </m:r>
                      </m:sub>
                    </m:sSub>
                  </m:oMath>
                </a14:m>
                <a:r>
                  <a:rPr lang="en-US" sz="3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 for D1 = 20 meters and D2 = 40 meters. </a:t>
                </a:r>
              </a:p>
              <a:p>
                <a:pPr marL="0" marR="0" algn="ctr">
                  <a:lnSpc>
                    <a:spcPct val="115000"/>
                  </a:lnSpc>
                  <a:spcBef>
                    <a:spcPts val="0"/>
                  </a:spcBef>
                  <a:spcAft>
                    <a:spcPts val="0"/>
                  </a:spcAft>
                </a:pPr>
                <a:r>
                  <a:rPr lang="en-US" sz="3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Delta </a:t>
                </a:r>
                <a14:m>
                  <m:oMath xmlns:m="http://schemas.openxmlformats.org/officeDocument/2006/math">
                    <m:sSub>
                      <m:sSubPr>
                        <m:ctrlP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𝑓𝑆</m:t>
                        </m:r>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sub>
                    </m:sSub>
                  </m:oMath>
                </a14:m>
                <a:r>
                  <a:rPr lang="en-US" sz="3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 </a:t>
                </a:r>
                <a:r>
                  <a:rPr lang="en-US" sz="3000" u="sng" dirty="0">
                    <a:solidFill>
                      <a:schemeClr val="bg1"/>
                    </a:solidFill>
                    <a:effectLst/>
                    <a:latin typeface="Poppins" panose="00000500000000000000" pitchFamily="2" charset="0"/>
                    <a:ea typeface="Calibri" panose="020F0502020204030204" pitchFamily="34" charset="0"/>
                    <a:cs typeface="Poppins" panose="00000500000000000000" pitchFamily="2" charset="0"/>
                  </a:rPr>
                  <a:t>_</a:t>
                </a:r>
                <a:r>
                  <a:rPr lang="en-US" sz="3000" b="1" u="sng" dirty="0">
                    <a:solidFill>
                      <a:schemeClr val="bg1"/>
                    </a:solidFill>
                    <a:latin typeface="Poppins" panose="00000500000000000000" pitchFamily="2" charset="0"/>
                    <a:ea typeface="Calibri" panose="020F0502020204030204" pitchFamily="34" charset="0"/>
                    <a:cs typeface="Poppins" panose="00000500000000000000" pitchFamily="2" charset="0"/>
                  </a:rPr>
                  <a:t>-6.0205</a:t>
                </a:r>
                <a:r>
                  <a:rPr lang="en-US" sz="3000" u="sng" dirty="0">
                    <a:solidFill>
                      <a:schemeClr val="bg1"/>
                    </a:solidFill>
                    <a:effectLst/>
                    <a:latin typeface="Poppins" panose="00000500000000000000" pitchFamily="2" charset="0"/>
                    <a:ea typeface="Calibri" panose="020F0502020204030204" pitchFamily="34" charset="0"/>
                    <a:cs typeface="Poppins" panose="00000500000000000000" pitchFamily="2" charset="0"/>
                  </a:rPr>
                  <a:t>_</a:t>
                </a:r>
              </a:p>
              <a:p>
                <a:pPr marL="0" indent="0">
                  <a:buNone/>
                </a:pPr>
                <a:r>
                  <a:rPr lang="en-US" sz="3000" dirty="0">
                    <a:solidFill>
                      <a:schemeClr val="bg1"/>
                    </a:solidFill>
                    <a:latin typeface="Poppins" panose="00000500000000000000" pitchFamily="2" charset="0"/>
                    <a:cs typeface="Poppins" panose="00000500000000000000" pitchFamily="2" charset="0"/>
                  </a:rPr>
                  <a:t> </a:t>
                </a:r>
              </a:p>
              <a:p>
                <a:pPr marL="0" indent="0">
                  <a:buNone/>
                </a:pPr>
                <a:r>
                  <a:rPr lang="en-US" sz="3000" dirty="0">
                    <a:solidFill>
                      <a:schemeClr val="bg1"/>
                    </a:solidFill>
                    <a:latin typeface="Poppins" panose="00000500000000000000" pitchFamily="2" charset="0"/>
                    <a:cs typeface="Poppins" panose="00000500000000000000" pitchFamily="2" charset="0"/>
                  </a:rPr>
                  <a:t>9. </a:t>
                </a:r>
                <a:r>
                  <a:rPr lang="en-US" sz="3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Is your calculation approximately the same as the result from Part 1 Step 2? </a:t>
                </a:r>
              </a:p>
              <a:p>
                <a:pPr marL="0" indent="0">
                  <a:buNone/>
                </a:pPr>
                <a:r>
                  <a:rPr lang="en-US" sz="3000" b="1" dirty="0">
                    <a:solidFill>
                      <a:schemeClr val="bg1"/>
                    </a:solidFill>
                    <a:latin typeface="Poppins" panose="00000500000000000000" pitchFamily="2" charset="0"/>
                    <a:cs typeface="Poppins" panose="00000500000000000000" pitchFamily="2" charset="0"/>
                  </a:rPr>
                  <a:t>Answer: No, my calculations aren’t the same as Part 1 Step 2, only similar to its loss. </a:t>
                </a:r>
              </a:p>
              <a:p>
                <a:pPr marL="0" indent="0">
                  <a:buNone/>
                </a:pPr>
                <a:endParaRPr lang="en-US" sz="8000" b="1" dirty="0">
                  <a:solidFill>
                    <a:schemeClr val="bg1"/>
                  </a:solidFill>
                </a:endParaRPr>
              </a:p>
              <a:p>
                <a:pPr marL="0" indent="0">
                  <a:buNone/>
                </a:pPr>
                <a:endParaRPr lang="en-US" sz="8000" b="1" dirty="0">
                  <a:solidFill>
                    <a:schemeClr val="bg1"/>
                  </a:solidFill>
                </a:endParaRPr>
              </a:p>
              <a:p>
                <a:pPr marL="0" indent="0">
                  <a:buNone/>
                </a:pPr>
                <a:endParaRPr lang="en-US" sz="7600" b="1" dirty="0">
                  <a:solidFill>
                    <a:srgbClr val="FF0000"/>
                  </a:solidFill>
                </a:endParaRPr>
              </a:p>
              <a:p>
                <a:pPr marL="0" indent="0">
                  <a:buNone/>
                </a:pPr>
                <a:endParaRPr lang="en-US" sz="7200" dirty="0">
                  <a:latin typeface="Poppins" panose="00000500000000000000" pitchFamily="2" charset="0"/>
                  <a:cs typeface="Poppins" panose="00000500000000000000" pitchFamily="2" charset="0"/>
                </a:endParaRPr>
              </a:p>
            </p:txBody>
          </p:sp>
        </mc:Choice>
        <mc:Fallback xmlns="">
          <p:sp>
            <p:nvSpPr>
              <p:cNvPr id="3" name="Content Placeholder 2">
                <a:extLst>
                  <a:ext uri="{FF2B5EF4-FFF2-40B4-BE49-F238E27FC236}">
                    <a16:creationId xmlns:a16="http://schemas.microsoft.com/office/drawing/2014/main" id="{D345F07E-AE9B-AA78-E055-6B6BA749D0FD}"/>
                  </a:ext>
                </a:extLst>
              </p:cNvPr>
              <p:cNvSpPr>
                <a:spLocks noGrp="1" noRot="1" noChangeAspect="1" noMove="1" noResize="1" noEditPoints="1" noAdjustHandles="1" noChangeArrowheads="1" noChangeShapeType="1" noTextEdit="1"/>
              </p:cNvSpPr>
              <p:nvPr>
                <p:ph idx="1"/>
              </p:nvPr>
            </p:nvSpPr>
            <p:spPr>
              <a:xfrm>
                <a:off x="838201" y="1440996"/>
                <a:ext cx="10729686" cy="4915354"/>
              </a:xfrm>
              <a:blipFill>
                <a:blip r:embed="rId2"/>
                <a:stretch>
                  <a:fillRect l="-1364" t="-124" r="-1818"/>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BDA0341C-E8D3-7051-D0E0-09C65AD73A4F}"/>
              </a:ext>
            </a:extLst>
          </p:cNvPr>
          <p:cNvSpPr>
            <a:spLocks noGrp="1"/>
          </p:cNvSpPr>
          <p:nvPr>
            <p:ph type="sldNum" sz="quarter" idx="12"/>
          </p:nvPr>
        </p:nvSpPr>
        <p:spPr/>
        <p:txBody>
          <a:bodyPr/>
          <a:lstStyle/>
          <a:p>
            <a:fld id="{6E91CC32-6A6B-4E2E-BBA1-6864F305DA26}" type="slidenum">
              <a:rPr lang="en-US" smtClean="0">
                <a:solidFill>
                  <a:schemeClr val="bg1"/>
                </a:solidFill>
              </a:rPr>
              <a:t>29</a:t>
            </a:fld>
            <a:endParaRPr lang="en-US" dirty="0">
              <a:solidFill>
                <a:schemeClr val="bg1"/>
              </a:solidFill>
            </a:endParaRPr>
          </a:p>
        </p:txBody>
      </p:sp>
    </p:spTree>
    <p:extLst>
      <p:ext uri="{BB962C8B-B14F-4D97-AF65-F5344CB8AC3E}">
        <p14:creationId xmlns:p14="http://schemas.microsoft.com/office/powerpoint/2010/main" val="83657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right blue glacial flow">
            <a:extLst>
              <a:ext uri="{FF2B5EF4-FFF2-40B4-BE49-F238E27FC236}">
                <a16:creationId xmlns:a16="http://schemas.microsoft.com/office/drawing/2014/main" id="{9C5E994B-AFE0-2AF8-A6AC-008E3BC5F32B}"/>
              </a:ext>
            </a:extLst>
          </p:cNvPr>
          <p:cNvPicPr>
            <a:picLocks noChangeAspect="1"/>
          </p:cNvPicPr>
          <p:nvPr/>
        </p:nvPicPr>
        <p:blipFill>
          <a:blip r:embed="rId3">
            <a:alphaModFix amt="50000"/>
          </a:blip>
          <a:srcRect b="25000"/>
          <a:stretch/>
        </p:blipFill>
        <p:spPr>
          <a:xfrm>
            <a:off x="20" y="1"/>
            <a:ext cx="12191980" cy="6857999"/>
          </a:xfrm>
          <a:prstGeom prst="rect">
            <a:avLst/>
          </a:prstGeom>
        </p:spPr>
      </p:pic>
      <p:sp>
        <p:nvSpPr>
          <p:cNvPr id="2" name="Title 1">
            <a:extLst>
              <a:ext uri="{FF2B5EF4-FFF2-40B4-BE49-F238E27FC236}">
                <a16:creationId xmlns:a16="http://schemas.microsoft.com/office/drawing/2014/main" id="{307D38D8-E25D-DAA4-B719-75EFC0EF526F}"/>
              </a:ext>
            </a:extLst>
          </p:cNvPr>
          <p:cNvSpPr>
            <a:spLocks noGrp="1"/>
          </p:cNvSpPr>
          <p:nvPr>
            <p:ph type="ctrTitle"/>
          </p:nvPr>
        </p:nvSpPr>
        <p:spPr>
          <a:xfrm>
            <a:off x="1524000" y="1122362"/>
            <a:ext cx="9144000" cy="2900518"/>
          </a:xfrm>
        </p:spPr>
        <p:txBody>
          <a:bodyPr>
            <a:normAutofit/>
          </a:bodyPr>
          <a:lstStyle/>
          <a:p>
            <a:r>
              <a:rPr lang="en-US" b="1" dirty="0">
                <a:solidFill>
                  <a:srgbClr val="FFFFFF"/>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Communication System Basics</a:t>
            </a:r>
          </a:p>
        </p:txBody>
      </p:sp>
    </p:spTree>
    <p:extLst>
      <p:ext uri="{BB962C8B-B14F-4D97-AF65-F5344CB8AC3E}">
        <p14:creationId xmlns:p14="http://schemas.microsoft.com/office/powerpoint/2010/main" val="27152663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right blue glacial flow">
            <a:extLst>
              <a:ext uri="{FF2B5EF4-FFF2-40B4-BE49-F238E27FC236}">
                <a16:creationId xmlns:a16="http://schemas.microsoft.com/office/drawing/2014/main" id="{9C5E994B-AFE0-2AF8-A6AC-008E3BC5F32B}"/>
              </a:ext>
            </a:extLst>
          </p:cNvPr>
          <p:cNvPicPr>
            <a:picLocks noChangeAspect="1"/>
          </p:cNvPicPr>
          <p:nvPr/>
        </p:nvPicPr>
        <p:blipFill>
          <a:blip r:embed="rId2">
            <a:alphaModFix amt="50000"/>
          </a:blip>
          <a:srcRect b="25000"/>
          <a:stretch/>
        </p:blipFill>
        <p:spPr>
          <a:xfrm>
            <a:off x="20" y="1"/>
            <a:ext cx="12191980" cy="6857999"/>
          </a:xfrm>
          <a:prstGeom prst="rect">
            <a:avLst/>
          </a:prstGeom>
        </p:spPr>
      </p:pic>
      <p:sp>
        <p:nvSpPr>
          <p:cNvPr id="2" name="Title 1">
            <a:extLst>
              <a:ext uri="{FF2B5EF4-FFF2-40B4-BE49-F238E27FC236}">
                <a16:creationId xmlns:a16="http://schemas.microsoft.com/office/drawing/2014/main" id="{307D38D8-E25D-DAA4-B719-75EFC0EF526F}"/>
              </a:ext>
            </a:extLst>
          </p:cNvPr>
          <p:cNvSpPr>
            <a:spLocks noGrp="1"/>
          </p:cNvSpPr>
          <p:nvPr>
            <p:ph type="ctrTitle"/>
          </p:nvPr>
        </p:nvSpPr>
        <p:spPr>
          <a:xfrm>
            <a:off x="1930400" y="1978740"/>
            <a:ext cx="9144000" cy="2900518"/>
          </a:xfrm>
        </p:spPr>
        <p:txBody>
          <a:bodyPr>
            <a:normAutofit/>
          </a:bodyPr>
          <a:lstStyle/>
          <a:p>
            <a:r>
              <a:rPr lang="en-US" b="1" dirty="0">
                <a:latin typeface="Poppins" panose="00000500000000000000" pitchFamily="2" charset="0"/>
                <a:cs typeface="Poppins" panose="00000500000000000000" pitchFamily="2" charset="0"/>
              </a:rPr>
              <a:t>Bit Error Rate of Fading Channels</a:t>
            </a:r>
            <a:br>
              <a:rPr lang="en-US" b="1" dirty="0">
                <a:solidFill>
                  <a:schemeClr val="bg1"/>
                </a:solidFill>
                <a:latin typeface="Poppins" panose="00000500000000000000" pitchFamily="2" charset="0"/>
                <a:cs typeface="Poppins" panose="00000500000000000000" pitchFamily="2" charset="0"/>
              </a:rPr>
            </a:br>
            <a:endParaRPr lang="en-US" b="1" dirty="0">
              <a:solidFill>
                <a:srgbClr val="FFFFFF"/>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2531333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D38D8-E25D-DAA4-B719-75EFC0EF526F}"/>
              </a:ext>
            </a:extLst>
          </p:cNvPr>
          <p:cNvSpPr>
            <a:spLocks noGrp="1"/>
          </p:cNvSpPr>
          <p:nvPr>
            <p:ph type="ctrTitle"/>
          </p:nvPr>
        </p:nvSpPr>
        <p:spPr>
          <a:xfrm>
            <a:off x="4783065" y="1536241"/>
            <a:ext cx="7981497" cy="1876115"/>
          </a:xfrm>
          <a:noFill/>
        </p:spPr>
        <p:txBody>
          <a:bodyPr>
            <a:normAutofit/>
          </a:bodyPr>
          <a:lstStyle/>
          <a:p>
            <a:br>
              <a:rPr lang="en-US" sz="5200" b="1" i="1" dirty="0">
                <a:solidFill>
                  <a:schemeClr val="bg1"/>
                </a:solidFill>
              </a:rPr>
            </a:br>
            <a:endParaRPr lang="en-US" sz="5200" b="1" i="1" dirty="0">
              <a:solidFill>
                <a:schemeClr val="bg1"/>
              </a:solidFill>
            </a:endParaRPr>
          </a:p>
        </p:txBody>
      </p:sp>
      <p:sp>
        <p:nvSpPr>
          <p:cNvPr id="3" name="Subtitle 2">
            <a:extLst>
              <a:ext uri="{FF2B5EF4-FFF2-40B4-BE49-F238E27FC236}">
                <a16:creationId xmlns:a16="http://schemas.microsoft.com/office/drawing/2014/main" id="{4235403F-F542-091B-2005-7E1672C251A7}"/>
              </a:ext>
            </a:extLst>
          </p:cNvPr>
          <p:cNvSpPr>
            <a:spLocks noGrp="1"/>
          </p:cNvSpPr>
          <p:nvPr>
            <p:ph type="subTitle" idx="1"/>
          </p:nvPr>
        </p:nvSpPr>
        <p:spPr>
          <a:xfrm>
            <a:off x="5439459" y="2160096"/>
            <a:ext cx="6291335" cy="3347816"/>
          </a:xfrm>
          <a:noFill/>
        </p:spPr>
        <p:txBody>
          <a:bodyPr>
            <a:noAutofit/>
          </a:bodyPr>
          <a:lstStyle/>
          <a:p>
            <a:pPr algn="l"/>
            <a:endParaRPr lang="en-US" dirty="0">
              <a:solidFill>
                <a:schemeClr val="bg1"/>
              </a:solidFill>
              <a:latin typeface="Poppins" panose="00000500000000000000" pitchFamily="2" charset="0"/>
              <a:cs typeface="Poppins" panose="00000500000000000000" pitchFamily="2" charset="0"/>
            </a:endParaRPr>
          </a:p>
          <a:p>
            <a:pPr algn="l"/>
            <a:r>
              <a:rPr lang="en-US" dirty="0">
                <a:solidFill>
                  <a:schemeClr val="bg1"/>
                </a:solidFill>
                <a:latin typeface="Poppins" panose="00000500000000000000" pitchFamily="2" charset="0"/>
                <a:cs typeface="Poppins" panose="00000500000000000000" pitchFamily="2" charset="0"/>
              </a:rPr>
              <a:t>In this section, I will analyze and explore the BER performance of wireline and optical channels that use FSK, PSK, and DPSK. Along with BER performance of wireless channels that use PSK.</a:t>
            </a:r>
          </a:p>
        </p:txBody>
      </p:sp>
      <p:pic>
        <p:nvPicPr>
          <p:cNvPr id="4" name="Picture 3" descr="Bright blue glacial flow">
            <a:extLst>
              <a:ext uri="{FF2B5EF4-FFF2-40B4-BE49-F238E27FC236}">
                <a16:creationId xmlns:a16="http://schemas.microsoft.com/office/drawing/2014/main" id="{9C5E994B-AFE0-2AF8-A6AC-008E3BC5F32B}"/>
              </a:ext>
            </a:extLst>
          </p:cNvPr>
          <p:cNvPicPr>
            <a:picLocks noChangeAspect="1"/>
          </p:cNvPicPr>
          <p:nvPr/>
        </p:nvPicPr>
        <p:blipFill>
          <a:blip r:embed="rId2"/>
          <a:srcRect l="6705" r="27618"/>
          <a:stretch/>
        </p:blipFill>
        <p:spPr>
          <a:xfrm>
            <a:off x="2" y="10"/>
            <a:ext cx="4542969" cy="6857990"/>
          </a:xfrm>
          <a:prstGeom prst="rect">
            <a:avLst/>
          </a:prstGeom>
        </p:spPr>
      </p:pic>
      <p:sp>
        <p:nvSpPr>
          <p:cNvPr id="6" name="TextBox 5">
            <a:extLst>
              <a:ext uri="{FF2B5EF4-FFF2-40B4-BE49-F238E27FC236}">
                <a16:creationId xmlns:a16="http://schemas.microsoft.com/office/drawing/2014/main" id="{E169A017-B003-CDB1-1EF7-568707BD73E5}"/>
              </a:ext>
            </a:extLst>
          </p:cNvPr>
          <p:cNvSpPr txBox="1"/>
          <p:nvPr/>
        </p:nvSpPr>
        <p:spPr>
          <a:xfrm>
            <a:off x="4480066" y="959767"/>
            <a:ext cx="7771791" cy="1200329"/>
          </a:xfrm>
          <a:prstGeom prst="rect">
            <a:avLst/>
          </a:prstGeom>
          <a:noFill/>
        </p:spPr>
        <p:txBody>
          <a:bodyPr wrap="square">
            <a:spAutoFit/>
          </a:bodyPr>
          <a:lstStyle/>
          <a:p>
            <a:pPr algn="ctr"/>
            <a:r>
              <a:rPr lang="en-US" sz="3600" b="1" dirty="0">
                <a:solidFill>
                  <a:srgbClr val="000000"/>
                </a:solidFill>
                <a:latin typeface="Poppins" panose="00000500000000000000" pitchFamily="2" charset="0"/>
                <a:cs typeface="Poppins" panose="00000500000000000000" pitchFamily="2" charset="0"/>
              </a:rPr>
              <a:t>Bit Error Rate of Fading Channels</a:t>
            </a:r>
            <a:endParaRPr lang="en-US" sz="3600" b="1"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16870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2AEC-F41B-A32B-2A8E-54EE6697B4AB}"/>
              </a:ext>
            </a:extLst>
          </p:cNvPr>
          <p:cNvSpPr>
            <a:spLocks noGrp="1"/>
          </p:cNvSpPr>
          <p:nvPr>
            <p:ph type="title"/>
          </p:nvPr>
        </p:nvSpPr>
        <p:spPr>
          <a:xfrm>
            <a:off x="736600" y="451002"/>
            <a:ext cx="10515600" cy="1325563"/>
          </a:xfrm>
        </p:spPr>
        <p:txBody>
          <a:bodyPr/>
          <a:lstStyle/>
          <a:p>
            <a:r>
              <a:rPr lang="en-US" sz="4400" b="1"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AWGN Channel and Rician Channel </a:t>
            </a:r>
            <a:br>
              <a:rPr lang="en-US" sz="4400" kern="1200" dirty="0">
                <a:solidFill>
                  <a:schemeClr val="dk1"/>
                </a:solidFill>
                <a:effectLst/>
                <a:latin typeface="+mn-lt"/>
                <a:ea typeface="+mn-ea"/>
                <a:cs typeface="+mn-cs"/>
              </a:rPr>
            </a:br>
            <a:endParaRPr lang="en-US" dirty="0"/>
          </a:p>
        </p:txBody>
      </p:sp>
      <p:sp>
        <p:nvSpPr>
          <p:cNvPr id="3" name="Content Placeholder 2">
            <a:extLst>
              <a:ext uri="{FF2B5EF4-FFF2-40B4-BE49-F238E27FC236}">
                <a16:creationId xmlns:a16="http://schemas.microsoft.com/office/drawing/2014/main" id="{89FEB870-A15D-F590-FBFB-FA3FFC0D4967}"/>
              </a:ext>
            </a:extLst>
          </p:cNvPr>
          <p:cNvSpPr>
            <a:spLocks noGrp="1"/>
          </p:cNvSpPr>
          <p:nvPr>
            <p:ph idx="1"/>
          </p:nvPr>
        </p:nvSpPr>
        <p:spPr>
          <a:xfrm>
            <a:off x="736600" y="1424480"/>
            <a:ext cx="10515600" cy="946604"/>
          </a:xfrm>
          <a:solidFill>
            <a:schemeClr val="accent3"/>
          </a:solidFill>
        </p:spPr>
        <p:txBody>
          <a:bodyPr/>
          <a:lstStyle/>
          <a:p>
            <a:pPr marL="0" indent="0">
              <a:buNone/>
            </a:pPr>
            <a:r>
              <a:rPr lang="en-US" sz="2400" dirty="0">
                <a:solidFill>
                  <a:schemeClr val="bg1"/>
                </a:solidFill>
                <a:effectLst/>
                <a:ea typeface="Calibri" panose="020F0502020204030204" pitchFamily="34" charset="0"/>
                <a:cs typeface="Times New Roman" panose="02020603050405020304" pitchFamily="18" charset="0"/>
              </a:rPr>
              <a:t>This screenshot shows the bit rate error performance of both AWGN and Rician fading channels.</a:t>
            </a:r>
            <a:endParaRPr lang="en-US" sz="2400" dirty="0">
              <a:solidFill>
                <a:schemeClr val="bg1"/>
              </a:solidFill>
            </a:endParaRPr>
          </a:p>
          <a:p>
            <a:endParaRPr lang="en-US" dirty="0"/>
          </a:p>
        </p:txBody>
      </p:sp>
      <p:sp>
        <p:nvSpPr>
          <p:cNvPr id="6" name="Slide Number Placeholder 5">
            <a:extLst>
              <a:ext uri="{FF2B5EF4-FFF2-40B4-BE49-F238E27FC236}">
                <a16:creationId xmlns:a16="http://schemas.microsoft.com/office/drawing/2014/main" id="{754EF828-FBE3-04D7-5803-BA74F6285D28}"/>
              </a:ext>
            </a:extLst>
          </p:cNvPr>
          <p:cNvSpPr>
            <a:spLocks noGrp="1"/>
          </p:cNvSpPr>
          <p:nvPr>
            <p:ph type="sldNum" sz="quarter" idx="12"/>
          </p:nvPr>
        </p:nvSpPr>
        <p:spPr/>
        <p:txBody>
          <a:bodyPr/>
          <a:lstStyle/>
          <a:p>
            <a:fld id="{6E91CC32-6A6B-4E2E-BBA1-6864F305DA26}" type="slidenum">
              <a:rPr lang="en-US" smtClean="0">
                <a:solidFill>
                  <a:schemeClr val="bg1"/>
                </a:solidFill>
              </a:rPr>
              <a:t>32</a:t>
            </a:fld>
            <a:endParaRPr lang="en-US" dirty="0">
              <a:solidFill>
                <a:schemeClr val="bg1"/>
              </a:solidFill>
            </a:endParaRPr>
          </a:p>
        </p:txBody>
      </p:sp>
      <p:pic>
        <p:nvPicPr>
          <p:cNvPr id="7" name="Picture 6">
            <a:extLst>
              <a:ext uri="{FF2B5EF4-FFF2-40B4-BE49-F238E27FC236}">
                <a16:creationId xmlns:a16="http://schemas.microsoft.com/office/drawing/2014/main" id="{BC019562-7FE1-44E7-F735-0F05D40F1961}"/>
              </a:ext>
            </a:extLst>
          </p:cNvPr>
          <p:cNvPicPr>
            <a:picLocks noChangeAspect="1"/>
          </p:cNvPicPr>
          <p:nvPr/>
        </p:nvPicPr>
        <p:blipFill>
          <a:blip r:embed="rId2"/>
          <a:stretch>
            <a:fillRect/>
          </a:stretch>
        </p:blipFill>
        <p:spPr>
          <a:xfrm>
            <a:off x="838200" y="2309990"/>
            <a:ext cx="8077900" cy="4548010"/>
          </a:xfrm>
          <a:prstGeom prst="rect">
            <a:avLst/>
          </a:prstGeom>
        </p:spPr>
      </p:pic>
    </p:spTree>
    <p:extLst>
      <p:ext uri="{BB962C8B-B14F-4D97-AF65-F5344CB8AC3E}">
        <p14:creationId xmlns:p14="http://schemas.microsoft.com/office/powerpoint/2010/main" val="295118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2AEC-F41B-A32B-2A8E-54EE6697B4AB}"/>
              </a:ext>
            </a:extLst>
          </p:cNvPr>
          <p:cNvSpPr>
            <a:spLocks noGrp="1"/>
          </p:cNvSpPr>
          <p:nvPr>
            <p:ph type="title"/>
          </p:nvPr>
        </p:nvSpPr>
        <p:spPr/>
        <p:txBody>
          <a:bodyPr/>
          <a:lstStyle/>
          <a:p>
            <a:r>
              <a:rPr lang="en-US" sz="4400" b="1"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AWGN Channel and Rician Channel </a:t>
            </a:r>
            <a:br>
              <a:rPr lang="en-US" sz="4400" kern="1200" dirty="0">
                <a:solidFill>
                  <a:schemeClr val="dk1"/>
                </a:solidFill>
                <a:effectLst/>
                <a:latin typeface="+mn-lt"/>
                <a:ea typeface="+mn-ea"/>
                <a:cs typeface="+mn-cs"/>
              </a:rPr>
            </a:br>
            <a:endParaRPr lang="en-US" dirty="0"/>
          </a:p>
        </p:txBody>
      </p:sp>
      <p:sp>
        <p:nvSpPr>
          <p:cNvPr id="3" name="Content Placeholder 2">
            <a:extLst>
              <a:ext uri="{FF2B5EF4-FFF2-40B4-BE49-F238E27FC236}">
                <a16:creationId xmlns:a16="http://schemas.microsoft.com/office/drawing/2014/main" id="{89FEB870-A15D-F590-FBFB-FA3FFC0D4967}"/>
              </a:ext>
            </a:extLst>
          </p:cNvPr>
          <p:cNvSpPr>
            <a:spLocks noGrp="1"/>
          </p:cNvSpPr>
          <p:nvPr>
            <p:ph idx="1"/>
          </p:nvPr>
        </p:nvSpPr>
        <p:spPr>
          <a:xfrm>
            <a:off x="838200" y="1462768"/>
            <a:ext cx="10515600" cy="4351338"/>
          </a:xfrm>
          <a:solidFill>
            <a:schemeClr val="accent3"/>
          </a:solidFill>
        </p:spPr>
        <p:txBody>
          <a:bodyPr>
            <a:normAutofit lnSpcReduction="10000"/>
          </a:bodyPr>
          <a:lstStyle/>
          <a:p>
            <a:pPr marL="0" marR="0" indent="0">
              <a:lnSpc>
                <a:spcPct val="115000"/>
              </a:lnSpc>
              <a:spcBef>
                <a:spcPts val="0"/>
              </a:spcBef>
              <a:spcAft>
                <a:spcPts val="0"/>
              </a:spcAft>
              <a:buNone/>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Compare and contrast the BER performance of PSK over a noise limited (AWGN) transmission channel to the performance of PSK over a Rician channel at 5- and 10-dB Signal to Noise Ratio (E</a:t>
            </a:r>
            <a:r>
              <a:rPr lang="en-US" sz="2800" baseline="-25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a:t>
            </a:r>
            <a:r>
              <a:rPr lang="en-US" sz="2800" baseline="-25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respectively.</a:t>
            </a:r>
          </a:p>
          <a:p>
            <a:pPr marL="0" marR="0" indent="0">
              <a:lnSpc>
                <a:spcPct val="115000"/>
              </a:lnSpc>
              <a:spcBef>
                <a:spcPts val="0"/>
              </a:spcBef>
              <a:spcAft>
                <a:spcPts val="0"/>
              </a:spcAft>
              <a:buNone/>
            </a:pPr>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indent="0">
              <a:lnSpc>
                <a:spcPct val="115000"/>
              </a:lnSpc>
              <a:spcBef>
                <a:spcPts val="0"/>
              </a:spcBef>
              <a:spcAft>
                <a:spcPts val="0"/>
              </a:spcAft>
              <a:buNone/>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Is there a significant difference in BER performance of PSK between the AWGN channel and Rician channel?</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b="1" dirty="0">
                <a:solidFill>
                  <a:schemeClr val="bg1"/>
                </a:solidFill>
                <a:latin typeface="Calibri" panose="020F0502020204030204" pitchFamily="34" charset="0"/>
                <a:cs typeface="Times New Roman" panose="02020603050405020304" pitchFamily="18" charset="0"/>
              </a:rPr>
              <a:t>Answer:</a:t>
            </a:r>
          </a:p>
          <a:p>
            <a:pPr marL="0" indent="0">
              <a:buNone/>
            </a:pPr>
            <a:r>
              <a:rPr lang="en-US" sz="2800" b="1" dirty="0">
                <a:solidFill>
                  <a:schemeClr val="bg1"/>
                </a:solidFill>
                <a:latin typeface="Calibri" panose="020F0502020204030204" pitchFamily="34" charset="0"/>
                <a:cs typeface="Times New Roman" panose="02020603050405020304" pitchFamily="18" charset="0"/>
              </a:rPr>
              <a:t>There’s a difference the BER rate for the AWGN channel is much more efficient than that for the Rician channel.</a:t>
            </a:r>
          </a:p>
          <a:p>
            <a:endParaRPr lang="en-US" dirty="0"/>
          </a:p>
        </p:txBody>
      </p:sp>
      <p:sp>
        <p:nvSpPr>
          <p:cNvPr id="6" name="Slide Number Placeholder 5">
            <a:extLst>
              <a:ext uri="{FF2B5EF4-FFF2-40B4-BE49-F238E27FC236}">
                <a16:creationId xmlns:a16="http://schemas.microsoft.com/office/drawing/2014/main" id="{754EF828-FBE3-04D7-5803-BA74F6285D28}"/>
              </a:ext>
            </a:extLst>
          </p:cNvPr>
          <p:cNvSpPr>
            <a:spLocks noGrp="1"/>
          </p:cNvSpPr>
          <p:nvPr>
            <p:ph type="sldNum" sz="quarter" idx="12"/>
          </p:nvPr>
        </p:nvSpPr>
        <p:spPr/>
        <p:txBody>
          <a:bodyPr/>
          <a:lstStyle/>
          <a:p>
            <a:fld id="{6E91CC32-6A6B-4E2E-BBA1-6864F305DA26}" type="slidenum">
              <a:rPr lang="en-US" smtClean="0">
                <a:solidFill>
                  <a:schemeClr val="bg1"/>
                </a:solidFill>
              </a:rPr>
              <a:t>33</a:t>
            </a:fld>
            <a:endParaRPr lang="en-US" dirty="0">
              <a:solidFill>
                <a:schemeClr val="bg1"/>
              </a:solidFill>
            </a:endParaRPr>
          </a:p>
        </p:txBody>
      </p:sp>
    </p:spTree>
    <p:extLst>
      <p:ext uri="{BB962C8B-B14F-4D97-AF65-F5344CB8AC3E}">
        <p14:creationId xmlns:p14="http://schemas.microsoft.com/office/powerpoint/2010/main" val="2895481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38D8-E25D-DAA4-B719-75EFC0EF526F}"/>
              </a:ext>
            </a:extLst>
          </p:cNvPr>
          <p:cNvSpPr>
            <a:spLocks noGrp="1"/>
          </p:cNvSpPr>
          <p:nvPr>
            <p:ph type="ctrTitle"/>
          </p:nvPr>
        </p:nvSpPr>
        <p:spPr>
          <a:xfrm>
            <a:off x="-141554" y="892628"/>
            <a:ext cx="4797011" cy="894674"/>
          </a:xfrm>
        </p:spPr>
        <p:txBody>
          <a:bodyPr anchor="t">
            <a:normAutofit fontScale="90000"/>
          </a:bodyPr>
          <a:lstStyle/>
          <a:p>
            <a:r>
              <a:rPr lang="en-US" sz="4800" b="1" dirty="0">
                <a:solidFill>
                  <a:schemeClr val="bg1"/>
                </a:solidFill>
                <a:latin typeface="Poppins" panose="00000500000000000000" pitchFamily="2" charset="0"/>
                <a:cs typeface="Poppins" panose="00000500000000000000" pitchFamily="2" charset="0"/>
              </a:rPr>
              <a:t>Challenges</a:t>
            </a:r>
            <a:br>
              <a:rPr lang="en-US" sz="4800" b="1" dirty="0">
                <a:solidFill>
                  <a:schemeClr val="bg1"/>
                </a:solidFill>
                <a:latin typeface="Poppins" panose="00000500000000000000" pitchFamily="2" charset="0"/>
                <a:cs typeface="Poppins" panose="00000500000000000000" pitchFamily="2" charset="0"/>
              </a:rPr>
            </a:br>
            <a:br>
              <a:rPr lang="en-US" sz="4800" b="1" dirty="0">
                <a:solidFill>
                  <a:schemeClr val="bg1"/>
                </a:solidFill>
                <a:latin typeface="Poppins" panose="00000500000000000000" pitchFamily="2" charset="0"/>
                <a:cs typeface="Poppins" panose="00000500000000000000" pitchFamily="2" charset="0"/>
              </a:rPr>
            </a:br>
            <a:r>
              <a:rPr lang="en-US" sz="4800" b="1" dirty="0">
                <a:solidFill>
                  <a:schemeClr val="bg1"/>
                </a:solidFill>
                <a:latin typeface="Poppins" panose="00000500000000000000" pitchFamily="2" charset="0"/>
                <a:cs typeface="Poppins" panose="00000500000000000000" pitchFamily="2" charset="0"/>
              </a:rPr>
              <a:t> </a:t>
            </a:r>
            <a:br>
              <a:rPr lang="en-US" sz="4800" b="1" dirty="0">
                <a:solidFill>
                  <a:schemeClr val="bg1"/>
                </a:solidFill>
                <a:latin typeface="Poppins" panose="00000500000000000000" pitchFamily="2" charset="0"/>
                <a:cs typeface="Poppins" panose="00000500000000000000" pitchFamily="2" charset="0"/>
              </a:rPr>
            </a:br>
            <a:endParaRPr lang="en-US" sz="4800" b="1" dirty="0">
              <a:solidFill>
                <a:schemeClr val="bg1"/>
              </a:solidFill>
              <a:latin typeface="Poppins" panose="00000500000000000000" pitchFamily="2" charset="0"/>
              <a:cs typeface="Poppins" panose="00000500000000000000" pitchFamily="2" charset="0"/>
            </a:endParaRPr>
          </a:p>
        </p:txBody>
      </p:sp>
      <p:sp>
        <p:nvSpPr>
          <p:cNvPr id="3" name="Subtitle 2">
            <a:extLst>
              <a:ext uri="{FF2B5EF4-FFF2-40B4-BE49-F238E27FC236}">
                <a16:creationId xmlns:a16="http://schemas.microsoft.com/office/drawing/2014/main" id="{4235403F-F542-091B-2005-7E1672C251A7}"/>
              </a:ext>
            </a:extLst>
          </p:cNvPr>
          <p:cNvSpPr>
            <a:spLocks noGrp="1"/>
          </p:cNvSpPr>
          <p:nvPr>
            <p:ph type="subTitle" idx="1"/>
          </p:nvPr>
        </p:nvSpPr>
        <p:spPr>
          <a:xfrm>
            <a:off x="192273" y="2100943"/>
            <a:ext cx="5666330" cy="2848428"/>
          </a:xfrm>
        </p:spPr>
        <p:txBody>
          <a:bodyPr anchor="b">
            <a:normAutofit/>
          </a:bodyPr>
          <a:lstStyle/>
          <a:p>
            <a:pPr marL="342900" indent="-342900">
              <a:buFont typeface="Arial" panose="020B0604020202020204" pitchFamily="34" charset="0"/>
              <a:buChar char="•"/>
            </a:pPr>
            <a:r>
              <a:rPr lang="en-US" dirty="0">
                <a:solidFill>
                  <a:schemeClr val="bg1"/>
                </a:solidFill>
                <a:latin typeface="Poppins" panose="00000500000000000000" pitchFamily="2" charset="0"/>
                <a:cs typeface="Poppins" panose="00000500000000000000" pitchFamily="2" charset="0"/>
              </a:rPr>
              <a:t>Problems with accessing MATLAB and crashing constantly which prolonged my project at times.</a:t>
            </a:r>
          </a:p>
          <a:p>
            <a:pPr marL="342900" indent="-342900">
              <a:buFont typeface="Arial" panose="020B0604020202020204" pitchFamily="34" charset="0"/>
              <a:buChar char="•"/>
            </a:pPr>
            <a:r>
              <a:rPr lang="en-US" dirty="0">
                <a:solidFill>
                  <a:schemeClr val="bg1"/>
                </a:solidFill>
                <a:latin typeface="Poppins" panose="00000500000000000000" pitchFamily="2" charset="0"/>
                <a:cs typeface="Poppins" panose="00000500000000000000" pitchFamily="2" charset="0"/>
              </a:rPr>
              <a:t>Terminology was very excessive but very beneficial once learning </a:t>
            </a:r>
          </a:p>
          <a:p>
            <a:endParaRPr lang="en-US" dirty="0">
              <a:solidFill>
                <a:schemeClr val="bg1"/>
              </a:solidFill>
            </a:endParaRPr>
          </a:p>
          <a:p>
            <a:endParaRPr lang="en-US" dirty="0">
              <a:solidFill>
                <a:schemeClr val="bg1"/>
              </a:solidFill>
            </a:endParaRPr>
          </a:p>
        </p:txBody>
      </p:sp>
      <p:pic>
        <p:nvPicPr>
          <p:cNvPr id="6" name="Picture 5" descr="Close up of chess pieces">
            <a:extLst>
              <a:ext uri="{FF2B5EF4-FFF2-40B4-BE49-F238E27FC236}">
                <a16:creationId xmlns:a16="http://schemas.microsoft.com/office/drawing/2014/main" id="{0B872DB1-6311-6767-ED3F-E166A7692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892628"/>
            <a:ext cx="5889173" cy="3926115"/>
          </a:xfrm>
          <a:prstGeom prst="rect">
            <a:avLst/>
          </a:prstGeom>
        </p:spPr>
      </p:pic>
    </p:spTree>
    <p:extLst>
      <p:ext uri="{BB962C8B-B14F-4D97-AF65-F5344CB8AC3E}">
        <p14:creationId xmlns:p14="http://schemas.microsoft.com/office/powerpoint/2010/main" val="351988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2AEC-F41B-A32B-2A8E-54EE6697B4AB}"/>
              </a:ext>
            </a:extLst>
          </p:cNvPr>
          <p:cNvSpPr>
            <a:spLocks noGrp="1"/>
          </p:cNvSpPr>
          <p:nvPr>
            <p:ph type="title"/>
          </p:nvPr>
        </p:nvSpPr>
        <p:spPr>
          <a:solidFill>
            <a:schemeClr val="accent3"/>
          </a:solidFill>
        </p:spPr>
        <p:txBody>
          <a:bodyPr>
            <a:normAutofit/>
          </a:bodyPr>
          <a:lstStyle/>
          <a:p>
            <a:r>
              <a:rPr lang="en-US" b="1" dirty="0">
                <a:solidFill>
                  <a:schemeClr val="bg1"/>
                </a:solidFill>
                <a:latin typeface="Poppins" panose="00000500000000000000" pitchFamily="2" charset="0"/>
                <a:cs typeface="Poppins" panose="00000500000000000000" pitchFamily="2" charset="0"/>
              </a:rPr>
              <a:t>                          Career Skills </a:t>
            </a:r>
            <a:br>
              <a:rPr lang="en-US" b="1" dirty="0">
                <a:solidFill>
                  <a:schemeClr val="bg1"/>
                </a:solidFill>
                <a:latin typeface="Poppins" panose="00000500000000000000" pitchFamily="2" charset="0"/>
                <a:cs typeface="Poppins" panose="00000500000000000000" pitchFamily="2" charset="0"/>
              </a:rPr>
            </a:br>
            <a:endParaRPr lang="en-US" b="1" dirty="0">
              <a:solidFill>
                <a:schemeClr val="bg1"/>
              </a:solidFill>
              <a:latin typeface="Poppins" panose="00000500000000000000" pitchFamily="2" charset="0"/>
              <a:cs typeface="Poppins" panose="00000500000000000000" pitchFamily="2" charset="0"/>
            </a:endParaRPr>
          </a:p>
        </p:txBody>
      </p:sp>
      <p:graphicFrame>
        <p:nvGraphicFramePr>
          <p:cNvPr id="8" name="Content Placeholder 2">
            <a:extLst>
              <a:ext uri="{FF2B5EF4-FFF2-40B4-BE49-F238E27FC236}">
                <a16:creationId xmlns:a16="http://schemas.microsoft.com/office/drawing/2014/main" id="{DC45EE21-1235-D6E3-FC6A-0D843996510C}"/>
              </a:ext>
            </a:extLst>
          </p:cNvPr>
          <p:cNvGraphicFramePr>
            <a:graphicFrameLocks noGrp="1"/>
          </p:cNvGraphicFramePr>
          <p:nvPr>
            <p:ph idx="1"/>
            <p:extLst>
              <p:ext uri="{D42A27DB-BD31-4B8C-83A1-F6EECF244321}">
                <p14:modId xmlns:p14="http://schemas.microsoft.com/office/powerpoint/2010/main" val="281328555"/>
              </p:ext>
            </p:extLst>
          </p:nvPr>
        </p:nvGraphicFramePr>
        <p:xfrm>
          <a:off x="838200" y="146276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754EF828-FBE3-04D7-5803-BA74F6285D28}"/>
              </a:ext>
            </a:extLst>
          </p:cNvPr>
          <p:cNvSpPr>
            <a:spLocks noGrp="1"/>
          </p:cNvSpPr>
          <p:nvPr>
            <p:ph type="sldNum" sz="quarter" idx="12"/>
          </p:nvPr>
        </p:nvSpPr>
        <p:spPr/>
        <p:txBody>
          <a:bodyPr/>
          <a:lstStyle/>
          <a:p>
            <a:r>
              <a:rPr lang="en-US">
                <a:solidFill>
                  <a:schemeClr val="bg1"/>
                </a:solidFill>
              </a:rPr>
              <a:t>35</a:t>
            </a:r>
            <a:endParaRPr lang="en-US" dirty="0">
              <a:solidFill>
                <a:schemeClr val="bg1"/>
              </a:solidFill>
            </a:endParaRPr>
          </a:p>
        </p:txBody>
      </p:sp>
    </p:spTree>
    <p:extLst>
      <p:ext uri="{BB962C8B-B14F-4D97-AF65-F5344CB8AC3E}">
        <p14:creationId xmlns:p14="http://schemas.microsoft.com/office/powerpoint/2010/main" val="2094573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2AEC-F41B-A32B-2A8E-54EE6697B4AB}"/>
              </a:ext>
            </a:extLst>
          </p:cNvPr>
          <p:cNvSpPr>
            <a:spLocks noGrp="1"/>
          </p:cNvSpPr>
          <p:nvPr>
            <p:ph type="title"/>
          </p:nvPr>
        </p:nvSpPr>
        <p:spPr>
          <a:xfrm>
            <a:off x="838200" y="410368"/>
            <a:ext cx="10515600" cy="1325563"/>
          </a:xfrm>
        </p:spPr>
        <p:txBody>
          <a:bodyPr/>
          <a:lstStyle/>
          <a:p>
            <a:r>
              <a:rPr lang="en-US" b="1" dirty="0">
                <a:solidFill>
                  <a:schemeClr val="bg1"/>
                </a:solidFill>
                <a:latin typeface="Poppins" panose="00000500000000000000" pitchFamily="2" charset="0"/>
                <a:cs typeface="Poppins" panose="00000500000000000000" pitchFamily="2" charset="0"/>
              </a:rPr>
              <a:t>Conclusion </a:t>
            </a:r>
          </a:p>
        </p:txBody>
      </p:sp>
      <p:sp>
        <p:nvSpPr>
          <p:cNvPr id="3" name="Content Placeholder 2">
            <a:extLst>
              <a:ext uri="{FF2B5EF4-FFF2-40B4-BE49-F238E27FC236}">
                <a16:creationId xmlns:a16="http://schemas.microsoft.com/office/drawing/2014/main" id="{89FEB870-A15D-F590-FBFB-FA3FFC0D4967}"/>
              </a:ext>
            </a:extLst>
          </p:cNvPr>
          <p:cNvSpPr>
            <a:spLocks noGrp="1"/>
          </p:cNvSpPr>
          <p:nvPr>
            <p:ph idx="1"/>
          </p:nvPr>
        </p:nvSpPr>
        <p:spPr>
          <a:xfrm>
            <a:off x="838200" y="1825625"/>
            <a:ext cx="4996543" cy="4351338"/>
          </a:xfrm>
          <a:solidFill>
            <a:schemeClr val="accent3"/>
          </a:solidFill>
        </p:spPr>
        <p:txBody>
          <a:bodyPr>
            <a:normAutofit fontScale="92500" lnSpcReduction="20000"/>
          </a:bodyPr>
          <a:lstStyle/>
          <a:p>
            <a:pPr marL="0" indent="0">
              <a:buNone/>
            </a:pPr>
            <a:r>
              <a:rPr lang="en-US" dirty="0">
                <a:solidFill>
                  <a:schemeClr val="bg1"/>
                </a:solidFill>
              </a:rPr>
              <a:t>Overall, I found this class challenging at times due to various things such as not having access to the technology that was needed to complete this project. Along with the amount of new terminology which was very important for this project to make sense. However, even though I found this class challenging I can say that I enjoy it somewhat and will hopefully use the tools and knowledge that was learned to benefit me in the future whether it is to further my education or in my future career, </a:t>
            </a:r>
          </a:p>
        </p:txBody>
      </p:sp>
      <p:sp>
        <p:nvSpPr>
          <p:cNvPr id="6" name="Slide Number Placeholder 5">
            <a:extLst>
              <a:ext uri="{FF2B5EF4-FFF2-40B4-BE49-F238E27FC236}">
                <a16:creationId xmlns:a16="http://schemas.microsoft.com/office/drawing/2014/main" id="{754EF828-FBE3-04D7-5803-BA74F6285D28}"/>
              </a:ext>
            </a:extLst>
          </p:cNvPr>
          <p:cNvSpPr>
            <a:spLocks noGrp="1"/>
          </p:cNvSpPr>
          <p:nvPr>
            <p:ph type="sldNum" sz="quarter" idx="12"/>
          </p:nvPr>
        </p:nvSpPr>
        <p:spPr/>
        <p:txBody>
          <a:bodyPr/>
          <a:lstStyle/>
          <a:p>
            <a:fld id="{6E91CC32-6A6B-4E2E-BBA1-6864F305DA26}" type="slidenum">
              <a:rPr lang="en-US" smtClean="0">
                <a:solidFill>
                  <a:schemeClr val="bg1"/>
                </a:solidFill>
              </a:rPr>
              <a:t>36</a:t>
            </a:fld>
            <a:endParaRPr lang="en-US" dirty="0">
              <a:solidFill>
                <a:schemeClr val="bg1"/>
              </a:solidFill>
            </a:endParaRPr>
          </a:p>
        </p:txBody>
      </p:sp>
      <p:pic>
        <p:nvPicPr>
          <p:cNvPr id="8" name="Picture 7" descr="Vintage movie ending frame">
            <a:extLst>
              <a:ext uri="{FF2B5EF4-FFF2-40B4-BE49-F238E27FC236}">
                <a16:creationId xmlns:a16="http://schemas.microsoft.com/office/drawing/2014/main" id="{7ADC8885-D9A3-4F4B-A951-B4F499C03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0474" y="681037"/>
            <a:ext cx="6183136" cy="5495926"/>
          </a:xfrm>
          <a:prstGeom prst="rect">
            <a:avLst/>
          </a:prstGeom>
        </p:spPr>
      </p:pic>
    </p:spTree>
    <p:extLst>
      <p:ext uri="{BB962C8B-B14F-4D97-AF65-F5344CB8AC3E}">
        <p14:creationId xmlns:p14="http://schemas.microsoft.com/office/powerpoint/2010/main" val="2739018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D301-61AB-BE5C-2FFD-BADD0D9F59AB}"/>
              </a:ext>
            </a:extLst>
          </p:cNvPr>
          <p:cNvSpPr>
            <a:spLocks noGrp="1"/>
          </p:cNvSpPr>
          <p:nvPr>
            <p:ph type="title"/>
          </p:nvPr>
        </p:nvSpPr>
        <p:spPr/>
        <p:txBody>
          <a:bodyPr/>
          <a:lstStyle/>
          <a:p>
            <a:r>
              <a:rPr lang="en-US" b="1" dirty="0">
                <a:solidFill>
                  <a:schemeClr val="bg1"/>
                </a:solidFill>
                <a:latin typeface="Poppins" panose="00000500000000000000" pitchFamily="2" charset="0"/>
                <a:cs typeface="Poppins" panose="00000500000000000000" pitchFamily="2" charset="0"/>
              </a:rPr>
              <a:t>References </a:t>
            </a:r>
          </a:p>
        </p:txBody>
      </p:sp>
      <p:sp>
        <p:nvSpPr>
          <p:cNvPr id="3" name="Content Placeholder 2">
            <a:extLst>
              <a:ext uri="{FF2B5EF4-FFF2-40B4-BE49-F238E27FC236}">
                <a16:creationId xmlns:a16="http://schemas.microsoft.com/office/drawing/2014/main" id="{ABCFD808-5325-553E-16D7-11C35D803F52}"/>
              </a:ext>
            </a:extLst>
          </p:cNvPr>
          <p:cNvSpPr>
            <a:spLocks noGrp="1"/>
          </p:cNvSpPr>
          <p:nvPr>
            <p:ph idx="1"/>
          </p:nvPr>
        </p:nvSpPr>
        <p:spPr>
          <a:xfrm>
            <a:off x="838199" y="1799770"/>
            <a:ext cx="6407831" cy="4140426"/>
          </a:xfrm>
        </p:spPr>
        <p:txBody>
          <a:bodyPr>
            <a:normAutofit fontScale="77500" lnSpcReduction="20000"/>
          </a:bodyPr>
          <a:lstStyle/>
          <a:p>
            <a:r>
              <a:rPr lang="en-US" sz="2200" dirty="0">
                <a:solidFill>
                  <a:schemeClr val="bg1"/>
                </a:solidFill>
                <a:latin typeface="Poppins" panose="00000500000000000000" pitchFamily="2" charset="0"/>
                <a:cs typeface="Poppins" panose="00000500000000000000" pitchFamily="2" charset="0"/>
                <a:hlinkClick r:id="rId2">
                  <a:extLst>
                    <a:ext uri="{A12FA001-AC4F-418D-AE19-62706E023703}">
                      <ahyp:hlinkClr xmlns:ahyp="http://schemas.microsoft.com/office/drawing/2018/hyperlinkcolor" val="tx"/>
                    </a:ext>
                  </a:extLst>
                </a:hlinkClick>
              </a:rPr>
              <a:t> https://youtu.be/VqoUS-ecw4Y?si=gezN56PC7qD8TDbb</a:t>
            </a:r>
            <a:endParaRPr lang="en-US" sz="2200" dirty="0">
              <a:solidFill>
                <a:schemeClr val="bg1"/>
              </a:solidFill>
              <a:latin typeface="Poppins" panose="00000500000000000000" pitchFamily="2" charset="0"/>
              <a:cs typeface="Poppins" panose="00000500000000000000" pitchFamily="2" charset="0"/>
            </a:endParaRPr>
          </a:p>
          <a:p>
            <a:r>
              <a:rPr lang="en-US" sz="2200" dirty="0">
                <a:solidFill>
                  <a:schemeClr val="bg1"/>
                </a:solidFill>
                <a:latin typeface="Poppins" panose="00000500000000000000" pitchFamily="2" charset="0"/>
                <a:cs typeface="Poppins" panose="00000500000000000000" pitchFamily="2" charset="0"/>
              </a:rPr>
              <a:t>Desmos.com</a:t>
            </a:r>
          </a:p>
          <a:p>
            <a:r>
              <a:rPr lang="en-US" sz="2200" dirty="0">
                <a:solidFill>
                  <a:schemeClr val="bg1"/>
                </a:solidFill>
                <a:latin typeface="Poppins" panose="00000500000000000000" pitchFamily="2" charset="0"/>
                <a:ea typeface="Calibri" panose="020F0502020204030204" pitchFamily="34" charset="0"/>
                <a:cs typeface="Poppins" panose="00000500000000000000" pitchFamily="2" charset="0"/>
              </a:rPr>
              <a:t>Engageli Week 3 Playback room  </a:t>
            </a:r>
          </a:p>
          <a:p>
            <a:r>
              <a:rPr lang="en-US" sz="2200" dirty="0">
                <a:solidFill>
                  <a:schemeClr val="bg1"/>
                </a:solidFill>
                <a:latin typeface="Poppins" panose="00000500000000000000" pitchFamily="2" charset="0"/>
                <a:cs typeface="Poppins" panose="00000500000000000000" pitchFamily="2" charset="0"/>
              </a:rPr>
              <a:t> </a:t>
            </a:r>
            <a:r>
              <a:rPr lang="en-US" sz="2200" dirty="0">
                <a:solidFill>
                  <a:schemeClr val="bg1"/>
                </a:solidFill>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What is an Unshielded Twisted Pair (UTP)? - Definition from WhatIs.com (techtarget.com)</a:t>
            </a:r>
            <a:r>
              <a:rPr lang="en-US" sz="2200" dirty="0">
                <a:solidFill>
                  <a:schemeClr val="bg1"/>
                </a:solidFill>
                <a:latin typeface="Poppins" panose="00000500000000000000" pitchFamily="2" charset="0"/>
                <a:cs typeface="Poppins" panose="00000500000000000000" pitchFamily="2" charset="0"/>
              </a:rPr>
              <a:t>.</a:t>
            </a:r>
          </a:p>
          <a:p>
            <a:r>
              <a:rPr lang="en-US" sz="2200" dirty="0">
                <a:solidFill>
                  <a:schemeClr val="bg1"/>
                </a:solidFill>
                <a:latin typeface="Poppins" panose="00000500000000000000" pitchFamily="2" charset="0"/>
                <a:cs typeface="Poppins" panose="00000500000000000000" pitchFamily="2" charset="0"/>
              </a:rPr>
              <a:t> </a:t>
            </a:r>
            <a:r>
              <a:rPr lang="en-US" sz="2200" dirty="0">
                <a:solidFill>
                  <a:schemeClr val="bg1"/>
                </a:solidFill>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6W0001Z1_Stand_Ref_Guide2.qxd (anixter.com)</a:t>
            </a:r>
            <a:endParaRPr lang="en-US" sz="2200" dirty="0">
              <a:solidFill>
                <a:schemeClr val="bg1"/>
              </a:solidFill>
              <a:latin typeface="Poppins" panose="00000500000000000000" pitchFamily="2" charset="0"/>
              <a:cs typeface="Poppins" panose="00000500000000000000" pitchFamily="2" charset="0"/>
            </a:endParaRPr>
          </a:p>
          <a:p>
            <a:r>
              <a:rPr lang="en-US" sz="2200" dirty="0">
                <a:solidFill>
                  <a:schemeClr val="bg1"/>
                </a:solidFill>
                <a:latin typeface="Poppins" panose="00000500000000000000" pitchFamily="2" charset="0"/>
                <a:cs typeface="Poppins" panose="00000500000000000000" pitchFamily="2" charset="0"/>
              </a:rPr>
              <a:t>.</a:t>
            </a:r>
            <a:r>
              <a:rPr lang="en-US" sz="2200" dirty="0">
                <a:solidFill>
                  <a:schemeClr val="bg1"/>
                </a:solidFill>
                <a:latin typeface="Poppins" panose="00000500000000000000" pitchFamily="2" charset="0"/>
                <a:cs typeface="Poppins" panose="00000500000000000000" pitchFamily="2" charset="0"/>
                <a:hlinkClick r:id="rId5">
                  <a:extLst>
                    <a:ext uri="{A12FA001-AC4F-418D-AE19-62706E023703}">
                      <ahyp:hlinkClr xmlns:ahyp="http://schemas.microsoft.com/office/drawing/2018/hyperlinkcolor" val="tx"/>
                    </a:ext>
                  </a:extLst>
                </a:hlinkClick>
              </a:rPr>
              <a:t>The Ultimate Guide to Plenum, Riser, and LZSH Cables: Know the Difference (truecable.com)</a:t>
            </a:r>
            <a:endParaRPr lang="en-US" sz="2200" dirty="0">
              <a:solidFill>
                <a:schemeClr val="bg1"/>
              </a:solidFill>
              <a:latin typeface="Poppins" panose="00000500000000000000" pitchFamily="2" charset="0"/>
              <a:cs typeface="Poppins" panose="00000500000000000000" pitchFamily="2" charset="0"/>
            </a:endParaRPr>
          </a:p>
          <a:p>
            <a:r>
              <a:rPr lang="en-US" sz="2200" dirty="0">
                <a:solidFill>
                  <a:schemeClr val="bg1"/>
                </a:solidFill>
                <a:latin typeface="Poppins" panose="00000500000000000000" pitchFamily="2" charset="0"/>
                <a:cs typeface="Poppins" panose="00000500000000000000" pitchFamily="2" charset="0"/>
                <a:hlinkClick r:id="rId6">
                  <a:extLst>
                    <a:ext uri="{A12FA001-AC4F-418D-AE19-62706E023703}">
                      <ahyp:hlinkClr xmlns:ahyp="http://schemas.microsoft.com/office/drawing/2018/hyperlinkcolor" val="tx"/>
                    </a:ext>
                  </a:extLst>
                </a:hlinkClick>
              </a:rPr>
              <a:t>Fundamentals of Grounding and Safety: Protecting People and Equipment - Technical Articles (control.com)</a:t>
            </a:r>
            <a:endParaRPr lang="en-US" sz="2200" dirty="0">
              <a:solidFill>
                <a:schemeClr val="bg1"/>
              </a:solidFill>
              <a:latin typeface="Poppins" panose="00000500000000000000" pitchFamily="2" charset="0"/>
              <a:cs typeface="Poppins" panose="00000500000000000000" pitchFamily="2" charset="0"/>
            </a:endParaRPr>
          </a:p>
          <a:p>
            <a:r>
              <a:rPr lang="en-US" sz="2200" dirty="0">
                <a:solidFill>
                  <a:schemeClr val="bg1"/>
                </a:solidFill>
                <a:latin typeface="Poppins" panose="00000500000000000000" pitchFamily="2" charset="0"/>
                <a:cs typeface="Poppins" panose="00000500000000000000" pitchFamily="2" charset="0"/>
                <a:hlinkClick r:id="rId7">
                  <a:extLst>
                    <a:ext uri="{A12FA001-AC4F-418D-AE19-62706E023703}">
                      <ahyp:hlinkClr xmlns:ahyp="http://schemas.microsoft.com/office/drawing/2018/hyperlinkcolor" val="tx"/>
                    </a:ext>
                  </a:extLst>
                </a:hlinkClick>
              </a:rPr>
              <a:t>Can Ethernet Cable Run Next To Electrical? [Here's How] (cablesradar.com)</a:t>
            </a:r>
            <a:endParaRPr lang="en-US" sz="2200" dirty="0">
              <a:solidFill>
                <a:schemeClr val="bg1"/>
              </a:solidFill>
              <a:latin typeface="Poppins" panose="00000500000000000000" pitchFamily="2" charset="0"/>
              <a:cs typeface="Poppins" panose="00000500000000000000" pitchFamily="2" charset="0"/>
            </a:endParaRPr>
          </a:p>
          <a:p>
            <a:r>
              <a:rPr lang="en-US" sz="2200" dirty="0">
                <a:solidFill>
                  <a:schemeClr val="bg1"/>
                </a:solidFill>
                <a:latin typeface="Poppins" panose="00000500000000000000" pitchFamily="2" charset="0"/>
                <a:cs typeface="Poppins" panose="00000500000000000000" pitchFamily="2" charset="0"/>
                <a:hlinkClick r:id="rId8">
                  <a:extLst>
                    <a:ext uri="{A12FA001-AC4F-418D-AE19-62706E023703}">
                      <ahyp:hlinkClr xmlns:ahyp="http://schemas.microsoft.com/office/drawing/2018/hyperlinkcolor" val="tx"/>
                    </a:ext>
                  </a:extLst>
                </a:hlinkClick>
              </a:rPr>
              <a:t>http://www.swisswireless.org/wlan_calc_en.htm</a:t>
            </a:r>
            <a:endParaRPr lang="en-US" sz="2200" dirty="0">
              <a:solidFill>
                <a:schemeClr val="bg1"/>
              </a:solidFill>
              <a:latin typeface="Poppins" panose="00000500000000000000" pitchFamily="2" charset="0"/>
              <a:cs typeface="Poppins" panose="00000500000000000000" pitchFamily="2" charset="0"/>
            </a:endParaRPr>
          </a:p>
          <a:p>
            <a:endParaRPr lang="en-US" sz="2000" dirty="0"/>
          </a:p>
          <a:p>
            <a:pPr>
              <a:buFont typeface="Wingdings" panose="05000000000000000000" pitchFamily="2" charset="2"/>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endParaRPr lang="en-US" dirty="0">
              <a:latin typeface="Poppins" panose="00000500000000000000" pitchFamily="2" charset="0"/>
              <a:cs typeface="Poppins" panose="00000500000000000000" pitchFamily="2" charset="0"/>
            </a:endParaRPr>
          </a:p>
          <a:p>
            <a:pPr>
              <a:buFont typeface="Wingdings" panose="05000000000000000000" pitchFamily="2" charset="2"/>
              <a:buChar char="§"/>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66C571A5-2666-2514-E144-C5924ECCADD2}"/>
              </a:ext>
            </a:extLst>
          </p:cNvPr>
          <p:cNvSpPr>
            <a:spLocks noGrp="1"/>
          </p:cNvSpPr>
          <p:nvPr>
            <p:ph type="sldNum" sz="quarter" idx="12"/>
          </p:nvPr>
        </p:nvSpPr>
        <p:spPr/>
        <p:txBody>
          <a:bodyPr/>
          <a:lstStyle/>
          <a:p>
            <a:fld id="{6E91CC32-6A6B-4E2E-BBA1-6864F305DA26}" type="slidenum">
              <a:rPr lang="en-US" smtClean="0"/>
              <a:t>37</a:t>
            </a:fld>
            <a:endParaRPr lang="en-US"/>
          </a:p>
        </p:txBody>
      </p:sp>
      <p:pic>
        <p:nvPicPr>
          <p:cNvPr id="8" name="Graphic 7" descr="An open book">
            <a:extLst>
              <a:ext uri="{FF2B5EF4-FFF2-40B4-BE49-F238E27FC236}">
                <a16:creationId xmlns:a16="http://schemas.microsoft.com/office/drawing/2014/main" id="{A75F294A-7811-A5B4-B039-FFF040DC9D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46031" y="1358787"/>
            <a:ext cx="4140426" cy="4140426"/>
          </a:xfrm>
          <a:prstGeom prst="rect">
            <a:avLst/>
          </a:prstGeom>
        </p:spPr>
      </p:pic>
    </p:spTree>
    <p:extLst>
      <p:ext uri="{BB962C8B-B14F-4D97-AF65-F5344CB8AC3E}">
        <p14:creationId xmlns:p14="http://schemas.microsoft.com/office/powerpoint/2010/main" val="257798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D38D8-E25D-DAA4-B719-75EFC0EF526F}"/>
              </a:ext>
            </a:extLst>
          </p:cNvPr>
          <p:cNvSpPr>
            <a:spLocks noGrp="1"/>
          </p:cNvSpPr>
          <p:nvPr>
            <p:ph type="ctrTitle"/>
          </p:nvPr>
        </p:nvSpPr>
        <p:spPr>
          <a:xfrm>
            <a:off x="4207454" y="765611"/>
            <a:ext cx="7981497" cy="1876115"/>
          </a:xfrm>
          <a:noFill/>
        </p:spPr>
        <p:txBody>
          <a:bodyPr>
            <a:normAutofit fontScale="90000"/>
          </a:bodyPr>
          <a:lstStyle/>
          <a:p>
            <a:r>
              <a:rPr lang="en-US" sz="4400" b="1"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Communication System Basics</a:t>
            </a:r>
            <a:br>
              <a:rPr lang="en-US" sz="5200" b="1" i="1" dirty="0">
                <a:solidFill>
                  <a:schemeClr val="bg1"/>
                </a:solidFill>
              </a:rPr>
            </a:br>
            <a:endParaRPr lang="en-US" sz="5200" b="1" i="1" dirty="0">
              <a:solidFill>
                <a:schemeClr val="bg1"/>
              </a:solidFill>
            </a:endParaRPr>
          </a:p>
        </p:txBody>
      </p:sp>
      <p:sp>
        <p:nvSpPr>
          <p:cNvPr id="3" name="Subtitle 2">
            <a:extLst>
              <a:ext uri="{FF2B5EF4-FFF2-40B4-BE49-F238E27FC236}">
                <a16:creationId xmlns:a16="http://schemas.microsoft.com/office/drawing/2014/main" id="{4235403F-F542-091B-2005-7E1672C251A7}"/>
              </a:ext>
            </a:extLst>
          </p:cNvPr>
          <p:cNvSpPr>
            <a:spLocks noGrp="1"/>
          </p:cNvSpPr>
          <p:nvPr>
            <p:ph type="subTitle" idx="1"/>
          </p:nvPr>
        </p:nvSpPr>
        <p:spPr>
          <a:xfrm>
            <a:off x="4864399" y="2590801"/>
            <a:ext cx="7003124" cy="2801131"/>
          </a:xfrm>
          <a:noFill/>
        </p:spPr>
        <p:txBody>
          <a:bodyPr>
            <a:noAutofit/>
          </a:bodyPr>
          <a:lstStyle/>
          <a:p>
            <a:pPr algn="l"/>
            <a:r>
              <a:rPr lang="en-US" sz="2800" dirty="0">
                <a:solidFill>
                  <a:schemeClr val="bg1"/>
                </a:solidFill>
                <a:latin typeface="Poppins" panose="00000500000000000000" pitchFamily="2" charset="0"/>
                <a:cs typeface="Poppins" panose="00000500000000000000" pitchFamily="2" charset="0"/>
              </a:rPr>
              <a:t>In this part of the project, I learned what an oscilloscope is, and how to use a Spectrum Analyzer. Along with its capabilities, practicing simple RF calculations, and reviewing power measurements in Watts, and decibels.</a:t>
            </a:r>
          </a:p>
        </p:txBody>
      </p:sp>
      <p:pic>
        <p:nvPicPr>
          <p:cNvPr id="4" name="Picture 3" descr="Bright blue glacial flow">
            <a:extLst>
              <a:ext uri="{FF2B5EF4-FFF2-40B4-BE49-F238E27FC236}">
                <a16:creationId xmlns:a16="http://schemas.microsoft.com/office/drawing/2014/main" id="{9C5E994B-AFE0-2AF8-A6AC-008E3BC5F32B}"/>
              </a:ext>
            </a:extLst>
          </p:cNvPr>
          <p:cNvPicPr>
            <a:picLocks noChangeAspect="1"/>
          </p:cNvPicPr>
          <p:nvPr/>
        </p:nvPicPr>
        <p:blipFill>
          <a:blip r:embed="rId2"/>
          <a:srcRect l="6705" r="27618"/>
          <a:stretch/>
        </p:blipFill>
        <p:spPr>
          <a:xfrm>
            <a:off x="2" y="10"/>
            <a:ext cx="4542969" cy="6857990"/>
          </a:xfrm>
          <a:prstGeom prst="rect">
            <a:avLst/>
          </a:prstGeom>
        </p:spPr>
      </p:pic>
    </p:spTree>
    <p:extLst>
      <p:ext uri="{BB962C8B-B14F-4D97-AF65-F5344CB8AC3E}">
        <p14:creationId xmlns:p14="http://schemas.microsoft.com/office/powerpoint/2010/main" val="24840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E056-8ABC-B9FD-38B2-6CAE49096D57}"/>
              </a:ext>
            </a:extLst>
          </p:cNvPr>
          <p:cNvSpPr>
            <a:spLocks noGrp="1"/>
          </p:cNvSpPr>
          <p:nvPr>
            <p:ph type="title"/>
          </p:nvPr>
        </p:nvSpPr>
        <p:spPr>
          <a:xfrm>
            <a:off x="464457" y="365125"/>
            <a:ext cx="10889343" cy="1325563"/>
          </a:xfrm>
        </p:spPr>
        <p:txBody>
          <a:bodyPr/>
          <a:lstStyle/>
          <a:p>
            <a:r>
              <a:rPr lang="en-US" sz="4400" b="1"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Communication System Basics  Questions</a:t>
            </a:r>
            <a:endParaRPr lang="en-US" b="1" dirty="0">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7035567C-65D7-5DA9-4F84-0004D4E17E9C}"/>
              </a:ext>
            </a:extLst>
          </p:cNvPr>
          <p:cNvSpPr>
            <a:spLocks noGrp="1"/>
          </p:cNvSpPr>
          <p:nvPr>
            <p:ph idx="1"/>
          </p:nvPr>
        </p:nvSpPr>
        <p:spPr>
          <a:xfrm>
            <a:off x="464457" y="1799771"/>
            <a:ext cx="11277600" cy="4556579"/>
          </a:xfrm>
        </p:spPr>
        <p:txBody>
          <a:bodyPr>
            <a:normAutofit/>
          </a:bodyPr>
          <a:lstStyle/>
          <a:p>
            <a:pPr marL="342900" marR="0" lvl="0" indent="-342900">
              <a:lnSpc>
                <a:spcPct val="107000"/>
              </a:lnSpc>
              <a:spcBef>
                <a:spcPts val="0"/>
              </a:spcBef>
              <a:spcAft>
                <a:spcPts val="0"/>
              </a:spcAft>
              <a:buFont typeface="+mj-lt"/>
              <a:buAutoNum type="arabicPeriod"/>
            </a:pPr>
            <a:r>
              <a:rPr lang="en-US" sz="20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t>An oscilloscope has a screen that has a horizontal axis and a vertical axis that shows amplitude (in volts) and time (in seconds), respectively. It operates in what is called the time domain. A spectrum analyzer has a screen that has a horizontal axis and a vertical axis as well. What do these axes show? What are the units of these two? Which domain does a spectrum analyzer</a:t>
            </a:r>
            <a:br>
              <a:rPr lang="en-US" sz="20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br>
            <a:r>
              <a:rPr lang="en-US" sz="20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t>operate in? </a:t>
            </a:r>
          </a:p>
          <a:p>
            <a:pPr marL="342900" marR="0" lvl="0" indent="-342900">
              <a:lnSpc>
                <a:spcPct val="107000"/>
              </a:lnSpc>
              <a:spcBef>
                <a:spcPts val="0"/>
              </a:spcBef>
              <a:spcAft>
                <a:spcPts val="0"/>
              </a:spcAft>
              <a:buFont typeface="+mj-lt"/>
              <a:buAutoNum type="arabicPeriod"/>
            </a:pPr>
            <a:endParaRPr lang="en-US" sz="2000" b="1" kern="100" dirty="0">
              <a:solidFill>
                <a:schemeClr val="bg1"/>
              </a:solidFill>
              <a:effectLst/>
              <a:latin typeface="Poppins" panose="00000500000000000000" pitchFamily="2" charset="0"/>
              <a:ea typeface="Aptos" panose="020B0004020202020204" pitchFamily="34" charset="0"/>
              <a:cs typeface="Poppins" panose="00000500000000000000" pitchFamily="2" charset="0"/>
            </a:endParaRPr>
          </a:p>
          <a:p>
            <a:pPr marL="0" marR="0" lvl="0" indent="0">
              <a:lnSpc>
                <a:spcPct val="107000"/>
              </a:lnSpc>
              <a:spcBef>
                <a:spcPts val="0"/>
              </a:spcBef>
              <a:spcAft>
                <a:spcPts val="800"/>
              </a:spcAft>
              <a:buNone/>
            </a:pPr>
            <a:r>
              <a:rPr lang="en-US" sz="2000" b="1"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t>Answer:  </a:t>
            </a:r>
            <a:r>
              <a:rPr lang="en-US" sz="20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t>A Spectrum Analyzer’s horizontal axis shows frequency, while its horizontal axis shows amplitude. The Spectrum Analyzer units for the horizontal axis are hertz, kilohertz, megahertz, or gigahertz. On the spectrum analyzer units for the vertical axis are watts, milli-watts, micro-watts, or their dB forms. A spectrum analyzer operates in the frequency domain. </a:t>
            </a:r>
          </a:p>
          <a:p>
            <a:pPr marL="0" indent="0">
              <a:buNone/>
            </a:pPr>
            <a:endParaRPr lang="en-US" dirty="0"/>
          </a:p>
        </p:txBody>
      </p:sp>
      <p:sp>
        <p:nvSpPr>
          <p:cNvPr id="6" name="Slide Number Placeholder 5">
            <a:extLst>
              <a:ext uri="{FF2B5EF4-FFF2-40B4-BE49-F238E27FC236}">
                <a16:creationId xmlns:a16="http://schemas.microsoft.com/office/drawing/2014/main" id="{CA1B4729-574D-84C0-1A79-A6175908772C}"/>
              </a:ext>
            </a:extLst>
          </p:cNvPr>
          <p:cNvSpPr>
            <a:spLocks noGrp="1"/>
          </p:cNvSpPr>
          <p:nvPr>
            <p:ph type="sldNum" sz="quarter" idx="12"/>
          </p:nvPr>
        </p:nvSpPr>
        <p:spPr/>
        <p:txBody>
          <a:bodyPr/>
          <a:lstStyle/>
          <a:p>
            <a:fld id="{6E91CC32-6A6B-4E2E-BBA1-6864F305DA26}" type="slidenum">
              <a:rPr lang="en-US"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8424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E056-8ABC-B9FD-38B2-6CAE49096D57}"/>
              </a:ext>
            </a:extLst>
          </p:cNvPr>
          <p:cNvSpPr>
            <a:spLocks noGrp="1"/>
          </p:cNvSpPr>
          <p:nvPr>
            <p:ph type="title"/>
          </p:nvPr>
        </p:nvSpPr>
        <p:spPr>
          <a:xfrm>
            <a:off x="377372" y="136525"/>
            <a:ext cx="11814628" cy="1146176"/>
          </a:xfrm>
        </p:spPr>
        <p:txBody>
          <a:bodyPr>
            <a:normAutofit fontScale="90000"/>
          </a:bodyPr>
          <a:lstStyle/>
          <a:p>
            <a:r>
              <a:rPr lang="en-US" sz="4400" b="1"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Communication System Basics  Questions</a:t>
            </a:r>
            <a:endParaRPr lang="en-US" b="1" dirty="0">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7035567C-65D7-5DA9-4F84-0004D4E17E9C}"/>
              </a:ext>
            </a:extLst>
          </p:cNvPr>
          <p:cNvSpPr>
            <a:spLocks noGrp="1"/>
          </p:cNvSpPr>
          <p:nvPr>
            <p:ph idx="1"/>
          </p:nvPr>
        </p:nvSpPr>
        <p:spPr>
          <a:xfrm>
            <a:off x="377371" y="1282702"/>
            <a:ext cx="6168571" cy="5438774"/>
          </a:xfrm>
        </p:spPr>
        <p:txBody>
          <a:bodyPr>
            <a:normAutofit fontScale="85000" lnSpcReduction="20000"/>
          </a:bodyPr>
          <a:lstStyle/>
          <a:p>
            <a:pPr marL="0" indent="0">
              <a:buNone/>
            </a:pPr>
            <a:r>
              <a:rPr lang="en-US" sz="2600" b="1" i="0" dirty="0">
                <a:solidFill>
                  <a:schemeClr val="bg1"/>
                </a:solidFill>
                <a:effectLst/>
                <a:latin typeface="Poppins" panose="00000500000000000000" pitchFamily="2" charset="0"/>
                <a:cs typeface="Poppins" panose="00000500000000000000" pitchFamily="2" charset="0"/>
              </a:rPr>
              <a:t>2. Match the screen of the spectrum analyzer or the oscilloscope with the view of a sine wave shown below.</a:t>
            </a:r>
          </a:p>
          <a:p>
            <a:pPr marL="0" indent="0">
              <a:buNone/>
            </a:pPr>
            <a:r>
              <a:rPr lang="en-US" sz="2600" i="0" u="sng" dirty="0">
                <a:solidFill>
                  <a:schemeClr val="bg1"/>
                </a:solidFill>
                <a:effectLst/>
                <a:latin typeface="Poppins" panose="00000500000000000000" pitchFamily="2" charset="0"/>
                <a:cs typeface="Poppins" panose="00000500000000000000" pitchFamily="2" charset="0"/>
              </a:rPr>
              <a:t>Which device shows </a:t>
            </a:r>
            <a:r>
              <a:rPr lang="en-US" sz="2600" i="0" dirty="0">
                <a:solidFill>
                  <a:schemeClr val="bg1"/>
                </a:solidFill>
                <a:effectLst/>
                <a:latin typeface="Poppins" panose="00000500000000000000" pitchFamily="2" charset="0"/>
                <a:cs typeface="Poppins" panose="00000500000000000000" pitchFamily="2" charset="0"/>
              </a:rPr>
              <a:t>:</a:t>
            </a:r>
            <a:br>
              <a:rPr lang="en-US" sz="2600" dirty="0">
                <a:solidFill>
                  <a:schemeClr val="bg1"/>
                </a:solidFill>
                <a:latin typeface="Poppins" panose="00000500000000000000" pitchFamily="2" charset="0"/>
                <a:cs typeface="Poppins" panose="00000500000000000000" pitchFamily="2" charset="0"/>
              </a:rPr>
            </a:br>
            <a:r>
              <a:rPr lang="en-US" sz="2600" i="0" dirty="0">
                <a:solidFill>
                  <a:schemeClr val="bg1"/>
                </a:solidFill>
                <a:effectLst/>
                <a:latin typeface="Poppins" panose="00000500000000000000" pitchFamily="2" charset="0"/>
                <a:cs typeface="Poppins" panose="00000500000000000000" pitchFamily="2" charset="0"/>
              </a:rPr>
              <a:t>a. </a:t>
            </a:r>
            <a:r>
              <a:rPr lang="en-US" sz="2600" dirty="0">
                <a:solidFill>
                  <a:schemeClr val="bg1"/>
                </a:solidFill>
                <a:latin typeface="Poppins" panose="00000500000000000000" pitchFamily="2" charset="0"/>
                <a:cs typeface="Poppins" panose="00000500000000000000" pitchFamily="2" charset="0"/>
              </a:rPr>
              <a:t>An Oscilloscope </a:t>
            </a:r>
            <a:br>
              <a:rPr lang="en-US" sz="2600" dirty="0">
                <a:solidFill>
                  <a:schemeClr val="bg1"/>
                </a:solidFill>
                <a:latin typeface="Poppins" panose="00000500000000000000" pitchFamily="2" charset="0"/>
                <a:cs typeface="Poppins" panose="00000500000000000000" pitchFamily="2" charset="0"/>
              </a:rPr>
            </a:br>
            <a:r>
              <a:rPr lang="en-US" sz="2600" i="0" dirty="0">
                <a:solidFill>
                  <a:schemeClr val="bg1"/>
                </a:solidFill>
                <a:effectLst/>
                <a:latin typeface="Poppins" panose="00000500000000000000" pitchFamily="2" charset="0"/>
                <a:cs typeface="Poppins" panose="00000500000000000000" pitchFamily="2" charset="0"/>
              </a:rPr>
              <a:t>b. </a:t>
            </a:r>
            <a:r>
              <a:rPr lang="en-US" sz="2600" dirty="0">
                <a:solidFill>
                  <a:schemeClr val="bg1"/>
                </a:solidFill>
                <a:latin typeface="Poppins" panose="00000500000000000000" pitchFamily="2" charset="0"/>
                <a:cs typeface="Poppins" panose="00000500000000000000" pitchFamily="2" charset="0"/>
              </a:rPr>
              <a:t>Spectrum Analyzer </a:t>
            </a:r>
          </a:p>
          <a:p>
            <a:pPr marL="0" indent="0">
              <a:buNone/>
            </a:pPr>
            <a:r>
              <a:rPr lang="en-US" sz="2600" b="1" i="0" dirty="0">
                <a:solidFill>
                  <a:schemeClr val="bg1"/>
                </a:solidFill>
                <a:effectLst/>
                <a:latin typeface="Poppins" panose="00000500000000000000" pitchFamily="2" charset="0"/>
                <a:cs typeface="Poppins" panose="00000500000000000000" pitchFamily="2" charset="0"/>
              </a:rPr>
              <a:t>What is the difference between the bandwidth that shows up on the screen of a spectrum analyzer and the channels that show up on the screen of a spectrum analyzer?</a:t>
            </a:r>
          </a:p>
          <a:p>
            <a:pPr marL="0" indent="0">
              <a:buNone/>
            </a:pPr>
            <a:r>
              <a:rPr lang="en-US" sz="2600" i="0" dirty="0">
                <a:solidFill>
                  <a:schemeClr val="bg1"/>
                </a:solidFill>
                <a:effectLst/>
                <a:latin typeface="Poppins" panose="00000500000000000000" pitchFamily="2" charset="0"/>
                <a:cs typeface="Poppins" panose="00000500000000000000" pitchFamily="2" charset="0"/>
              </a:rPr>
              <a:t>The difference is that the signal bandwidth that is displayed on the screen of a spectrum analyzer represents the range of frequencies of a signal.  While the channel bandwidth that shows up on the screen of a spectrum analyzer represents the usable frequency range of a transmission system.</a:t>
            </a:r>
          </a:p>
          <a:p>
            <a:pPr marL="0" indent="0">
              <a:buNone/>
            </a:pPr>
            <a:endParaRPr lang="en-US" b="1" i="0" dirty="0">
              <a:solidFill>
                <a:schemeClr val="bg1"/>
              </a:solidFill>
              <a:effectLst/>
            </a:endParaRPr>
          </a:p>
          <a:p>
            <a:pPr marL="0" indent="0">
              <a:buNone/>
            </a:pPr>
            <a:endParaRPr lang="en-US" i="0" dirty="0">
              <a:solidFill>
                <a:schemeClr val="bg1"/>
              </a:solidFill>
              <a:effectLst/>
            </a:endParaRPr>
          </a:p>
          <a:p>
            <a:pPr marL="0" indent="0">
              <a:buNone/>
            </a:pPr>
            <a:endParaRPr lang="en-US" b="1" dirty="0">
              <a:solidFill>
                <a:schemeClr val="bg1"/>
              </a:solidFill>
            </a:endParaRPr>
          </a:p>
          <a:p>
            <a:pPr marL="0" indent="0">
              <a:buNone/>
            </a:pPr>
            <a:endParaRPr lang="en-US" dirty="0">
              <a:solidFill>
                <a:schemeClr val="bg1"/>
              </a:solidFill>
            </a:endParaRPr>
          </a:p>
        </p:txBody>
      </p:sp>
      <p:sp>
        <p:nvSpPr>
          <p:cNvPr id="6" name="Slide Number Placeholder 5">
            <a:extLst>
              <a:ext uri="{FF2B5EF4-FFF2-40B4-BE49-F238E27FC236}">
                <a16:creationId xmlns:a16="http://schemas.microsoft.com/office/drawing/2014/main" id="{CA1B4729-574D-84C0-1A79-A6175908772C}"/>
              </a:ext>
            </a:extLst>
          </p:cNvPr>
          <p:cNvSpPr>
            <a:spLocks noGrp="1"/>
          </p:cNvSpPr>
          <p:nvPr>
            <p:ph type="sldNum" sz="quarter" idx="12"/>
          </p:nvPr>
        </p:nvSpPr>
        <p:spPr/>
        <p:txBody>
          <a:bodyPr/>
          <a:lstStyle/>
          <a:p>
            <a:fld id="{6E91CC32-6A6B-4E2E-BBA1-6864F305DA26}" type="slidenum">
              <a:rPr lang="en-US" smtClean="0">
                <a:solidFill>
                  <a:schemeClr val="bg1"/>
                </a:solidFill>
              </a:rPr>
              <a:t>6</a:t>
            </a:fld>
            <a:endParaRPr lang="en-US" dirty="0">
              <a:solidFill>
                <a:schemeClr val="bg1"/>
              </a:solidFill>
            </a:endParaRPr>
          </a:p>
        </p:txBody>
      </p:sp>
      <p:pic>
        <p:nvPicPr>
          <p:cNvPr id="5" name="Picture 4">
            <a:extLst>
              <a:ext uri="{FF2B5EF4-FFF2-40B4-BE49-F238E27FC236}">
                <a16:creationId xmlns:a16="http://schemas.microsoft.com/office/drawing/2014/main" id="{EF8F9F85-7393-3BF5-814E-F3C5D9FBAEA6}"/>
              </a:ext>
            </a:extLst>
          </p:cNvPr>
          <p:cNvPicPr>
            <a:picLocks noChangeAspect="1"/>
          </p:cNvPicPr>
          <p:nvPr/>
        </p:nvPicPr>
        <p:blipFill>
          <a:blip r:embed="rId3"/>
          <a:stretch>
            <a:fillRect/>
          </a:stretch>
        </p:blipFill>
        <p:spPr>
          <a:xfrm>
            <a:off x="6691086" y="3429000"/>
            <a:ext cx="5500914" cy="2590800"/>
          </a:xfrm>
          <a:prstGeom prst="rect">
            <a:avLst/>
          </a:prstGeom>
        </p:spPr>
      </p:pic>
    </p:spTree>
    <p:extLst>
      <p:ext uri="{BB962C8B-B14F-4D97-AF65-F5344CB8AC3E}">
        <p14:creationId xmlns:p14="http://schemas.microsoft.com/office/powerpoint/2010/main" val="41793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E056-8ABC-B9FD-38B2-6CAE49096D57}"/>
              </a:ext>
            </a:extLst>
          </p:cNvPr>
          <p:cNvSpPr>
            <a:spLocks noGrp="1"/>
          </p:cNvSpPr>
          <p:nvPr>
            <p:ph type="title"/>
          </p:nvPr>
        </p:nvSpPr>
        <p:spPr>
          <a:xfrm>
            <a:off x="253999" y="426149"/>
            <a:ext cx="10515600" cy="1146176"/>
          </a:xfrm>
        </p:spPr>
        <p:txBody>
          <a:bodyPr>
            <a:normAutofit fontScale="90000"/>
          </a:bodyPr>
          <a:lstStyle/>
          <a:p>
            <a:r>
              <a:rPr lang="en-US" sz="4400" b="1"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Communication System Basics  Questions</a:t>
            </a:r>
            <a:endParaRPr lang="en-US" b="1" dirty="0">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7035567C-65D7-5DA9-4F84-0004D4E17E9C}"/>
              </a:ext>
            </a:extLst>
          </p:cNvPr>
          <p:cNvSpPr>
            <a:spLocks noGrp="1"/>
          </p:cNvSpPr>
          <p:nvPr>
            <p:ph idx="1"/>
          </p:nvPr>
        </p:nvSpPr>
        <p:spPr>
          <a:xfrm>
            <a:off x="254000" y="1572325"/>
            <a:ext cx="11938000" cy="815975"/>
          </a:xfrm>
        </p:spPr>
        <p:txBody>
          <a:bodyPr>
            <a:normAutofit fontScale="70000" lnSpcReduction="20000"/>
          </a:bodyPr>
          <a:lstStyle/>
          <a:p>
            <a:pPr marL="0" indent="0">
              <a:buNone/>
            </a:pPr>
            <a:r>
              <a:rPr lang="en-US" sz="4500" dirty="0">
                <a:solidFill>
                  <a:schemeClr val="bg1"/>
                </a:solidFill>
                <a:latin typeface="Poppins" panose="00000500000000000000" pitchFamily="2" charset="0"/>
                <a:cs typeface="Poppins" panose="00000500000000000000" pitchFamily="2" charset="0"/>
              </a:rPr>
              <a:t>In this section, I used the rule of 10s and 3s to calculate Basic RF Calculations:</a:t>
            </a:r>
          </a:p>
          <a:p>
            <a:pPr marL="0" indent="0">
              <a:buNone/>
            </a:pPr>
            <a:endParaRPr lang="en-US" dirty="0">
              <a:solidFill>
                <a:schemeClr val="bg1"/>
              </a:solidFill>
            </a:endParaRPr>
          </a:p>
        </p:txBody>
      </p:sp>
      <p:sp>
        <p:nvSpPr>
          <p:cNvPr id="6" name="Slide Number Placeholder 5">
            <a:extLst>
              <a:ext uri="{FF2B5EF4-FFF2-40B4-BE49-F238E27FC236}">
                <a16:creationId xmlns:a16="http://schemas.microsoft.com/office/drawing/2014/main" id="{CA1B4729-574D-84C0-1A79-A6175908772C}"/>
              </a:ext>
            </a:extLst>
          </p:cNvPr>
          <p:cNvSpPr>
            <a:spLocks noGrp="1"/>
          </p:cNvSpPr>
          <p:nvPr>
            <p:ph type="sldNum" sz="quarter" idx="12"/>
          </p:nvPr>
        </p:nvSpPr>
        <p:spPr/>
        <p:txBody>
          <a:bodyPr/>
          <a:lstStyle/>
          <a:p>
            <a:fld id="{6E91CC32-6A6B-4E2E-BBA1-6864F305DA26}" type="slidenum">
              <a:rPr lang="en-US" smtClean="0">
                <a:solidFill>
                  <a:schemeClr val="bg1"/>
                </a:solidFill>
              </a:rPr>
              <a:t>7</a:t>
            </a:fld>
            <a:endParaRPr lang="en-US" dirty="0">
              <a:solidFill>
                <a:schemeClr val="bg1"/>
              </a:solidFill>
            </a:endParaRPr>
          </a:p>
        </p:txBody>
      </p:sp>
      <p:sp>
        <p:nvSpPr>
          <p:cNvPr id="7" name="TextBox 6">
            <a:extLst>
              <a:ext uri="{FF2B5EF4-FFF2-40B4-BE49-F238E27FC236}">
                <a16:creationId xmlns:a16="http://schemas.microsoft.com/office/drawing/2014/main" id="{91F631E4-C8D6-0616-A6D6-C2076290B01F}"/>
              </a:ext>
            </a:extLst>
          </p:cNvPr>
          <p:cNvSpPr txBox="1"/>
          <p:nvPr/>
        </p:nvSpPr>
        <p:spPr>
          <a:xfrm>
            <a:off x="253999" y="2456795"/>
            <a:ext cx="11683999" cy="4401205"/>
          </a:xfrm>
          <a:prstGeom prst="rect">
            <a:avLst/>
          </a:prstGeom>
          <a:noFill/>
        </p:spPr>
        <p:txBody>
          <a:bodyPr wrap="square">
            <a:spAutoFit/>
          </a:bodyPr>
          <a:lstStyle/>
          <a:p>
            <a:pPr algn="l"/>
            <a:r>
              <a:rPr lang="en-US" sz="2000" b="0" i="0" dirty="0">
                <a:solidFill>
                  <a:srgbClr val="000000"/>
                </a:solidFill>
                <a:effectLst/>
                <a:latin typeface="Poppins" panose="00000500000000000000" pitchFamily="2" charset="0"/>
                <a:cs typeface="Poppins" panose="00000500000000000000" pitchFamily="2" charset="0"/>
              </a:rPr>
              <a:t>1. Apply 3's rule to estimate what 16 mWs is in dBm</a:t>
            </a:r>
            <a:r>
              <a:rPr lang="en-US" sz="2000" dirty="0">
                <a:solidFill>
                  <a:srgbClr val="000000"/>
                </a:solidFill>
                <a:latin typeface="Poppins" panose="00000500000000000000" pitchFamily="2" charset="0"/>
                <a:cs typeface="Poppins" panose="00000500000000000000" pitchFamily="2" charset="0"/>
              </a:rPr>
              <a:t>:</a:t>
            </a:r>
            <a:r>
              <a:rPr lang="en-US" sz="2000" b="1" i="0" u="sng" dirty="0">
                <a:solidFill>
                  <a:srgbClr val="000000"/>
                </a:solidFill>
                <a:effectLst/>
                <a:latin typeface="Poppins" panose="00000500000000000000" pitchFamily="2" charset="0"/>
                <a:cs typeface="Poppins" panose="00000500000000000000" pitchFamily="2" charset="0"/>
              </a:rPr>
              <a:t>12 dBm</a:t>
            </a:r>
            <a:br>
              <a:rPr lang="en-US" sz="2000" b="0" i="0" dirty="0">
                <a:solidFill>
                  <a:srgbClr val="000000"/>
                </a:solidFill>
                <a:effectLst/>
                <a:latin typeface="Poppins" panose="00000500000000000000" pitchFamily="2" charset="0"/>
                <a:cs typeface="Poppins" panose="00000500000000000000" pitchFamily="2" charset="0"/>
              </a:rPr>
            </a:br>
            <a:r>
              <a:rPr lang="en-US" sz="2000" b="0" i="0" dirty="0">
                <a:solidFill>
                  <a:srgbClr val="000000"/>
                </a:solidFill>
                <a:effectLst/>
                <a:latin typeface="Poppins" panose="00000500000000000000" pitchFamily="2" charset="0"/>
                <a:cs typeface="Poppins" panose="00000500000000000000" pitchFamily="2" charset="0"/>
              </a:rPr>
              <a:t>2. Apply 3's rule to estimate what 0.0625 mWs is in dBm</a:t>
            </a:r>
            <a:r>
              <a:rPr lang="en-US" sz="2000" b="1" u="sng" dirty="0">
                <a:solidFill>
                  <a:srgbClr val="000000"/>
                </a:solidFill>
                <a:latin typeface="Poppins" panose="00000500000000000000" pitchFamily="2" charset="0"/>
                <a:cs typeface="Poppins" panose="00000500000000000000" pitchFamily="2" charset="0"/>
              </a:rPr>
              <a:t>:</a:t>
            </a:r>
            <a:r>
              <a:rPr lang="en-US" sz="2000" b="1" u="sng" dirty="0">
                <a:solidFill>
                  <a:srgbClr val="000000"/>
                </a:solidFill>
                <a:effectLst/>
                <a:latin typeface="Poppins" panose="00000500000000000000" pitchFamily="2" charset="0"/>
                <a:cs typeface="Poppins" panose="00000500000000000000" pitchFamily="2" charset="0"/>
              </a:rPr>
              <a:t>-12 dBm</a:t>
            </a:r>
            <a:br>
              <a:rPr lang="en-US" sz="2000" b="0" i="0" dirty="0">
                <a:solidFill>
                  <a:srgbClr val="000000"/>
                </a:solidFill>
                <a:effectLst/>
                <a:latin typeface="Poppins" panose="00000500000000000000" pitchFamily="2" charset="0"/>
                <a:cs typeface="Poppins" panose="00000500000000000000" pitchFamily="2" charset="0"/>
              </a:rPr>
            </a:br>
            <a:r>
              <a:rPr lang="en-US" sz="2000" b="0" i="0" dirty="0">
                <a:solidFill>
                  <a:srgbClr val="000000"/>
                </a:solidFill>
                <a:effectLst/>
                <a:latin typeface="Poppins" panose="00000500000000000000" pitchFamily="2" charset="0"/>
                <a:cs typeface="Poppins" panose="00000500000000000000" pitchFamily="2" charset="0"/>
              </a:rPr>
              <a:t>3. Apply 10's rule to estimate what 10,000 mWs is in dBm: </a:t>
            </a:r>
            <a:r>
              <a:rPr lang="en-US" sz="2000" b="1" i="0" u="sng" dirty="0">
                <a:solidFill>
                  <a:srgbClr val="000000"/>
                </a:solidFill>
                <a:effectLst/>
                <a:latin typeface="Poppins" panose="00000500000000000000" pitchFamily="2" charset="0"/>
                <a:cs typeface="Poppins" panose="00000500000000000000" pitchFamily="2" charset="0"/>
              </a:rPr>
              <a:t>40 dBm</a:t>
            </a:r>
            <a:r>
              <a:rPr lang="en-US" sz="2000" b="1" u="sng" dirty="0">
                <a:solidFill>
                  <a:srgbClr val="000000"/>
                </a:solidFill>
                <a:latin typeface="Poppins" panose="00000500000000000000" pitchFamily="2" charset="0"/>
                <a:cs typeface="Poppins" panose="00000500000000000000" pitchFamily="2" charset="0"/>
              </a:rPr>
              <a:t>  </a:t>
            </a:r>
            <a:br>
              <a:rPr lang="en-US" sz="2000" b="0" i="0" dirty="0">
                <a:solidFill>
                  <a:srgbClr val="000000"/>
                </a:solidFill>
                <a:effectLst/>
                <a:latin typeface="Poppins" panose="00000500000000000000" pitchFamily="2" charset="0"/>
                <a:cs typeface="Poppins" panose="00000500000000000000" pitchFamily="2" charset="0"/>
              </a:rPr>
            </a:br>
            <a:r>
              <a:rPr lang="en-US" sz="2000" b="0" i="0" dirty="0">
                <a:solidFill>
                  <a:srgbClr val="000000"/>
                </a:solidFill>
                <a:effectLst/>
                <a:latin typeface="Poppins" panose="00000500000000000000" pitchFamily="2" charset="0"/>
                <a:cs typeface="Poppins" panose="00000500000000000000" pitchFamily="2" charset="0"/>
              </a:rPr>
              <a:t>4. Apply 10's rule to estimate what 0.0001 mWs is in dBm</a:t>
            </a:r>
            <a:r>
              <a:rPr lang="en-US" sz="2000" b="1" i="0" dirty="0">
                <a:solidFill>
                  <a:srgbClr val="000000"/>
                </a:solidFill>
                <a:effectLst/>
                <a:latin typeface="Poppins" panose="00000500000000000000" pitchFamily="2" charset="0"/>
                <a:cs typeface="Poppins" panose="00000500000000000000" pitchFamily="2" charset="0"/>
              </a:rPr>
              <a:t>:</a:t>
            </a:r>
            <a:r>
              <a:rPr lang="en-US" sz="2000" b="0" i="0" dirty="0">
                <a:solidFill>
                  <a:srgbClr val="000000"/>
                </a:solidFill>
                <a:effectLst/>
                <a:latin typeface="Poppins" panose="00000500000000000000" pitchFamily="2" charset="0"/>
                <a:cs typeface="Poppins" panose="00000500000000000000" pitchFamily="2" charset="0"/>
              </a:rPr>
              <a:t> </a:t>
            </a:r>
            <a:r>
              <a:rPr lang="en-US" sz="2000" b="1" i="0" u="sng" dirty="0">
                <a:solidFill>
                  <a:srgbClr val="000000"/>
                </a:solidFill>
                <a:effectLst/>
                <a:latin typeface="Poppins" panose="00000500000000000000" pitchFamily="2" charset="0"/>
                <a:cs typeface="Poppins" panose="00000500000000000000" pitchFamily="2" charset="0"/>
              </a:rPr>
              <a:t>-40 dBm</a:t>
            </a:r>
            <a:br>
              <a:rPr lang="en-US" sz="2000" b="0" i="0" dirty="0">
                <a:solidFill>
                  <a:srgbClr val="000000"/>
                </a:solidFill>
                <a:effectLst/>
                <a:latin typeface="Poppins" panose="00000500000000000000" pitchFamily="2" charset="0"/>
                <a:cs typeface="Poppins" panose="00000500000000000000" pitchFamily="2" charset="0"/>
              </a:rPr>
            </a:br>
            <a:r>
              <a:rPr lang="en-US" sz="2000" b="0" i="0" dirty="0">
                <a:solidFill>
                  <a:srgbClr val="000000"/>
                </a:solidFill>
                <a:effectLst/>
                <a:latin typeface="Poppins" panose="00000500000000000000" pitchFamily="2" charset="0"/>
                <a:cs typeface="Poppins" panose="00000500000000000000" pitchFamily="2" charset="0"/>
              </a:rPr>
              <a:t>5. Apply 3's rule to estimate what 15 dBm is in mW</a:t>
            </a:r>
            <a:r>
              <a:rPr lang="en-US" sz="2000" i="0" dirty="0">
                <a:solidFill>
                  <a:srgbClr val="000000"/>
                </a:solidFill>
                <a:effectLst/>
                <a:latin typeface="Poppins" panose="00000500000000000000" pitchFamily="2" charset="0"/>
                <a:cs typeface="Poppins" panose="00000500000000000000" pitchFamily="2" charset="0"/>
              </a:rPr>
              <a:t>:</a:t>
            </a:r>
            <a:r>
              <a:rPr lang="en-US" sz="2000" dirty="0">
                <a:solidFill>
                  <a:srgbClr val="000000"/>
                </a:solidFill>
                <a:latin typeface="Poppins" panose="00000500000000000000" pitchFamily="2" charset="0"/>
                <a:cs typeface="Poppins" panose="00000500000000000000" pitchFamily="2" charset="0"/>
              </a:rPr>
              <a:t> </a:t>
            </a:r>
            <a:r>
              <a:rPr lang="en-US" sz="2000" b="1" i="0" u="sng" dirty="0">
                <a:solidFill>
                  <a:schemeClr val="bg1"/>
                </a:solidFill>
                <a:effectLst/>
                <a:latin typeface="Poppins" panose="00000500000000000000" pitchFamily="2" charset="0"/>
                <a:cs typeface="Poppins" panose="00000500000000000000" pitchFamily="2" charset="0"/>
              </a:rPr>
              <a:t>32 mW</a:t>
            </a:r>
            <a:br>
              <a:rPr lang="en-US" sz="2000" b="0" i="0" dirty="0">
                <a:solidFill>
                  <a:srgbClr val="000000"/>
                </a:solidFill>
                <a:effectLst/>
                <a:latin typeface="Poppins" panose="00000500000000000000" pitchFamily="2" charset="0"/>
                <a:cs typeface="Poppins" panose="00000500000000000000" pitchFamily="2" charset="0"/>
              </a:rPr>
            </a:br>
            <a:r>
              <a:rPr lang="en-US" sz="2000" b="0" i="0" dirty="0">
                <a:solidFill>
                  <a:srgbClr val="000000"/>
                </a:solidFill>
                <a:effectLst/>
                <a:latin typeface="Poppins" panose="00000500000000000000" pitchFamily="2" charset="0"/>
                <a:cs typeface="Poppins" panose="00000500000000000000" pitchFamily="2" charset="0"/>
              </a:rPr>
              <a:t>6. Apply 3's rule to estimate what -15 dBm is in mW</a:t>
            </a:r>
            <a:r>
              <a:rPr lang="en-US" sz="2000" dirty="0">
                <a:solidFill>
                  <a:srgbClr val="000000"/>
                </a:solidFill>
                <a:latin typeface="Poppins" panose="00000500000000000000" pitchFamily="2" charset="0"/>
                <a:cs typeface="Poppins" panose="00000500000000000000" pitchFamily="2" charset="0"/>
              </a:rPr>
              <a:t>:</a:t>
            </a:r>
            <a:r>
              <a:rPr lang="en-US" sz="2000" b="0" i="0" dirty="0">
                <a:solidFill>
                  <a:srgbClr val="000000"/>
                </a:solidFill>
                <a:effectLst/>
                <a:latin typeface="Poppins" panose="00000500000000000000" pitchFamily="2" charset="0"/>
                <a:cs typeface="Poppins" panose="00000500000000000000" pitchFamily="2" charset="0"/>
              </a:rPr>
              <a:t> </a:t>
            </a:r>
            <a:r>
              <a:rPr lang="en-US" sz="2000" b="1" u="sng" dirty="0">
                <a:solidFill>
                  <a:schemeClr val="bg1"/>
                </a:solidFill>
                <a:latin typeface="Poppins" panose="00000500000000000000" pitchFamily="2" charset="0"/>
                <a:cs typeface="Poppins" panose="00000500000000000000" pitchFamily="2" charset="0"/>
              </a:rPr>
              <a:t>0</a:t>
            </a:r>
            <a:r>
              <a:rPr lang="en-US" sz="2000" b="1" i="0" u="sng" dirty="0">
                <a:solidFill>
                  <a:schemeClr val="bg1"/>
                </a:solidFill>
                <a:effectLst/>
                <a:latin typeface="Poppins" panose="00000500000000000000" pitchFamily="2" charset="0"/>
                <a:cs typeface="Poppins" panose="00000500000000000000" pitchFamily="2" charset="0"/>
              </a:rPr>
              <a:t>.03125 mW</a:t>
            </a:r>
            <a:br>
              <a:rPr lang="en-US" sz="2000" b="0" i="0" dirty="0">
                <a:solidFill>
                  <a:srgbClr val="000000"/>
                </a:solidFill>
                <a:effectLst/>
                <a:latin typeface="Poppins" panose="00000500000000000000" pitchFamily="2" charset="0"/>
                <a:cs typeface="Poppins" panose="00000500000000000000" pitchFamily="2" charset="0"/>
              </a:rPr>
            </a:br>
            <a:r>
              <a:rPr lang="en-US" sz="2000" b="0" i="0" dirty="0">
                <a:solidFill>
                  <a:srgbClr val="000000"/>
                </a:solidFill>
                <a:effectLst/>
                <a:latin typeface="Poppins" panose="00000500000000000000" pitchFamily="2" charset="0"/>
                <a:cs typeface="Poppins" panose="00000500000000000000" pitchFamily="2" charset="0"/>
              </a:rPr>
              <a:t>7. Apply 10's rule to estimate what 50 dBm is in mW: </a:t>
            </a:r>
            <a:r>
              <a:rPr lang="en-US" sz="2000" b="1" i="0" u="sng" dirty="0">
                <a:solidFill>
                  <a:srgbClr val="000000"/>
                </a:solidFill>
                <a:effectLst/>
                <a:latin typeface="Poppins" panose="00000500000000000000" pitchFamily="2" charset="0"/>
                <a:cs typeface="Poppins" panose="00000500000000000000" pitchFamily="2" charset="0"/>
              </a:rPr>
              <a:t>100,000 mW</a:t>
            </a:r>
            <a:br>
              <a:rPr lang="en-US" sz="2000" b="0" i="0" dirty="0">
                <a:solidFill>
                  <a:srgbClr val="000000"/>
                </a:solidFill>
                <a:effectLst/>
                <a:latin typeface="Poppins" panose="00000500000000000000" pitchFamily="2" charset="0"/>
                <a:cs typeface="Poppins" panose="00000500000000000000" pitchFamily="2" charset="0"/>
              </a:rPr>
            </a:br>
            <a:r>
              <a:rPr lang="en-US" sz="2000" b="0" i="0" dirty="0">
                <a:solidFill>
                  <a:srgbClr val="000000"/>
                </a:solidFill>
                <a:effectLst/>
                <a:latin typeface="Poppins" panose="00000500000000000000" pitchFamily="2" charset="0"/>
                <a:cs typeface="Poppins" panose="00000500000000000000" pitchFamily="2" charset="0"/>
              </a:rPr>
              <a:t>8. Apply 10's rule to estimate what -50 dBm is in mW: </a:t>
            </a:r>
            <a:r>
              <a:rPr lang="en-US" sz="2000" b="1" i="0" u="sng" dirty="0">
                <a:solidFill>
                  <a:schemeClr val="bg1"/>
                </a:solidFill>
                <a:effectLst/>
                <a:latin typeface="Poppins" panose="00000500000000000000" pitchFamily="2" charset="0"/>
                <a:cs typeface="Poppins" panose="00000500000000000000" pitchFamily="2" charset="0"/>
              </a:rPr>
              <a:t>0.00001 mW</a:t>
            </a:r>
          </a:p>
          <a:p>
            <a:pPr algn="l"/>
            <a:br>
              <a:rPr lang="en-US" sz="2000" b="0" i="0" dirty="0">
                <a:solidFill>
                  <a:srgbClr val="000000"/>
                </a:solidFill>
                <a:effectLst/>
                <a:latin typeface="Poppins" panose="00000500000000000000" pitchFamily="2" charset="0"/>
                <a:cs typeface="Poppins" panose="00000500000000000000" pitchFamily="2" charset="0"/>
              </a:rPr>
            </a:br>
            <a:r>
              <a:rPr lang="en-US" sz="2000" b="0" i="0" dirty="0">
                <a:solidFill>
                  <a:srgbClr val="000000"/>
                </a:solidFill>
                <a:effectLst/>
                <a:latin typeface="Poppins" panose="00000500000000000000" pitchFamily="2" charset="0"/>
                <a:cs typeface="Poppins" panose="00000500000000000000" pitchFamily="2" charset="0"/>
              </a:rPr>
              <a:t>Challenge questions:</a:t>
            </a:r>
            <a:br>
              <a:rPr lang="en-US" sz="2000" b="0" i="0" dirty="0">
                <a:solidFill>
                  <a:srgbClr val="000000"/>
                </a:solidFill>
                <a:effectLst/>
                <a:latin typeface="Poppins" panose="00000500000000000000" pitchFamily="2" charset="0"/>
                <a:cs typeface="Poppins" panose="00000500000000000000" pitchFamily="2" charset="0"/>
              </a:rPr>
            </a:br>
            <a:r>
              <a:rPr lang="en-US" sz="2000" b="0" i="0" dirty="0">
                <a:solidFill>
                  <a:srgbClr val="000000"/>
                </a:solidFill>
                <a:effectLst/>
                <a:latin typeface="Poppins" panose="00000500000000000000" pitchFamily="2" charset="0"/>
                <a:cs typeface="Poppins" panose="00000500000000000000" pitchFamily="2" charset="0"/>
              </a:rPr>
              <a:t>Applying the 3's and 10's rules, what's 8 mW + 30 dBm in dBm? </a:t>
            </a:r>
            <a:r>
              <a:rPr lang="en-US" sz="2000" b="1" u="sng" dirty="0">
                <a:solidFill>
                  <a:srgbClr val="000000"/>
                </a:solidFill>
                <a:latin typeface="Poppins" panose="00000500000000000000" pitchFamily="2" charset="0"/>
                <a:cs typeface="Poppins" panose="00000500000000000000" pitchFamily="2" charset="0"/>
              </a:rPr>
              <a:t>39 dBm</a:t>
            </a:r>
            <a:br>
              <a:rPr lang="en-US" sz="2000" b="0" i="0" dirty="0">
                <a:solidFill>
                  <a:srgbClr val="000000"/>
                </a:solidFill>
                <a:effectLst/>
                <a:latin typeface="Poppins" panose="00000500000000000000" pitchFamily="2" charset="0"/>
                <a:cs typeface="Poppins" panose="00000500000000000000" pitchFamily="2" charset="0"/>
              </a:rPr>
            </a:br>
            <a:r>
              <a:rPr lang="en-US" sz="2000" b="0" i="0" dirty="0">
                <a:solidFill>
                  <a:srgbClr val="000000"/>
                </a:solidFill>
                <a:effectLst/>
                <a:latin typeface="Poppins" panose="00000500000000000000" pitchFamily="2" charset="0"/>
                <a:cs typeface="Poppins" panose="00000500000000000000" pitchFamily="2" charset="0"/>
              </a:rPr>
              <a:t>Applying the 3's and 10's rules, what's 8 mW + 30 dBm in mW? </a:t>
            </a:r>
            <a:r>
              <a:rPr lang="en-US" sz="2000" b="1" u="sng" dirty="0">
                <a:solidFill>
                  <a:srgbClr val="000000"/>
                </a:solidFill>
                <a:latin typeface="Poppins" panose="00000500000000000000" pitchFamily="2" charset="0"/>
                <a:cs typeface="Poppins" panose="00000500000000000000" pitchFamily="2" charset="0"/>
              </a:rPr>
              <a:t>8,000 mV</a:t>
            </a:r>
            <a:endParaRPr lang="en-US" sz="2000" b="1" i="0" u="sng" dirty="0">
              <a:solidFill>
                <a:srgbClr val="000000"/>
              </a:solidFill>
              <a:effectLst/>
              <a:latin typeface="Poppins" panose="00000500000000000000" pitchFamily="2" charset="0"/>
              <a:cs typeface="Poppins" panose="00000500000000000000" pitchFamily="2" charset="0"/>
            </a:endParaRPr>
          </a:p>
          <a:p>
            <a:br>
              <a:rPr lang="en-US" sz="2000" b="0" i="0" dirty="0">
                <a:solidFill>
                  <a:srgbClr val="000000"/>
                </a:solidFill>
                <a:effectLst/>
                <a:latin typeface="Lato" panose="020F0502020204030203" pitchFamily="34" charset="0"/>
              </a:rPr>
            </a:br>
            <a:endParaRPr lang="en-US" sz="2000" dirty="0"/>
          </a:p>
        </p:txBody>
      </p:sp>
    </p:spTree>
    <p:extLst>
      <p:ext uri="{BB962C8B-B14F-4D97-AF65-F5344CB8AC3E}">
        <p14:creationId xmlns:p14="http://schemas.microsoft.com/office/powerpoint/2010/main" val="72451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right blue glacial flow">
            <a:extLst>
              <a:ext uri="{FF2B5EF4-FFF2-40B4-BE49-F238E27FC236}">
                <a16:creationId xmlns:a16="http://schemas.microsoft.com/office/drawing/2014/main" id="{9C5E994B-AFE0-2AF8-A6AC-008E3BC5F32B}"/>
              </a:ext>
            </a:extLst>
          </p:cNvPr>
          <p:cNvPicPr>
            <a:picLocks noChangeAspect="1"/>
          </p:cNvPicPr>
          <p:nvPr/>
        </p:nvPicPr>
        <p:blipFill>
          <a:blip r:embed="rId2">
            <a:alphaModFix amt="50000"/>
          </a:blip>
          <a:srcRect r="-1" b="24980"/>
          <a:stretch/>
        </p:blipFill>
        <p:spPr>
          <a:xfrm>
            <a:off x="20" y="10"/>
            <a:ext cx="12188930" cy="6857990"/>
          </a:xfrm>
          <a:prstGeom prst="rect">
            <a:avLst/>
          </a:prstGeom>
        </p:spPr>
      </p:pic>
      <p:sp>
        <p:nvSpPr>
          <p:cNvPr id="2" name="Title 1">
            <a:extLst>
              <a:ext uri="{FF2B5EF4-FFF2-40B4-BE49-F238E27FC236}">
                <a16:creationId xmlns:a16="http://schemas.microsoft.com/office/drawing/2014/main" id="{307D38D8-E25D-DAA4-B719-75EFC0EF526F}"/>
              </a:ext>
            </a:extLst>
          </p:cNvPr>
          <p:cNvSpPr>
            <a:spLocks noGrp="1"/>
          </p:cNvSpPr>
          <p:nvPr>
            <p:ph type="ctrTitle"/>
          </p:nvPr>
        </p:nvSpPr>
        <p:spPr>
          <a:xfrm>
            <a:off x="1756228" y="652697"/>
            <a:ext cx="9144000" cy="3063240"/>
          </a:xfrm>
        </p:spPr>
        <p:txBody>
          <a:bodyPr>
            <a:normAutofit/>
          </a:bodyPr>
          <a:lstStyle/>
          <a:p>
            <a:r>
              <a:rPr lang="en-US" sz="4800" b="1" i="0" dirty="0">
                <a:solidFill>
                  <a:srgbClr val="FFFFFF"/>
                </a:solidFill>
                <a:effectLst/>
                <a:latin typeface="Poppins" panose="00000500000000000000" pitchFamily="2" charset="0"/>
              </a:rPr>
              <a:t>Baseband Signals and AM/FM Signals</a:t>
            </a:r>
            <a:endParaRPr lang="en-US" sz="4800" dirty="0">
              <a:solidFill>
                <a:schemeClr val="bg1"/>
              </a:solidFill>
            </a:endParaRPr>
          </a:p>
        </p:txBody>
      </p:sp>
      <p:sp>
        <p:nvSpPr>
          <p:cNvPr id="1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60060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D38D8-E25D-DAA4-B719-75EFC0EF526F}"/>
              </a:ext>
            </a:extLst>
          </p:cNvPr>
          <p:cNvSpPr>
            <a:spLocks noGrp="1"/>
          </p:cNvSpPr>
          <p:nvPr>
            <p:ph type="ctrTitle"/>
          </p:nvPr>
        </p:nvSpPr>
        <p:spPr>
          <a:xfrm>
            <a:off x="4783065" y="1536241"/>
            <a:ext cx="7981497" cy="1876115"/>
          </a:xfrm>
          <a:noFill/>
        </p:spPr>
        <p:txBody>
          <a:bodyPr>
            <a:normAutofit/>
          </a:bodyPr>
          <a:lstStyle/>
          <a:p>
            <a:br>
              <a:rPr lang="en-US" sz="5200" b="1" i="1" dirty="0">
                <a:solidFill>
                  <a:schemeClr val="bg1"/>
                </a:solidFill>
              </a:rPr>
            </a:br>
            <a:endParaRPr lang="en-US" sz="5200" b="1" i="1" dirty="0">
              <a:solidFill>
                <a:schemeClr val="bg1"/>
              </a:solidFill>
            </a:endParaRPr>
          </a:p>
        </p:txBody>
      </p:sp>
      <p:sp>
        <p:nvSpPr>
          <p:cNvPr id="3" name="Subtitle 2">
            <a:extLst>
              <a:ext uri="{FF2B5EF4-FFF2-40B4-BE49-F238E27FC236}">
                <a16:creationId xmlns:a16="http://schemas.microsoft.com/office/drawing/2014/main" id="{4235403F-F542-091B-2005-7E1672C251A7}"/>
              </a:ext>
            </a:extLst>
          </p:cNvPr>
          <p:cNvSpPr>
            <a:spLocks noGrp="1"/>
          </p:cNvSpPr>
          <p:nvPr>
            <p:ph type="subTitle" idx="1"/>
          </p:nvPr>
        </p:nvSpPr>
        <p:spPr>
          <a:xfrm>
            <a:off x="4783065" y="2380343"/>
            <a:ext cx="7165792" cy="4122056"/>
          </a:xfrm>
          <a:noFill/>
        </p:spPr>
        <p:txBody>
          <a:bodyPr>
            <a:noAutofit/>
          </a:bodyPr>
          <a:lstStyle/>
          <a:p>
            <a:pPr algn="l"/>
            <a:r>
              <a:rPr lang="en-US" dirty="0">
                <a:solidFill>
                  <a:schemeClr val="bg1"/>
                </a:solidFill>
                <a:latin typeface="Poppins" panose="00000500000000000000" pitchFamily="2" charset="0"/>
                <a:cs typeface="Poppins" panose="00000500000000000000" pitchFamily="2" charset="0"/>
              </a:rPr>
              <a:t>In this section of the project, I used the Multisim application to explore the capabilities of a spectrum analyzer and an oscilloscope for analyzing the time-domain and frequency-domain characteristics of a square wave signal. which includes using a spectrum analyzer to determine the frequency content of a square wave signal and explore the time-domain and frequency-domain characteristics of both AM and FM signals.</a:t>
            </a:r>
          </a:p>
        </p:txBody>
      </p:sp>
      <p:pic>
        <p:nvPicPr>
          <p:cNvPr id="4" name="Picture 3" descr="Bright blue glacial flow">
            <a:extLst>
              <a:ext uri="{FF2B5EF4-FFF2-40B4-BE49-F238E27FC236}">
                <a16:creationId xmlns:a16="http://schemas.microsoft.com/office/drawing/2014/main" id="{9C5E994B-AFE0-2AF8-A6AC-008E3BC5F32B}"/>
              </a:ext>
            </a:extLst>
          </p:cNvPr>
          <p:cNvPicPr>
            <a:picLocks noChangeAspect="1"/>
          </p:cNvPicPr>
          <p:nvPr/>
        </p:nvPicPr>
        <p:blipFill>
          <a:blip r:embed="rId2"/>
          <a:srcRect l="6705" r="27618"/>
          <a:stretch/>
        </p:blipFill>
        <p:spPr>
          <a:xfrm>
            <a:off x="2" y="10"/>
            <a:ext cx="4542969" cy="6857990"/>
          </a:xfrm>
          <a:prstGeom prst="rect">
            <a:avLst/>
          </a:prstGeom>
        </p:spPr>
      </p:pic>
      <p:sp>
        <p:nvSpPr>
          <p:cNvPr id="6" name="TextBox 5">
            <a:extLst>
              <a:ext uri="{FF2B5EF4-FFF2-40B4-BE49-F238E27FC236}">
                <a16:creationId xmlns:a16="http://schemas.microsoft.com/office/drawing/2014/main" id="{E169A017-B003-CDB1-1EF7-568707BD73E5}"/>
              </a:ext>
            </a:extLst>
          </p:cNvPr>
          <p:cNvSpPr txBox="1"/>
          <p:nvPr/>
        </p:nvSpPr>
        <p:spPr>
          <a:xfrm>
            <a:off x="4177066" y="764511"/>
            <a:ext cx="7771791" cy="1077218"/>
          </a:xfrm>
          <a:prstGeom prst="rect">
            <a:avLst/>
          </a:prstGeom>
          <a:noFill/>
        </p:spPr>
        <p:txBody>
          <a:bodyPr wrap="square">
            <a:spAutoFit/>
          </a:bodyPr>
          <a:lstStyle/>
          <a:p>
            <a:pPr algn="ctr"/>
            <a:r>
              <a:rPr lang="en-US" sz="3200" b="1" i="0" dirty="0">
                <a:solidFill>
                  <a:schemeClr val="bg1"/>
                </a:solidFill>
                <a:effectLst/>
                <a:latin typeface="Poppins" panose="00000500000000000000" pitchFamily="2" charset="0"/>
              </a:rPr>
              <a:t>Baseband Signals and AM/FM    Signals  </a:t>
            </a:r>
            <a:endParaRPr lang="en-US" sz="3200" dirty="0">
              <a:solidFill>
                <a:schemeClr val="bg1"/>
              </a:solidFill>
            </a:endParaRPr>
          </a:p>
        </p:txBody>
      </p:sp>
    </p:spTree>
    <p:extLst>
      <p:ext uri="{BB962C8B-B14F-4D97-AF65-F5344CB8AC3E}">
        <p14:creationId xmlns:p14="http://schemas.microsoft.com/office/powerpoint/2010/main" val="415291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Mesh</Template>
  <TotalTime>334</TotalTime>
  <Words>2663</Words>
  <Application>Microsoft Office PowerPoint</Application>
  <PresentationFormat>Widescreen</PresentationFormat>
  <Paragraphs>239</Paragraphs>
  <Slides>37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Aptos</vt:lpstr>
      <vt:lpstr>Arial</vt:lpstr>
      <vt:lpstr>Calibri</vt:lpstr>
      <vt:lpstr>Calibri Light</vt:lpstr>
      <vt:lpstr>Cambria Math</vt:lpstr>
      <vt:lpstr>Lato</vt:lpstr>
      <vt:lpstr>Poppins</vt:lpstr>
      <vt:lpstr>Wingdings</vt:lpstr>
      <vt:lpstr>Office 2013 - 2022 Theme</vt:lpstr>
      <vt:lpstr>NETW310 Wired, Optical, and Wireless Communications with Lab  Final Course Project  </vt:lpstr>
      <vt:lpstr> </vt:lpstr>
      <vt:lpstr>Communication System Basics</vt:lpstr>
      <vt:lpstr>Communication System Basics </vt:lpstr>
      <vt:lpstr>Communication System Basics  Questions</vt:lpstr>
      <vt:lpstr>Communication System Basics  Questions</vt:lpstr>
      <vt:lpstr>Communication System Basics  Questions</vt:lpstr>
      <vt:lpstr>Baseband Signals and AM/FM Signals</vt:lpstr>
      <vt:lpstr> </vt:lpstr>
      <vt:lpstr>Baseband Signals </vt:lpstr>
      <vt:lpstr>AM Signals </vt:lpstr>
      <vt:lpstr>AM Signals Cont. </vt:lpstr>
      <vt:lpstr>FM signals</vt:lpstr>
      <vt:lpstr>Pulse Code Modulation (PCM) and Line Codes</vt:lpstr>
      <vt:lpstr> </vt:lpstr>
      <vt:lpstr>Pulse Code Modulation (PCM)</vt:lpstr>
      <vt:lpstr>Pulse Code Modulation (PCM)</vt:lpstr>
      <vt:lpstr>Line Codes</vt:lpstr>
      <vt:lpstr>Cables and Structured Cabling</vt:lpstr>
      <vt:lpstr> </vt:lpstr>
      <vt:lpstr>PowerPoint Presentation</vt:lpstr>
      <vt:lpstr>Questions</vt:lpstr>
      <vt:lpstr>Antenna Gain and Free Space Path Loss</vt:lpstr>
      <vt:lpstr> </vt:lpstr>
      <vt:lpstr>Antenna Gain</vt:lpstr>
      <vt:lpstr>Antenna Gain cont.</vt:lpstr>
      <vt:lpstr>Free Space Path Loss</vt:lpstr>
      <vt:lpstr>Free Space Path Loss</vt:lpstr>
      <vt:lpstr>Free Space Path Loss</vt:lpstr>
      <vt:lpstr>Bit Error Rate of Fading Channels </vt:lpstr>
      <vt:lpstr> </vt:lpstr>
      <vt:lpstr>AWGN Channel and Rician Channel  </vt:lpstr>
      <vt:lpstr>AWGN Channel and Rician Channel  </vt:lpstr>
      <vt:lpstr>Challenges    </vt:lpstr>
      <vt:lpstr>                          Career Skills  </vt:lpstr>
      <vt:lpstr>Conclusion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Takeyha Thompson-Green</dc:creator>
  <cp:lastModifiedBy>Takeyha Thompson-Green</cp:lastModifiedBy>
  <cp:revision>3</cp:revision>
  <dcterms:created xsi:type="dcterms:W3CDTF">2024-10-22T13:31:20Z</dcterms:created>
  <dcterms:modified xsi:type="dcterms:W3CDTF">2024-10-22T23:24:59Z</dcterms:modified>
</cp:coreProperties>
</file>