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4" r:id="rId3"/>
    <p:sldId id="260" r:id="rId4"/>
    <p:sldId id="265" r:id="rId5"/>
    <p:sldId id="267" r:id="rId6"/>
    <p:sldId id="257" r:id="rId7"/>
    <p:sldId id="266" r:id="rId8"/>
    <p:sldId id="268" r:id="rId9"/>
    <p:sldId id="269" r:id="rId10"/>
    <p:sldId id="270" r:id="rId11"/>
    <p:sldId id="275" r:id="rId12"/>
    <p:sldId id="271" r:id="rId13"/>
    <p:sldId id="274" r:id="rId14"/>
    <p:sldId id="276" r:id="rId15"/>
    <p:sldId id="277" r:id="rId16"/>
    <p:sldId id="278" r:id="rId17"/>
    <p:sldId id="279" r:id="rId18"/>
    <p:sldId id="280" r:id="rId19"/>
    <p:sldId id="281" r:id="rId20"/>
    <p:sldId id="282" r:id="rId21"/>
    <p:sldId id="283" r:id="rId22"/>
    <p:sldId id="284" r:id="rId23"/>
    <p:sldId id="285" r:id="rId24"/>
    <p:sldId id="286" r:id="rId25"/>
    <p:sldId id="273" r:id="rId26"/>
    <p:sldId id="258" r:id="rId27"/>
    <p:sldId id="262" r:id="rId28"/>
    <p:sldId id="2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9BB0B-C4A4-437A-A74B-DBDDD6D03776}" v="168" dt="2023-06-15T13:18:23.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4660"/>
  </p:normalViewPr>
  <p:slideViewPr>
    <p:cSldViewPr snapToGrid="0">
      <p:cViewPr varScale="1">
        <p:scale>
          <a:sx n="63" d="100"/>
          <a:sy n="63"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65303-E7A8-4E92-BC22-A1962FDFB9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6FBDAD-C596-46E5-9EA0-994E4CB57B8E}">
      <dgm:prSet/>
      <dgm:spPr/>
      <dgm:t>
        <a:bodyPr/>
        <a:lstStyle/>
        <a:p>
          <a:pPr>
            <a:lnSpc>
              <a:spcPct val="100000"/>
            </a:lnSpc>
          </a:pPr>
          <a:r>
            <a:rPr lang="en-US" b="0"/>
            <a:t>Data is steadily generated and yet growing from many sources.</a:t>
          </a:r>
          <a:endParaRPr lang="en-US" dirty="0"/>
        </a:p>
      </dgm:t>
    </dgm:pt>
    <dgm:pt modelId="{D14E50EB-7BE2-4777-8613-57E2C1413513}" type="parTrans" cxnId="{668FC769-4422-49F1-9165-6EFD6FA196E4}">
      <dgm:prSet/>
      <dgm:spPr/>
      <dgm:t>
        <a:bodyPr/>
        <a:lstStyle/>
        <a:p>
          <a:endParaRPr lang="en-US"/>
        </a:p>
      </dgm:t>
    </dgm:pt>
    <dgm:pt modelId="{DA8DD16A-1F26-4890-933D-84E80E983DFD}" type="sibTrans" cxnId="{668FC769-4422-49F1-9165-6EFD6FA196E4}">
      <dgm:prSet/>
      <dgm:spPr/>
      <dgm:t>
        <a:bodyPr/>
        <a:lstStyle/>
        <a:p>
          <a:endParaRPr lang="en-US"/>
        </a:p>
      </dgm:t>
    </dgm:pt>
    <dgm:pt modelId="{0CAF7566-E9F7-4A06-A5CD-93CCC89D32FD}">
      <dgm:prSet/>
      <dgm:spPr/>
      <dgm:t>
        <a:bodyPr/>
        <a:lstStyle/>
        <a:p>
          <a:pPr>
            <a:lnSpc>
              <a:spcPct val="100000"/>
            </a:lnSpc>
          </a:pPr>
          <a:r>
            <a:rPr lang="en-US" b="0"/>
            <a:t>In this project I used a cloud-based syste</a:t>
          </a:r>
          <a:r>
            <a:rPr lang="en-US"/>
            <a:t>m to gather temperature and humidity data in my locality. </a:t>
          </a:r>
          <a:endParaRPr lang="en-US" dirty="0"/>
        </a:p>
      </dgm:t>
    </dgm:pt>
    <dgm:pt modelId="{43E5319C-9BFA-49E2-B722-DE32CB1E0304}" type="parTrans" cxnId="{0D8A7631-91DB-41CB-9B93-07B2D84A968C}">
      <dgm:prSet/>
      <dgm:spPr/>
      <dgm:t>
        <a:bodyPr/>
        <a:lstStyle/>
        <a:p>
          <a:endParaRPr lang="en-US"/>
        </a:p>
      </dgm:t>
    </dgm:pt>
    <dgm:pt modelId="{223C3CC1-A888-4C31-95AA-A0C55CD7DA36}" type="sibTrans" cxnId="{0D8A7631-91DB-41CB-9B93-07B2D84A968C}">
      <dgm:prSet/>
      <dgm:spPr/>
      <dgm:t>
        <a:bodyPr/>
        <a:lstStyle/>
        <a:p>
          <a:endParaRPr lang="en-US"/>
        </a:p>
      </dgm:t>
    </dgm:pt>
    <dgm:pt modelId="{C106AAC6-B089-444D-9031-CF4154EEAE1E}">
      <dgm:prSet/>
      <dgm:spPr/>
      <dgm:t>
        <a:bodyPr/>
        <a:lstStyle/>
        <a:p>
          <a:pPr>
            <a:lnSpc>
              <a:spcPct val="100000"/>
            </a:lnSpc>
          </a:pPr>
          <a:r>
            <a:rPr lang="en-US"/>
            <a:t>The data that was gathered was then analyzed using programming and data analytics. </a:t>
          </a:r>
          <a:endParaRPr lang="en-US" dirty="0"/>
        </a:p>
      </dgm:t>
    </dgm:pt>
    <dgm:pt modelId="{77636A54-48A3-45AF-9D48-D7DD9DC6CBDE}" type="parTrans" cxnId="{692BF341-8B90-47D9-9837-067EA6C739F7}">
      <dgm:prSet/>
      <dgm:spPr/>
      <dgm:t>
        <a:bodyPr/>
        <a:lstStyle/>
        <a:p>
          <a:endParaRPr lang="en-US"/>
        </a:p>
      </dgm:t>
    </dgm:pt>
    <dgm:pt modelId="{B04065AB-8413-4425-B505-E568CA6F81EF}" type="sibTrans" cxnId="{692BF341-8B90-47D9-9837-067EA6C739F7}">
      <dgm:prSet/>
      <dgm:spPr/>
      <dgm:t>
        <a:bodyPr/>
        <a:lstStyle/>
        <a:p>
          <a:endParaRPr lang="en-US"/>
        </a:p>
      </dgm:t>
    </dgm:pt>
    <dgm:pt modelId="{10989B97-E07F-464D-ADAA-847B2EF901DB}">
      <dgm:prSet/>
      <dgm:spPr/>
      <dgm:t>
        <a:bodyPr/>
        <a:lstStyle/>
        <a:p>
          <a:pPr>
            <a:lnSpc>
              <a:spcPct val="100000"/>
            </a:lnSpc>
          </a:pPr>
          <a:r>
            <a:rPr lang="en-US"/>
            <a:t>This project also gave me a taste of the software development process which was quite interesting .</a:t>
          </a:r>
          <a:endParaRPr lang="en-US" dirty="0"/>
        </a:p>
      </dgm:t>
    </dgm:pt>
    <dgm:pt modelId="{2F87D1AC-D7B5-4000-B9A3-D1E593809A72}" type="parTrans" cxnId="{764EED23-2A6C-4203-B804-9EACD162B964}">
      <dgm:prSet/>
      <dgm:spPr/>
      <dgm:t>
        <a:bodyPr/>
        <a:lstStyle/>
        <a:p>
          <a:endParaRPr lang="en-US"/>
        </a:p>
      </dgm:t>
    </dgm:pt>
    <dgm:pt modelId="{42492893-8E1B-4E74-A806-735FC57C47B1}" type="sibTrans" cxnId="{764EED23-2A6C-4203-B804-9EACD162B964}">
      <dgm:prSet/>
      <dgm:spPr/>
      <dgm:t>
        <a:bodyPr/>
        <a:lstStyle/>
        <a:p>
          <a:endParaRPr lang="en-US"/>
        </a:p>
      </dgm:t>
    </dgm:pt>
    <dgm:pt modelId="{3A20A56E-73DC-4A90-A82B-6978DA4A44D4}" type="pres">
      <dgm:prSet presAssocID="{93A65303-E7A8-4E92-BC22-A1962FDFB966}" presName="root" presStyleCnt="0">
        <dgm:presLayoutVars>
          <dgm:dir/>
          <dgm:resizeHandles val="exact"/>
        </dgm:presLayoutVars>
      </dgm:prSet>
      <dgm:spPr/>
    </dgm:pt>
    <dgm:pt modelId="{E5A7D989-55F2-4839-8857-4046B762B424}" type="pres">
      <dgm:prSet presAssocID="{0C6FBDAD-C596-46E5-9EA0-994E4CB57B8E}" presName="compNode" presStyleCnt="0"/>
      <dgm:spPr/>
    </dgm:pt>
    <dgm:pt modelId="{9EFEBAF6-677D-45CD-BF4C-AEC57073C856}" type="pres">
      <dgm:prSet presAssocID="{0C6FBDAD-C596-46E5-9EA0-994E4CB57B8E}" presName="bgRect" presStyleLbl="bgShp" presStyleIdx="0" presStyleCnt="4"/>
      <dgm:spPr/>
    </dgm:pt>
    <dgm:pt modelId="{D41A7F1C-080E-482F-AC92-692761F09080}" type="pres">
      <dgm:prSet presAssocID="{0C6FBDAD-C596-46E5-9EA0-994E4CB57B8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0408D088-7159-49A2-B587-B5987E013FAD}" type="pres">
      <dgm:prSet presAssocID="{0C6FBDAD-C596-46E5-9EA0-994E4CB57B8E}" presName="spaceRect" presStyleCnt="0"/>
      <dgm:spPr/>
    </dgm:pt>
    <dgm:pt modelId="{680F2899-7AC2-4D4A-A667-2C705486261E}" type="pres">
      <dgm:prSet presAssocID="{0C6FBDAD-C596-46E5-9EA0-994E4CB57B8E}" presName="parTx" presStyleLbl="revTx" presStyleIdx="0" presStyleCnt="4">
        <dgm:presLayoutVars>
          <dgm:chMax val="0"/>
          <dgm:chPref val="0"/>
        </dgm:presLayoutVars>
      </dgm:prSet>
      <dgm:spPr/>
    </dgm:pt>
    <dgm:pt modelId="{E19562FB-27AD-412E-91F3-E68B96662AA7}" type="pres">
      <dgm:prSet presAssocID="{DA8DD16A-1F26-4890-933D-84E80E983DFD}" presName="sibTrans" presStyleCnt="0"/>
      <dgm:spPr/>
    </dgm:pt>
    <dgm:pt modelId="{818CF46E-A6DD-422B-9F37-160E05A45EA2}" type="pres">
      <dgm:prSet presAssocID="{0CAF7566-E9F7-4A06-A5CD-93CCC89D32FD}" presName="compNode" presStyleCnt="0"/>
      <dgm:spPr/>
    </dgm:pt>
    <dgm:pt modelId="{B882CA07-1C8B-402C-879C-8E26AF9C3943}" type="pres">
      <dgm:prSet presAssocID="{0CAF7566-E9F7-4A06-A5CD-93CCC89D32FD}" presName="bgRect" presStyleLbl="bgShp" presStyleIdx="1" presStyleCnt="4"/>
      <dgm:spPr/>
    </dgm:pt>
    <dgm:pt modelId="{130DA0A1-9A6C-47B5-86BA-345E2E921676}" type="pres">
      <dgm:prSet presAssocID="{0CAF7566-E9F7-4A06-A5CD-93CCC89D32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inbow"/>
        </a:ext>
      </dgm:extLst>
    </dgm:pt>
    <dgm:pt modelId="{8BC2EFFE-C0CD-4E1C-A2F1-A9A59B9B61BF}" type="pres">
      <dgm:prSet presAssocID="{0CAF7566-E9F7-4A06-A5CD-93CCC89D32FD}" presName="spaceRect" presStyleCnt="0"/>
      <dgm:spPr/>
    </dgm:pt>
    <dgm:pt modelId="{2B00E83A-A06B-477A-B807-C63CED6FF6F4}" type="pres">
      <dgm:prSet presAssocID="{0CAF7566-E9F7-4A06-A5CD-93CCC89D32FD}" presName="parTx" presStyleLbl="revTx" presStyleIdx="1" presStyleCnt="4">
        <dgm:presLayoutVars>
          <dgm:chMax val="0"/>
          <dgm:chPref val="0"/>
        </dgm:presLayoutVars>
      </dgm:prSet>
      <dgm:spPr/>
    </dgm:pt>
    <dgm:pt modelId="{6494058C-B95F-4E2D-8D7F-458879C643C6}" type="pres">
      <dgm:prSet presAssocID="{223C3CC1-A888-4C31-95AA-A0C55CD7DA36}" presName="sibTrans" presStyleCnt="0"/>
      <dgm:spPr/>
    </dgm:pt>
    <dgm:pt modelId="{64D9B40B-B48C-49EB-8DD9-464D9AC7C72A}" type="pres">
      <dgm:prSet presAssocID="{C106AAC6-B089-444D-9031-CF4154EEAE1E}" presName="compNode" presStyleCnt="0"/>
      <dgm:spPr/>
    </dgm:pt>
    <dgm:pt modelId="{8DB2C5C4-4973-493E-8D73-501EB90C3DAD}" type="pres">
      <dgm:prSet presAssocID="{C106AAC6-B089-444D-9031-CF4154EEAE1E}" presName="bgRect" presStyleLbl="bgShp" presStyleIdx="2" presStyleCnt="4"/>
      <dgm:spPr/>
    </dgm:pt>
    <dgm:pt modelId="{2A7F1403-E42F-4011-92A0-C2A4358583F9}" type="pres">
      <dgm:prSet presAssocID="{C106AAC6-B089-444D-9031-CF4154EEAE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30F53725-11DC-44CB-8725-09B14D8F2508}" type="pres">
      <dgm:prSet presAssocID="{C106AAC6-B089-444D-9031-CF4154EEAE1E}" presName="spaceRect" presStyleCnt="0"/>
      <dgm:spPr/>
    </dgm:pt>
    <dgm:pt modelId="{2B4A29E1-EF98-47F0-BEC6-6626C82360D0}" type="pres">
      <dgm:prSet presAssocID="{C106AAC6-B089-444D-9031-CF4154EEAE1E}" presName="parTx" presStyleLbl="revTx" presStyleIdx="2" presStyleCnt="4">
        <dgm:presLayoutVars>
          <dgm:chMax val="0"/>
          <dgm:chPref val="0"/>
        </dgm:presLayoutVars>
      </dgm:prSet>
      <dgm:spPr/>
    </dgm:pt>
    <dgm:pt modelId="{E1C8265E-A3B5-46C1-9B96-C2C5C31C0ADA}" type="pres">
      <dgm:prSet presAssocID="{B04065AB-8413-4425-B505-E568CA6F81EF}" presName="sibTrans" presStyleCnt="0"/>
      <dgm:spPr/>
    </dgm:pt>
    <dgm:pt modelId="{EBE7020E-9212-41F8-A0FD-7078ADC3515A}" type="pres">
      <dgm:prSet presAssocID="{10989B97-E07F-464D-ADAA-847B2EF901DB}" presName="compNode" presStyleCnt="0"/>
      <dgm:spPr/>
    </dgm:pt>
    <dgm:pt modelId="{520250C6-1D60-498A-AB02-E292F1BB73C8}" type="pres">
      <dgm:prSet presAssocID="{10989B97-E07F-464D-ADAA-847B2EF901DB}" presName="bgRect" presStyleLbl="bgShp" presStyleIdx="3" presStyleCnt="4"/>
      <dgm:spPr/>
    </dgm:pt>
    <dgm:pt modelId="{B0E75957-382D-4ECF-A9F1-BFFE4A174FE0}" type="pres">
      <dgm:prSet presAssocID="{10989B97-E07F-464D-ADAA-847B2EF901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cessor"/>
        </a:ext>
      </dgm:extLst>
    </dgm:pt>
    <dgm:pt modelId="{2995EB6F-68B1-460F-AF16-17B1DF6DE1A7}" type="pres">
      <dgm:prSet presAssocID="{10989B97-E07F-464D-ADAA-847B2EF901DB}" presName="spaceRect" presStyleCnt="0"/>
      <dgm:spPr/>
    </dgm:pt>
    <dgm:pt modelId="{381FA21B-AC89-42C0-9869-3B74DE360479}" type="pres">
      <dgm:prSet presAssocID="{10989B97-E07F-464D-ADAA-847B2EF901DB}" presName="parTx" presStyleLbl="revTx" presStyleIdx="3" presStyleCnt="4">
        <dgm:presLayoutVars>
          <dgm:chMax val="0"/>
          <dgm:chPref val="0"/>
        </dgm:presLayoutVars>
      </dgm:prSet>
      <dgm:spPr/>
    </dgm:pt>
  </dgm:ptLst>
  <dgm:cxnLst>
    <dgm:cxn modelId="{98EE310B-E01A-4589-8EFA-E5FF0AFEB78B}" type="presOf" srcId="{0C6FBDAD-C596-46E5-9EA0-994E4CB57B8E}" destId="{680F2899-7AC2-4D4A-A667-2C705486261E}" srcOrd="0" destOrd="0" presId="urn:microsoft.com/office/officeart/2018/2/layout/IconVerticalSolidList"/>
    <dgm:cxn modelId="{764EED23-2A6C-4203-B804-9EACD162B964}" srcId="{93A65303-E7A8-4E92-BC22-A1962FDFB966}" destId="{10989B97-E07F-464D-ADAA-847B2EF901DB}" srcOrd="3" destOrd="0" parTransId="{2F87D1AC-D7B5-4000-B9A3-D1E593809A72}" sibTransId="{42492893-8E1B-4E74-A806-735FC57C47B1}"/>
    <dgm:cxn modelId="{0D8A7631-91DB-41CB-9B93-07B2D84A968C}" srcId="{93A65303-E7A8-4E92-BC22-A1962FDFB966}" destId="{0CAF7566-E9F7-4A06-A5CD-93CCC89D32FD}" srcOrd="1" destOrd="0" parTransId="{43E5319C-9BFA-49E2-B722-DE32CB1E0304}" sibTransId="{223C3CC1-A888-4C31-95AA-A0C55CD7DA36}"/>
    <dgm:cxn modelId="{2D2E8E5D-CB5B-4D0C-8D9B-255184C8D34B}" type="presOf" srcId="{93A65303-E7A8-4E92-BC22-A1962FDFB966}" destId="{3A20A56E-73DC-4A90-A82B-6978DA4A44D4}" srcOrd="0" destOrd="0" presId="urn:microsoft.com/office/officeart/2018/2/layout/IconVerticalSolidList"/>
    <dgm:cxn modelId="{692BF341-8B90-47D9-9837-067EA6C739F7}" srcId="{93A65303-E7A8-4E92-BC22-A1962FDFB966}" destId="{C106AAC6-B089-444D-9031-CF4154EEAE1E}" srcOrd="2" destOrd="0" parTransId="{77636A54-48A3-45AF-9D48-D7DD9DC6CBDE}" sibTransId="{B04065AB-8413-4425-B505-E568CA6F81EF}"/>
    <dgm:cxn modelId="{668FC769-4422-49F1-9165-6EFD6FA196E4}" srcId="{93A65303-E7A8-4E92-BC22-A1962FDFB966}" destId="{0C6FBDAD-C596-46E5-9EA0-994E4CB57B8E}" srcOrd="0" destOrd="0" parTransId="{D14E50EB-7BE2-4777-8613-57E2C1413513}" sibTransId="{DA8DD16A-1F26-4890-933D-84E80E983DFD}"/>
    <dgm:cxn modelId="{B4B8C756-2BAE-43B0-8C3E-2C9A2D7FCED0}" type="presOf" srcId="{10989B97-E07F-464D-ADAA-847B2EF901DB}" destId="{381FA21B-AC89-42C0-9869-3B74DE360479}" srcOrd="0" destOrd="0" presId="urn:microsoft.com/office/officeart/2018/2/layout/IconVerticalSolidList"/>
    <dgm:cxn modelId="{31FEEED2-4D8F-4BA0-B419-91A3F5A517D8}" type="presOf" srcId="{C106AAC6-B089-444D-9031-CF4154EEAE1E}" destId="{2B4A29E1-EF98-47F0-BEC6-6626C82360D0}" srcOrd="0" destOrd="0" presId="urn:microsoft.com/office/officeart/2018/2/layout/IconVerticalSolidList"/>
    <dgm:cxn modelId="{7480C0E1-E328-4339-8C9D-D8DAFC8B5917}" type="presOf" srcId="{0CAF7566-E9F7-4A06-A5CD-93CCC89D32FD}" destId="{2B00E83A-A06B-477A-B807-C63CED6FF6F4}" srcOrd="0" destOrd="0" presId="urn:microsoft.com/office/officeart/2018/2/layout/IconVerticalSolidList"/>
    <dgm:cxn modelId="{10BE5CD2-1D76-4310-9AB2-D62CC40C2205}" type="presParOf" srcId="{3A20A56E-73DC-4A90-A82B-6978DA4A44D4}" destId="{E5A7D989-55F2-4839-8857-4046B762B424}" srcOrd="0" destOrd="0" presId="urn:microsoft.com/office/officeart/2018/2/layout/IconVerticalSolidList"/>
    <dgm:cxn modelId="{1591D90E-F725-4CCF-9245-7D41E0D9A42F}" type="presParOf" srcId="{E5A7D989-55F2-4839-8857-4046B762B424}" destId="{9EFEBAF6-677D-45CD-BF4C-AEC57073C856}" srcOrd="0" destOrd="0" presId="urn:microsoft.com/office/officeart/2018/2/layout/IconVerticalSolidList"/>
    <dgm:cxn modelId="{B054BBEF-6F98-4C14-B46D-2FE0B5D0E58E}" type="presParOf" srcId="{E5A7D989-55F2-4839-8857-4046B762B424}" destId="{D41A7F1C-080E-482F-AC92-692761F09080}" srcOrd="1" destOrd="0" presId="urn:microsoft.com/office/officeart/2018/2/layout/IconVerticalSolidList"/>
    <dgm:cxn modelId="{BAD4E426-A339-4B6B-8453-92F9090631C5}" type="presParOf" srcId="{E5A7D989-55F2-4839-8857-4046B762B424}" destId="{0408D088-7159-49A2-B587-B5987E013FAD}" srcOrd="2" destOrd="0" presId="urn:microsoft.com/office/officeart/2018/2/layout/IconVerticalSolidList"/>
    <dgm:cxn modelId="{36278CAF-544E-4D72-8D39-F75DED3E9816}" type="presParOf" srcId="{E5A7D989-55F2-4839-8857-4046B762B424}" destId="{680F2899-7AC2-4D4A-A667-2C705486261E}" srcOrd="3" destOrd="0" presId="urn:microsoft.com/office/officeart/2018/2/layout/IconVerticalSolidList"/>
    <dgm:cxn modelId="{F70F9B25-568E-44EB-958E-AE7962C5DE43}" type="presParOf" srcId="{3A20A56E-73DC-4A90-A82B-6978DA4A44D4}" destId="{E19562FB-27AD-412E-91F3-E68B96662AA7}" srcOrd="1" destOrd="0" presId="urn:microsoft.com/office/officeart/2018/2/layout/IconVerticalSolidList"/>
    <dgm:cxn modelId="{A7B4804D-30F6-4130-AF3A-530A582170EB}" type="presParOf" srcId="{3A20A56E-73DC-4A90-A82B-6978DA4A44D4}" destId="{818CF46E-A6DD-422B-9F37-160E05A45EA2}" srcOrd="2" destOrd="0" presId="urn:microsoft.com/office/officeart/2018/2/layout/IconVerticalSolidList"/>
    <dgm:cxn modelId="{B388D41C-6DFE-4966-B2A8-3A28E61924DB}" type="presParOf" srcId="{818CF46E-A6DD-422B-9F37-160E05A45EA2}" destId="{B882CA07-1C8B-402C-879C-8E26AF9C3943}" srcOrd="0" destOrd="0" presId="urn:microsoft.com/office/officeart/2018/2/layout/IconVerticalSolidList"/>
    <dgm:cxn modelId="{DAC9C990-8165-47CA-BB11-3098BEE21D41}" type="presParOf" srcId="{818CF46E-A6DD-422B-9F37-160E05A45EA2}" destId="{130DA0A1-9A6C-47B5-86BA-345E2E921676}" srcOrd="1" destOrd="0" presId="urn:microsoft.com/office/officeart/2018/2/layout/IconVerticalSolidList"/>
    <dgm:cxn modelId="{5BD76907-0524-4ADA-8F6D-56891D109AA8}" type="presParOf" srcId="{818CF46E-A6DD-422B-9F37-160E05A45EA2}" destId="{8BC2EFFE-C0CD-4E1C-A2F1-A9A59B9B61BF}" srcOrd="2" destOrd="0" presId="urn:microsoft.com/office/officeart/2018/2/layout/IconVerticalSolidList"/>
    <dgm:cxn modelId="{87F7C54D-9367-4A7E-ADA7-4D0BDA5A037F}" type="presParOf" srcId="{818CF46E-A6DD-422B-9F37-160E05A45EA2}" destId="{2B00E83A-A06B-477A-B807-C63CED6FF6F4}" srcOrd="3" destOrd="0" presId="urn:microsoft.com/office/officeart/2018/2/layout/IconVerticalSolidList"/>
    <dgm:cxn modelId="{4DCD93C8-6505-408D-BE3E-F05ABAEFCBA2}" type="presParOf" srcId="{3A20A56E-73DC-4A90-A82B-6978DA4A44D4}" destId="{6494058C-B95F-4E2D-8D7F-458879C643C6}" srcOrd="3" destOrd="0" presId="urn:microsoft.com/office/officeart/2018/2/layout/IconVerticalSolidList"/>
    <dgm:cxn modelId="{540166BC-1944-46CC-A1AD-576D039A7C50}" type="presParOf" srcId="{3A20A56E-73DC-4A90-A82B-6978DA4A44D4}" destId="{64D9B40B-B48C-49EB-8DD9-464D9AC7C72A}" srcOrd="4" destOrd="0" presId="urn:microsoft.com/office/officeart/2018/2/layout/IconVerticalSolidList"/>
    <dgm:cxn modelId="{67CBC94E-11CB-407C-84B8-8F21A05D0EE5}" type="presParOf" srcId="{64D9B40B-B48C-49EB-8DD9-464D9AC7C72A}" destId="{8DB2C5C4-4973-493E-8D73-501EB90C3DAD}" srcOrd="0" destOrd="0" presId="urn:microsoft.com/office/officeart/2018/2/layout/IconVerticalSolidList"/>
    <dgm:cxn modelId="{4948B832-0396-4F03-9304-74DB8C83B3BF}" type="presParOf" srcId="{64D9B40B-B48C-49EB-8DD9-464D9AC7C72A}" destId="{2A7F1403-E42F-4011-92A0-C2A4358583F9}" srcOrd="1" destOrd="0" presId="urn:microsoft.com/office/officeart/2018/2/layout/IconVerticalSolidList"/>
    <dgm:cxn modelId="{EBABC1CB-A773-4376-8CBF-0CCF5877C9A2}" type="presParOf" srcId="{64D9B40B-B48C-49EB-8DD9-464D9AC7C72A}" destId="{30F53725-11DC-44CB-8725-09B14D8F2508}" srcOrd="2" destOrd="0" presId="urn:microsoft.com/office/officeart/2018/2/layout/IconVerticalSolidList"/>
    <dgm:cxn modelId="{8F871C4E-14E6-47F6-987D-3225F6BE6CAB}" type="presParOf" srcId="{64D9B40B-B48C-49EB-8DD9-464D9AC7C72A}" destId="{2B4A29E1-EF98-47F0-BEC6-6626C82360D0}" srcOrd="3" destOrd="0" presId="urn:microsoft.com/office/officeart/2018/2/layout/IconVerticalSolidList"/>
    <dgm:cxn modelId="{D7330D0D-FD2D-4D14-BB64-E857EB769EEE}" type="presParOf" srcId="{3A20A56E-73DC-4A90-A82B-6978DA4A44D4}" destId="{E1C8265E-A3B5-46C1-9B96-C2C5C31C0ADA}" srcOrd="5" destOrd="0" presId="urn:microsoft.com/office/officeart/2018/2/layout/IconVerticalSolidList"/>
    <dgm:cxn modelId="{267E3C64-EF69-49DE-80CB-DECD46728912}" type="presParOf" srcId="{3A20A56E-73DC-4A90-A82B-6978DA4A44D4}" destId="{EBE7020E-9212-41F8-A0FD-7078ADC3515A}" srcOrd="6" destOrd="0" presId="urn:microsoft.com/office/officeart/2018/2/layout/IconVerticalSolidList"/>
    <dgm:cxn modelId="{429D4083-A5AD-4FB7-8BC6-D94F73E472B7}" type="presParOf" srcId="{EBE7020E-9212-41F8-A0FD-7078ADC3515A}" destId="{520250C6-1D60-498A-AB02-E292F1BB73C8}" srcOrd="0" destOrd="0" presId="urn:microsoft.com/office/officeart/2018/2/layout/IconVerticalSolidList"/>
    <dgm:cxn modelId="{B5973B67-EDCD-4B1C-9053-F27DDDAF60FF}" type="presParOf" srcId="{EBE7020E-9212-41F8-A0FD-7078ADC3515A}" destId="{B0E75957-382D-4ECF-A9F1-BFFE4A174FE0}" srcOrd="1" destOrd="0" presId="urn:microsoft.com/office/officeart/2018/2/layout/IconVerticalSolidList"/>
    <dgm:cxn modelId="{641C84FB-467A-4744-AFC9-9432CB3BAFBB}" type="presParOf" srcId="{EBE7020E-9212-41F8-A0FD-7078ADC3515A}" destId="{2995EB6F-68B1-460F-AF16-17B1DF6DE1A7}" srcOrd="2" destOrd="0" presId="urn:microsoft.com/office/officeart/2018/2/layout/IconVerticalSolidList"/>
    <dgm:cxn modelId="{FB7B9BD9-B906-4ED2-87C5-746D2DB1B78F}" type="presParOf" srcId="{EBE7020E-9212-41F8-A0FD-7078ADC3515A}" destId="{381FA21B-AC89-42C0-9869-3B74DE3604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EBAF6-677D-45CD-BF4C-AEC57073C856}">
      <dsp:nvSpPr>
        <dsp:cNvPr id="0" name=""/>
        <dsp:cNvSpPr/>
      </dsp:nvSpPr>
      <dsp:spPr>
        <a:xfrm>
          <a:off x="0" y="1571"/>
          <a:ext cx="6857380" cy="7963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1A7F1C-080E-482F-AC92-692761F09080}">
      <dsp:nvSpPr>
        <dsp:cNvPr id="0" name=""/>
        <dsp:cNvSpPr/>
      </dsp:nvSpPr>
      <dsp:spPr>
        <a:xfrm>
          <a:off x="240886" y="180742"/>
          <a:ext cx="437974" cy="437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F2899-7AC2-4D4A-A667-2C705486261E}">
      <dsp:nvSpPr>
        <dsp:cNvPr id="0" name=""/>
        <dsp:cNvSpPr/>
      </dsp:nvSpPr>
      <dsp:spPr>
        <a:xfrm>
          <a:off x="919747" y="1571"/>
          <a:ext cx="5937632" cy="7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7" tIns="84277" rIns="84277" bIns="84277" numCol="1" spcCol="1270" anchor="ctr" anchorCtr="0">
          <a:noAutofit/>
        </a:bodyPr>
        <a:lstStyle/>
        <a:p>
          <a:pPr marL="0" lvl="0" indent="0" algn="l" defTabSz="933450">
            <a:lnSpc>
              <a:spcPct val="100000"/>
            </a:lnSpc>
            <a:spcBef>
              <a:spcPct val="0"/>
            </a:spcBef>
            <a:spcAft>
              <a:spcPct val="35000"/>
            </a:spcAft>
            <a:buNone/>
          </a:pPr>
          <a:r>
            <a:rPr lang="en-US" sz="2100" b="0" kern="1200"/>
            <a:t>Data is steadily generated and yet growing from many sources.</a:t>
          </a:r>
          <a:endParaRPr lang="en-US" sz="2100" kern="1200" dirty="0"/>
        </a:p>
      </dsp:txBody>
      <dsp:txXfrm>
        <a:off x="919747" y="1571"/>
        <a:ext cx="5937632" cy="796317"/>
      </dsp:txXfrm>
    </dsp:sp>
    <dsp:sp modelId="{B882CA07-1C8B-402C-879C-8E26AF9C3943}">
      <dsp:nvSpPr>
        <dsp:cNvPr id="0" name=""/>
        <dsp:cNvSpPr/>
      </dsp:nvSpPr>
      <dsp:spPr>
        <a:xfrm>
          <a:off x="0" y="996968"/>
          <a:ext cx="6857380" cy="7963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DA0A1-9A6C-47B5-86BA-345E2E921676}">
      <dsp:nvSpPr>
        <dsp:cNvPr id="0" name=""/>
        <dsp:cNvSpPr/>
      </dsp:nvSpPr>
      <dsp:spPr>
        <a:xfrm>
          <a:off x="240886" y="1176139"/>
          <a:ext cx="437974" cy="437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0E83A-A06B-477A-B807-C63CED6FF6F4}">
      <dsp:nvSpPr>
        <dsp:cNvPr id="0" name=""/>
        <dsp:cNvSpPr/>
      </dsp:nvSpPr>
      <dsp:spPr>
        <a:xfrm>
          <a:off x="919747" y="996968"/>
          <a:ext cx="5937632" cy="7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7" tIns="84277" rIns="84277" bIns="84277" numCol="1" spcCol="1270" anchor="ctr" anchorCtr="0">
          <a:noAutofit/>
        </a:bodyPr>
        <a:lstStyle/>
        <a:p>
          <a:pPr marL="0" lvl="0" indent="0" algn="l" defTabSz="933450">
            <a:lnSpc>
              <a:spcPct val="100000"/>
            </a:lnSpc>
            <a:spcBef>
              <a:spcPct val="0"/>
            </a:spcBef>
            <a:spcAft>
              <a:spcPct val="35000"/>
            </a:spcAft>
            <a:buNone/>
          </a:pPr>
          <a:r>
            <a:rPr lang="en-US" sz="2100" b="0" kern="1200"/>
            <a:t>In this project I used a cloud-based syste</a:t>
          </a:r>
          <a:r>
            <a:rPr lang="en-US" sz="2100" kern="1200"/>
            <a:t>m to gather temperature and humidity data in my locality. </a:t>
          </a:r>
          <a:endParaRPr lang="en-US" sz="2100" kern="1200" dirty="0"/>
        </a:p>
      </dsp:txBody>
      <dsp:txXfrm>
        <a:off x="919747" y="996968"/>
        <a:ext cx="5937632" cy="796317"/>
      </dsp:txXfrm>
    </dsp:sp>
    <dsp:sp modelId="{8DB2C5C4-4973-493E-8D73-501EB90C3DAD}">
      <dsp:nvSpPr>
        <dsp:cNvPr id="0" name=""/>
        <dsp:cNvSpPr/>
      </dsp:nvSpPr>
      <dsp:spPr>
        <a:xfrm>
          <a:off x="0" y="1992365"/>
          <a:ext cx="6857380" cy="7963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F1403-E42F-4011-92A0-C2A4358583F9}">
      <dsp:nvSpPr>
        <dsp:cNvPr id="0" name=""/>
        <dsp:cNvSpPr/>
      </dsp:nvSpPr>
      <dsp:spPr>
        <a:xfrm>
          <a:off x="240886" y="2171537"/>
          <a:ext cx="437974" cy="4379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A29E1-EF98-47F0-BEC6-6626C82360D0}">
      <dsp:nvSpPr>
        <dsp:cNvPr id="0" name=""/>
        <dsp:cNvSpPr/>
      </dsp:nvSpPr>
      <dsp:spPr>
        <a:xfrm>
          <a:off x="919747" y="1992365"/>
          <a:ext cx="5937632" cy="7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7" tIns="84277" rIns="84277" bIns="84277" numCol="1" spcCol="1270" anchor="ctr" anchorCtr="0">
          <a:noAutofit/>
        </a:bodyPr>
        <a:lstStyle/>
        <a:p>
          <a:pPr marL="0" lvl="0" indent="0" algn="l" defTabSz="933450">
            <a:lnSpc>
              <a:spcPct val="100000"/>
            </a:lnSpc>
            <a:spcBef>
              <a:spcPct val="0"/>
            </a:spcBef>
            <a:spcAft>
              <a:spcPct val="35000"/>
            </a:spcAft>
            <a:buNone/>
          </a:pPr>
          <a:r>
            <a:rPr lang="en-US" sz="2100" kern="1200"/>
            <a:t>The data that was gathered was then analyzed using programming and data analytics. </a:t>
          </a:r>
          <a:endParaRPr lang="en-US" sz="2100" kern="1200" dirty="0"/>
        </a:p>
      </dsp:txBody>
      <dsp:txXfrm>
        <a:off x="919747" y="1992365"/>
        <a:ext cx="5937632" cy="796317"/>
      </dsp:txXfrm>
    </dsp:sp>
    <dsp:sp modelId="{520250C6-1D60-498A-AB02-E292F1BB73C8}">
      <dsp:nvSpPr>
        <dsp:cNvPr id="0" name=""/>
        <dsp:cNvSpPr/>
      </dsp:nvSpPr>
      <dsp:spPr>
        <a:xfrm>
          <a:off x="0" y="2987762"/>
          <a:ext cx="6857380" cy="7963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75957-382D-4ECF-A9F1-BFFE4A174FE0}">
      <dsp:nvSpPr>
        <dsp:cNvPr id="0" name=""/>
        <dsp:cNvSpPr/>
      </dsp:nvSpPr>
      <dsp:spPr>
        <a:xfrm>
          <a:off x="240886" y="3166934"/>
          <a:ext cx="437974" cy="4379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1FA21B-AC89-42C0-9869-3B74DE360479}">
      <dsp:nvSpPr>
        <dsp:cNvPr id="0" name=""/>
        <dsp:cNvSpPr/>
      </dsp:nvSpPr>
      <dsp:spPr>
        <a:xfrm>
          <a:off x="919747" y="2987762"/>
          <a:ext cx="5937632" cy="796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77" tIns="84277" rIns="84277" bIns="84277" numCol="1" spcCol="1270" anchor="ctr" anchorCtr="0">
          <a:noAutofit/>
        </a:bodyPr>
        <a:lstStyle/>
        <a:p>
          <a:pPr marL="0" lvl="0" indent="0" algn="l" defTabSz="933450">
            <a:lnSpc>
              <a:spcPct val="100000"/>
            </a:lnSpc>
            <a:spcBef>
              <a:spcPct val="0"/>
            </a:spcBef>
            <a:spcAft>
              <a:spcPct val="35000"/>
            </a:spcAft>
            <a:buNone/>
          </a:pPr>
          <a:r>
            <a:rPr lang="en-US" sz="2100" kern="1200"/>
            <a:t>This project also gave me a taste of the software development process which was quite interesting .</a:t>
          </a:r>
          <a:endParaRPr lang="en-US" sz="2100" kern="1200" dirty="0"/>
        </a:p>
      </dsp:txBody>
      <dsp:txXfrm>
        <a:off x="919747" y="2987762"/>
        <a:ext cx="5937632" cy="7963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June 15,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3868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June 15,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5011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June 15,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5299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June 15,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1407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June 15,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1322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June 15,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54317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June 15,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2477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June 15,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5008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June 15,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1843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June 15,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0506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June 15,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1715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Thursday, June 15,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4137449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8" r:id="rId6"/>
    <p:sldLayoutId id="2147483664" r:id="rId7"/>
    <p:sldLayoutId id="2147483665" r:id="rId8"/>
    <p:sldLayoutId id="2147483666" r:id="rId9"/>
    <p:sldLayoutId id="2147483667" r:id="rId10"/>
    <p:sldLayoutId id="214748366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aketvaani.blogspot.com/2011/12/five-common-challenges-that-consultants.html" TargetMode="External"/><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 name="Rectangle 170">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abstract genetic concept">
            <a:extLst>
              <a:ext uri="{FF2B5EF4-FFF2-40B4-BE49-F238E27FC236}">
                <a16:creationId xmlns:a16="http://schemas.microsoft.com/office/drawing/2014/main" id="{C6F6AEE5-9E3D-C4CD-2724-207E289C203F}"/>
              </a:ext>
            </a:extLst>
          </p:cNvPr>
          <p:cNvPicPr>
            <a:picLocks noChangeAspect="1"/>
          </p:cNvPicPr>
          <p:nvPr/>
        </p:nvPicPr>
        <p:blipFill rotWithShape="1">
          <a:blip r:embed="rId2"/>
          <a:srcRect l="19511" r="13591"/>
          <a:stretch/>
        </p:blipFill>
        <p:spPr>
          <a:xfrm>
            <a:off x="-1" y="10"/>
            <a:ext cx="4587901" cy="6857990"/>
          </a:xfrm>
          <a:prstGeom prst="rect">
            <a:avLst/>
          </a:prstGeom>
        </p:spPr>
      </p:pic>
      <p:sp>
        <p:nvSpPr>
          <p:cNvPr id="173" name="Rectangle 172">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9324F2-27B8-74E0-2C3E-2B84813C8282}"/>
              </a:ext>
            </a:extLst>
          </p:cNvPr>
          <p:cNvSpPr>
            <a:spLocks noGrp="1"/>
          </p:cNvSpPr>
          <p:nvPr>
            <p:ph type="ctrTitle"/>
          </p:nvPr>
        </p:nvSpPr>
        <p:spPr>
          <a:xfrm>
            <a:off x="5275425" y="923713"/>
            <a:ext cx="6133656" cy="2374291"/>
          </a:xfrm>
        </p:spPr>
        <p:txBody>
          <a:bodyPr>
            <a:normAutofit/>
          </a:bodyPr>
          <a:lstStyle/>
          <a:p>
            <a:pPr algn="r"/>
            <a:r>
              <a:rPr lang="en-US" sz="4400" dirty="0">
                <a:solidFill>
                  <a:schemeClr val="bg1"/>
                </a:solidFill>
              </a:rPr>
              <a:t>CEIS110</a:t>
            </a:r>
            <a:br>
              <a:rPr lang="en-US" sz="4400" dirty="0">
                <a:solidFill>
                  <a:schemeClr val="bg1"/>
                </a:solidFill>
              </a:rPr>
            </a:br>
            <a:r>
              <a:rPr lang="en-US" sz="4400" dirty="0">
                <a:solidFill>
                  <a:schemeClr val="bg1"/>
                </a:solidFill>
              </a:rPr>
              <a:t>PROGRAMMING WITH DATA</a:t>
            </a:r>
          </a:p>
        </p:txBody>
      </p:sp>
      <p:sp>
        <p:nvSpPr>
          <p:cNvPr id="3" name="Subtitle 2">
            <a:extLst>
              <a:ext uri="{FF2B5EF4-FFF2-40B4-BE49-F238E27FC236}">
                <a16:creationId xmlns:a16="http://schemas.microsoft.com/office/drawing/2014/main" id="{FBEB90CE-A518-9DD4-C58B-17AA036FB98B}"/>
              </a:ext>
            </a:extLst>
          </p:cNvPr>
          <p:cNvSpPr>
            <a:spLocks noGrp="1"/>
          </p:cNvSpPr>
          <p:nvPr>
            <p:ph type="subTitle" idx="1"/>
          </p:nvPr>
        </p:nvSpPr>
        <p:spPr>
          <a:xfrm>
            <a:off x="5862917" y="4510356"/>
            <a:ext cx="5546164" cy="1423930"/>
          </a:xfrm>
        </p:spPr>
        <p:txBody>
          <a:bodyPr>
            <a:normAutofit/>
          </a:bodyPr>
          <a:lstStyle/>
          <a:p>
            <a:pPr algn="r"/>
            <a:r>
              <a:rPr lang="en-US" sz="1400" b="1" dirty="0"/>
              <a:t>PROFESSOR Jeevan D'Souza</a:t>
            </a:r>
          </a:p>
          <a:p>
            <a:pPr algn="r"/>
            <a:r>
              <a:rPr lang="en-US" sz="1400" b="1" dirty="0"/>
              <a:t>May Session 2023 </a:t>
            </a:r>
          </a:p>
          <a:p>
            <a:pPr algn="r"/>
            <a:r>
              <a:rPr lang="en-US" sz="1400" b="1" dirty="0"/>
              <a:t>Takeyha Thompson-Green</a:t>
            </a:r>
          </a:p>
          <a:p>
            <a:pPr algn="r"/>
            <a:endParaRPr lang="en-US" sz="1400" dirty="0">
              <a:solidFill>
                <a:schemeClr val="bg1"/>
              </a:solidFill>
            </a:endParaRPr>
          </a:p>
        </p:txBody>
      </p:sp>
    </p:spTree>
    <p:extLst>
      <p:ext uri="{BB962C8B-B14F-4D97-AF65-F5344CB8AC3E}">
        <p14:creationId xmlns:p14="http://schemas.microsoft.com/office/powerpoint/2010/main" val="184111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10">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D84D8-338A-D8BE-E71F-6C44F834E4CE}"/>
              </a:ext>
            </a:extLst>
          </p:cNvPr>
          <p:cNvSpPr>
            <a:spLocks noGrp="1"/>
          </p:cNvSpPr>
          <p:nvPr>
            <p:ph type="title"/>
          </p:nvPr>
        </p:nvSpPr>
        <p:spPr>
          <a:xfrm>
            <a:off x="243841" y="456934"/>
            <a:ext cx="5148943" cy="1778792"/>
          </a:xfrm>
        </p:spPr>
        <p:txBody>
          <a:bodyPr anchor="t">
            <a:normAutofit/>
          </a:bodyPr>
          <a:lstStyle/>
          <a:p>
            <a:pPr algn="r"/>
            <a:r>
              <a:rPr lang="en-US" sz="3100" dirty="0"/>
              <a:t>BuildWeatherDb.py Code (Screenshot)</a:t>
            </a:r>
          </a:p>
        </p:txBody>
      </p:sp>
      <p:pic>
        <p:nvPicPr>
          <p:cNvPr id="4" name="Content Placeholder 3">
            <a:extLst>
              <a:ext uri="{FF2B5EF4-FFF2-40B4-BE49-F238E27FC236}">
                <a16:creationId xmlns:a16="http://schemas.microsoft.com/office/drawing/2014/main" id="{C7BDEA3E-A9EB-1762-E3AF-589E8A35506F}"/>
              </a:ext>
            </a:extLst>
          </p:cNvPr>
          <p:cNvPicPr>
            <a:picLocks noChangeAspect="1"/>
          </p:cNvPicPr>
          <p:nvPr/>
        </p:nvPicPr>
        <p:blipFill>
          <a:blip r:embed="rId2"/>
          <a:stretch>
            <a:fillRect/>
          </a:stretch>
        </p:blipFill>
        <p:spPr>
          <a:xfrm>
            <a:off x="6155871" y="713740"/>
            <a:ext cx="5636029" cy="4396102"/>
          </a:xfrm>
          <a:prstGeom prst="rect">
            <a:avLst/>
          </a:prstGeom>
        </p:spPr>
      </p:pic>
      <p:sp>
        <p:nvSpPr>
          <p:cNvPr id="10" name="Rectangle 12">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154CAC3-77AD-90CC-A8DC-284EF7B741DA}"/>
              </a:ext>
            </a:extLst>
          </p:cNvPr>
          <p:cNvSpPr txBox="1"/>
          <p:nvPr/>
        </p:nvSpPr>
        <p:spPr>
          <a:xfrm>
            <a:off x="7599681" y="5183978"/>
            <a:ext cx="6096000" cy="369332"/>
          </a:xfrm>
          <a:prstGeom prst="rect">
            <a:avLst/>
          </a:prstGeom>
          <a:noFill/>
        </p:spPr>
        <p:txBody>
          <a:bodyPr wrap="square">
            <a:spAutoFit/>
          </a:bodyPr>
          <a:lstStyle/>
          <a:p>
            <a:r>
              <a:rPr lang="en-US" sz="1800" dirty="0"/>
              <a:t>(Screen shot of code in Spyder)</a:t>
            </a:r>
            <a:endParaRPr lang="en-US" dirty="0"/>
          </a:p>
        </p:txBody>
      </p:sp>
      <p:sp>
        <p:nvSpPr>
          <p:cNvPr id="19" name="Content Placeholder 18">
            <a:extLst>
              <a:ext uri="{FF2B5EF4-FFF2-40B4-BE49-F238E27FC236}">
                <a16:creationId xmlns:a16="http://schemas.microsoft.com/office/drawing/2014/main" id="{E9ECDEC3-4B94-EF16-1A0F-B8C2F03DA042}"/>
              </a:ext>
            </a:extLst>
          </p:cNvPr>
          <p:cNvSpPr>
            <a:spLocks noGrp="1"/>
          </p:cNvSpPr>
          <p:nvPr>
            <p:ph idx="1"/>
          </p:nvPr>
        </p:nvSpPr>
        <p:spPr>
          <a:xfrm>
            <a:off x="243841" y="1675514"/>
            <a:ext cx="4348480" cy="4396102"/>
          </a:xfrm>
        </p:spPr>
        <p:txBody>
          <a:bodyPr>
            <a:normAutofit fontScale="92500" lnSpcReduction="20000"/>
          </a:bodyPr>
          <a:lstStyle/>
          <a:p>
            <a:pPr marL="0" indent="0">
              <a:buNone/>
            </a:pPr>
            <a:r>
              <a:rPr lang="en-US" sz="1800" dirty="0">
                <a:latin typeface="+mj-lt"/>
                <a:ea typeface="Times New Roman" panose="02020603050405020304" pitchFamily="18" charset="0"/>
              </a:rPr>
              <a:t>This code created</a:t>
            </a:r>
            <a:r>
              <a:rPr lang="en-US" sz="1800" dirty="0">
                <a:effectLst/>
                <a:latin typeface="+mj-lt"/>
                <a:ea typeface="Times New Roman" panose="02020603050405020304" pitchFamily="18" charset="0"/>
              </a:rPr>
              <a:t> a table name observations table with the fields: </a:t>
            </a:r>
          </a:p>
          <a:p>
            <a:r>
              <a:rPr lang="en-US" sz="1800" dirty="0">
                <a:effectLst/>
                <a:latin typeface="+mj-lt"/>
                <a:ea typeface="Times New Roman" panose="02020603050405020304" pitchFamily="18" charset="0"/>
              </a:rPr>
              <a:t>timestamp</a:t>
            </a:r>
          </a:p>
          <a:p>
            <a:r>
              <a:rPr lang="en-US" sz="1800" dirty="0">
                <a:latin typeface="+mj-lt"/>
                <a:ea typeface="Times New Roman" panose="02020603050405020304" pitchFamily="18" charset="0"/>
              </a:rPr>
              <a:t>w</a:t>
            </a:r>
            <a:r>
              <a:rPr lang="en-US" sz="1800" dirty="0">
                <a:effectLst/>
                <a:latin typeface="+mj-lt"/>
                <a:ea typeface="Times New Roman" panose="02020603050405020304" pitchFamily="18" charset="0"/>
              </a:rPr>
              <a:t>indSpeed</a:t>
            </a:r>
            <a:endParaRPr lang="en-US" sz="1800" dirty="0">
              <a:latin typeface="+mj-lt"/>
              <a:ea typeface="Times New Roman" panose="02020603050405020304" pitchFamily="18" charset="0"/>
            </a:endParaRPr>
          </a:p>
          <a:p>
            <a:r>
              <a:rPr lang="en-US" sz="1800" dirty="0">
                <a:effectLst/>
                <a:latin typeface="+mj-lt"/>
                <a:ea typeface="Times New Roman" panose="02020603050405020304" pitchFamily="18" charset="0"/>
              </a:rPr>
              <a:t> temperature</a:t>
            </a:r>
          </a:p>
          <a:p>
            <a:r>
              <a:rPr lang="en-US" sz="1800" dirty="0">
                <a:effectLst/>
                <a:latin typeface="+mj-lt"/>
                <a:ea typeface="Times New Roman" panose="02020603050405020304" pitchFamily="18" charset="0"/>
              </a:rPr>
              <a:t>relativeHumidity</a:t>
            </a:r>
          </a:p>
          <a:p>
            <a:r>
              <a:rPr lang="en-US" sz="1800" dirty="0">
                <a:effectLst/>
                <a:latin typeface="+mj-lt"/>
                <a:ea typeface="Times New Roman" panose="02020603050405020304" pitchFamily="18" charset="0"/>
              </a:rPr>
              <a:t>windDirection</a:t>
            </a:r>
          </a:p>
          <a:p>
            <a:r>
              <a:rPr lang="en-US" sz="1800" dirty="0">
                <a:effectLst/>
                <a:latin typeface="+mj-lt"/>
                <a:ea typeface="Times New Roman" panose="02020603050405020304" pitchFamily="18" charset="0"/>
              </a:rPr>
              <a:t>barometric Pressure</a:t>
            </a:r>
          </a:p>
          <a:p>
            <a:r>
              <a:rPr lang="en-US" sz="1800" dirty="0">
                <a:effectLst/>
                <a:latin typeface="+mj-lt"/>
                <a:ea typeface="Times New Roman" panose="02020603050405020304" pitchFamily="18" charset="0"/>
              </a:rPr>
              <a:t>visibility, and text Description.</a:t>
            </a:r>
          </a:p>
          <a:p>
            <a:pPr marL="0" indent="0">
              <a:buNone/>
            </a:pPr>
            <a:r>
              <a:rPr lang="en-US" sz="1800" dirty="0">
                <a:latin typeface="+mj-lt"/>
              </a:rPr>
              <a:t>This weather database file was named weather.db and saved in the same directory as the Python code.</a:t>
            </a:r>
            <a:endParaRPr lang="en-US" dirty="0">
              <a:latin typeface="+mj-lt"/>
            </a:endParaRPr>
          </a:p>
        </p:txBody>
      </p:sp>
    </p:spTree>
    <p:extLst>
      <p:ext uri="{BB962C8B-B14F-4D97-AF65-F5344CB8AC3E}">
        <p14:creationId xmlns:p14="http://schemas.microsoft.com/office/powerpoint/2010/main" val="151148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3F92-C855-B905-2434-ACD52B820666}"/>
              </a:ext>
            </a:extLst>
          </p:cNvPr>
          <p:cNvSpPr>
            <a:spLocks noGrp="1"/>
          </p:cNvSpPr>
          <p:nvPr>
            <p:ph type="title"/>
          </p:nvPr>
        </p:nvSpPr>
        <p:spPr>
          <a:xfrm>
            <a:off x="625366" y="262759"/>
            <a:ext cx="6200975" cy="1429407"/>
          </a:xfrm>
        </p:spPr>
        <p:txBody>
          <a:bodyPr>
            <a:normAutofit/>
          </a:bodyPr>
          <a:lstStyle/>
          <a:p>
            <a:r>
              <a:rPr lang="en-US" dirty="0"/>
              <a:t>Python Console</a:t>
            </a:r>
            <a:br>
              <a:rPr lang="en-US" dirty="0"/>
            </a:br>
            <a:r>
              <a:rPr lang="en-US" dirty="0"/>
              <a:t>(Screenshot)</a:t>
            </a:r>
          </a:p>
        </p:txBody>
      </p:sp>
      <p:pic>
        <p:nvPicPr>
          <p:cNvPr id="8" name="Picture 7">
            <a:extLst>
              <a:ext uri="{FF2B5EF4-FFF2-40B4-BE49-F238E27FC236}">
                <a16:creationId xmlns:a16="http://schemas.microsoft.com/office/drawing/2014/main" id="{F8A8EC0E-5071-DE9D-E123-9D8F80ACB31B}"/>
              </a:ext>
            </a:extLst>
          </p:cNvPr>
          <p:cNvPicPr>
            <a:picLocks noChangeAspect="1"/>
          </p:cNvPicPr>
          <p:nvPr/>
        </p:nvPicPr>
        <p:blipFill>
          <a:blip r:embed="rId2"/>
          <a:stretch>
            <a:fillRect/>
          </a:stretch>
        </p:blipFill>
        <p:spPr>
          <a:xfrm>
            <a:off x="5339255" y="1881036"/>
            <a:ext cx="6716515" cy="3600108"/>
          </a:xfrm>
          <a:prstGeom prst="rect">
            <a:avLst/>
          </a:prstGeom>
        </p:spPr>
      </p:pic>
      <p:sp>
        <p:nvSpPr>
          <p:cNvPr id="11" name="Content Placeholder 10">
            <a:extLst>
              <a:ext uri="{FF2B5EF4-FFF2-40B4-BE49-F238E27FC236}">
                <a16:creationId xmlns:a16="http://schemas.microsoft.com/office/drawing/2014/main" id="{7B3670D0-A8F2-0E34-322D-E716D27361C8}"/>
              </a:ext>
            </a:extLst>
          </p:cNvPr>
          <p:cNvSpPr>
            <a:spLocks noGrp="1"/>
          </p:cNvSpPr>
          <p:nvPr>
            <p:ph idx="1"/>
          </p:nvPr>
        </p:nvSpPr>
        <p:spPr>
          <a:xfrm>
            <a:off x="625366" y="1881036"/>
            <a:ext cx="4325006" cy="3600108"/>
          </a:xfrm>
        </p:spPr>
        <p:txBody>
          <a:bodyPr>
            <a:normAutofit/>
          </a:bodyPr>
          <a:lstStyle/>
          <a:p>
            <a:pPr marL="0" indent="0">
              <a:buNone/>
            </a:pPr>
            <a:r>
              <a:rPr lang="en-US" sz="1800" dirty="0">
                <a:latin typeface="+mj-lt"/>
              </a:rPr>
              <a:t>Screenshot of program output in Python console showing program executed successfully .Which also included that 166 rows were inserted into the database.  </a:t>
            </a:r>
          </a:p>
        </p:txBody>
      </p:sp>
    </p:spTree>
    <p:extLst>
      <p:ext uri="{BB962C8B-B14F-4D97-AF65-F5344CB8AC3E}">
        <p14:creationId xmlns:p14="http://schemas.microsoft.com/office/powerpoint/2010/main" val="99414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3F92-C855-B905-2434-ACD52B820666}"/>
              </a:ext>
            </a:extLst>
          </p:cNvPr>
          <p:cNvSpPr>
            <a:spLocks noGrp="1"/>
          </p:cNvSpPr>
          <p:nvPr>
            <p:ph type="title"/>
          </p:nvPr>
        </p:nvSpPr>
        <p:spPr>
          <a:xfrm>
            <a:off x="609600" y="683768"/>
            <a:ext cx="10241280" cy="1145112"/>
          </a:xfrm>
        </p:spPr>
        <p:txBody>
          <a:bodyPr/>
          <a:lstStyle/>
          <a:p>
            <a:r>
              <a:rPr lang="en-US" sz="3600" dirty="0"/>
              <a:t>Weather. dB File</a:t>
            </a:r>
            <a:br>
              <a:rPr lang="en-US" sz="3600" dirty="0"/>
            </a:br>
            <a:r>
              <a:rPr lang="en-US" sz="3600" dirty="0"/>
              <a:t>(Screenshot)</a:t>
            </a:r>
            <a:endParaRPr lang="en-US" dirty="0"/>
          </a:p>
        </p:txBody>
      </p:sp>
      <p:pic>
        <p:nvPicPr>
          <p:cNvPr id="4" name="Content Placeholder 3">
            <a:extLst>
              <a:ext uri="{FF2B5EF4-FFF2-40B4-BE49-F238E27FC236}">
                <a16:creationId xmlns:a16="http://schemas.microsoft.com/office/drawing/2014/main" id="{514FE6BA-8AD1-9DA0-C805-296750C1407A}"/>
              </a:ext>
            </a:extLst>
          </p:cNvPr>
          <p:cNvPicPr>
            <a:picLocks noGrp="1" noChangeAspect="1"/>
          </p:cNvPicPr>
          <p:nvPr>
            <p:ph sz="half" idx="1"/>
          </p:nvPr>
        </p:nvPicPr>
        <p:blipFill>
          <a:blip r:embed="rId2"/>
          <a:stretch>
            <a:fillRect/>
          </a:stretch>
        </p:blipFill>
        <p:spPr>
          <a:xfrm>
            <a:off x="5547360" y="2061533"/>
            <a:ext cx="6294092" cy="1487101"/>
          </a:xfrm>
          <a:prstGeom prst="rect">
            <a:avLst/>
          </a:prstGeom>
        </p:spPr>
      </p:pic>
      <p:sp>
        <p:nvSpPr>
          <p:cNvPr id="5" name="Content Placeholder 4">
            <a:extLst>
              <a:ext uri="{FF2B5EF4-FFF2-40B4-BE49-F238E27FC236}">
                <a16:creationId xmlns:a16="http://schemas.microsoft.com/office/drawing/2014/main" id="{48595233-0B09-AE69-6343-3FF69A376733}"/>
              </a:ext>
            </a:extLst>
          </p:cNvPr>
          <p:cNvSpPr>
            <a:spLocks noGrp="1"/>
          </p:cNvSpPr>
          <p:nvPr>
            <p:ph sz="half" idx="2"/>
          </p:nvPr>
        </p:nvSpPr>
        <p:spPr>
          <a:xfrm>
            <a:off x="609600" y="2142745"/>
            <a:ext cx="4846320" cy="3959351"/>
          </a:xfrm>
        </p:spPr>
        <p:txBody>
          <a:bodyPr>
            <a:normAutofit/>
          </a:bodyPr>
          <a:lstStyle/>
          <a:p>
            <a:pPr marL="0" indent="0">
              <a:buNone/>
            </a:pPr>
            <a:r>
              <a:rPr lang="en-US" sz="1800" dirty="0">
                <a:latin typeface="+mj-lt"/>
              </a:rPr>
              <a:t>Screenshot of created Weather database file saved in my class folder. </a:t>
            </a:r>
          </a:p>
        </p:txBody>
      </p:sp>
    </p:spTree>
    <p:extLst>
      <p:ext uri="{BB962C8B-B14F-4D97-AF65-F5344CB8AC3E}">
        <p14:creationId xmlns:p14="http://schemas.microsoft.com/office/powerpoint/2010/main" val="247648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45EA7F1D-6737-4609-94CE-0E7C0CED7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A0FCA68-3497-4CB3-8C25-B6AE87EF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AA3DC6B-18DE-4588-B321-8101DED54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AA34BCD-93B4-45FF-9448-87F7C4311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BF7F8F0-28A9-4A24-96A8-E5E423FBF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Rectangle 79">
            <a:extLst>
              <a:ext uri="{FF2B5EF4-FFF2-40B4-BE49-F238E27FC236}">
                <a16:creationId xmlns:a16="http://schemas.microsoft.com/office/drawing/2014/main" id="{ADEE5410-5DAB-442C-8E7B-CDAB35E75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D6981-4822-EF1E-BB5D-A9758041B646}"/>
              </a:ext>
            </a:extLst>
          </p:cNvPr>
          <p:cNvSpPr>
            <a:spLocks noGrp="1"/>
          </p:cNvSpPr>
          <p:nvPr>
            <p:ph type="title"/>
          </p:nvPr>
        </p:nvSpPr>
        <p:spPr>
          <a:xfrm>
            <a:off x="-299678" y="-133126"/>
            <a:ext cx="12491676" cy="1910081"/>
          </a:xfrm>
        </p:spPr>
        <p:txBody>
          <a:bodyPr vert="horz" lIns="0" tIns="0" rIns="0" bIns="0" rtlCol="0" anchor="t">
            <a:normAutofit fontScale="90000"/>
          </a:bodyPr>
          <a:lstStyle/>
          <a:p>
            <a:pPr algn="ctr"/>
            <a:r>
              <a:rPr lang="en-US" sz="4400" spc="750" dirty="0">
                <a:solidFill>
                  <a:schemeClr val="bg1"/>
                </a:solidFill>
              </a:rPr>
              <a:t>               </a:t>
            </a:r>
            <a:br>
              <a:rPr lang="en-US" sz="4400" spc="750" dirty="0">
                <a:solidFill>
                  <a:schemeClr val="bg1"/>
                </a:solidFill>
              </a:rPr>
            </a:br>
            <a:r>
              <a:rPr lang="en-US" sz="4400" spc="750" dirty="0">
                <a:solidFill>
                  <a:schemeClr val="bg1"/>
                </a:solidFill>
              </a:rPr>
              <a:t>   </a:t>
            </a:r>
            <a:r>
              <a:rPr lang="en-US" sz="4400" dirty="0">
                <a:solidFill>
                  <a:schemeClr val="bg1"/>
                </a:solidFill>
              </a:rPr>
              <a:t>Querying and manipulating data with SQL and Python</a:t>
            </a:r>
            <a:br>
              <a:rPr lang="en-US" sz="3200" dirty="0"/>
            </a:br>
            <a:endParaRPr lang="en-US" sz="4400" spc="750" dirty="0">
              <a:solidFill>
                <a:schemeClr val="bg1"/>
              </a:solidFill>
            </a:endParaRPr>
          </a:p>
        </p:txBody>
      </p:sp>
      <p:sp>
        <p:nvSpPr>
          <p:cNvPr id="4" name="TextBox 3">
            <a:extLst>
              <a:ext uri="{FF2B5EF4-FFF2-40B4-BE49-F238E27FC236}">
                <a16:creationId xmlns:a16="http://schemas.microsoft.com/office/drawing/2014/main" id="{ACF05A5B-CD55-0A80-069D-6A8D5B62BD3F}"/>
              </a:ext>
            </a:extLst>
          </p:cNvPr>
          <p:cNvSpPr txBox="1"/>
          <p:nvPr/>
        </p:nvSpPr>
        <p:spPr>
          <a:xfrm>
            <a:off x="2123440" y="2415774"/>
            <a:ext cx="7766794" cy="2677656"/>
          </a:xfrm>
          <a:prstGeom prst="rect">
            <a:avLst/>
          </a:prstGeom>
          <a:noFill/>
        </p:spPr>
        <p:txBody>
          <a:bodyPr wrap="square">
            <a:spAutoFit/>
          </a:bodyPr>
          <a:lstStyle/>
          <a:p>
            <a:r>
              <a:rPr lang="en-US" sz="2800" dirty="0">
                <a:effectLst/>
                <a:latin typeface="+mj-lt"/>
                <a:ea typeface="Times New Roman" panose="02020603050405020304" pitchFamily="18" charset="0"/>
              </a:rPr>
              <a:t>Structured Query Language (SQL) is a programming language that is specialized for working with a relational database.</a:t>
            </a:r>
          </a:p>
          <a:p>
            <a:endParaRPr lang="en-US" sz="2800" dirty="0">
              <a:latin typeface="+mj-lt"/>
              <a:ea typeface="Times New Roman" panose="02020603050405020304" pitchFamily="18" charset="0"/>
            </a:endParaRPr>
          </a:p>
          <a:p>
            <a:r>
              <a:rPr lang="en-US" sz="2800" dirty="0">
                <a:latin typeface="+mj-lt"/>
                <a:ea typeface="Times New Roman" panose="02020603050405020304" pitchFamily="18" charset="0"/>
              </a:rPr>
              <a:t>I was able to issue SQL query commands to my database and view the results when using Python . </a:t>
            </a:r>
          </a:p>
        </p:txBody>
      </p:sp>
    </p:spTree>
    <p:extLst>
      <p:ext uri="{BB962C8B-B14F-4D97-AF65-F5344CB8AC3E}">
        <p14:creationId xmlns:p14="http://schemas.microsoft.com/office/powerpoint/2010/main" val="1267563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Floating paper clouds">
            <a:extLst>
              <a:ext uri="{FF2B5EF4-FFF2-40B4-BE49-F238E27FC236}">
                <a16:creationId xmlns:a16="http://schemas.microsoft.com/office/drawing/2014/main" id="{5580D443-1B5F-0CB4-54F1-663EF1386B76}"/>
              </a:ext>
            </a:extLst>
          </p:cNvPr>
          <p:cNvPicPr>
            <a:picLocks noChangeAspect="1"/>
          </p:cNvPicPr>
          <p:nvPr/>
        </p:nvPicPr>
        <p:blipFill rotWithShape="1">
          <a:blip r:embed="rId2"/>
          <a:srcRect t="9907" b="5731"/>
          <a:stretch/>
        </p:blipFill>
        <p:spPr>
          <a:xfrm>
            <a:off x="20" y="-1824"/>
            <a:ext cx="12191980" cy="6865514"/>
          </a:xfrm>
          <a:prstGeom prst="rect">
            <a:avLst/>
          </a:prstGeom>
        </p:spPr>
      </p:pic>
      <p:sp>
        <p:nvSpPr>
          <p:cNvPr id="20" name="Rectangle 19">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423F92-C855-B905-2434-ACD52B820666}"/>
              </a:ext>
            </a:extLst>
          </p:cNvPr>
          <p:cNvSpPr>
            <a:spLocks noGrp="1"/>
          </p:cNvSpPr>
          <p:nvPr>
            <p:ph type="title"/>
          </p:nvPr>
        </p:nvSpPr>
        <p:spPr>
          <a:xfrm>
            <a:off x="608874" y="638565"/>
            <a:ext cx="5124247" cy="1860796"/>
          </a:xfrm>
        </p:spPr>
        <p:txBody>
          <a:bodyPr vert="horz" lIns="0" tIns="0" rIns="0" bIns="0" rtlCol="0" anchor="b">
            <a:normAutofit fontScale="90000"/>
          </a:bodyPr>
          <a:lstStyle/>
          <a:p>
            <a:r>
              <a:rPr lang="en-US" sz="4000" dirty="0">
                <a:solidFill>
                  <a:schemeClr val="bg1"/>
                </a:solidFill>
              </a:rPr>
              <a:t>Query to retrieve all columns and all rows</a:t>
            </a:r>
            <a:endParaRPr lang="en-US" sz="4000" spc="750" dirty="0">
              <a:solidFill>
                <a:schemeClr val="bg1"/>
              </a:solidFill>
            </a:endParaRPr>
          </a:p>
        </p:txBody>
      </p:sp>
      <p:sp>
        <p:nvSpPr>
          <p:cNvPr id="22" name="Rectangle 21">
            <a:extLst>
              <a:ext uri="{FF2B5EF4-FFF2-40B4-BE49-F238E27FC236}">
                <a16:creationId xmlns:a16="http://schemas.microsoft.com/office/drawing/2014/main" id="{D1DEB652-CD49-4786-9154-A1A30E195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19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9A7483D-55E4-41F7-8F87-19FAB2AEA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399291"/>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FA0049-1037-6736-735A-A85B1F96D963}"/>
              </a:ext>
            </a:extLst>
          </p:cNvPr>
          <p:cNvSpPr txBox="1"/>
          <p:nvPr/>
        </p:nvSpPr>
        <p:spPr>
          <a:xfrm>
            <a:off x="477520" y="3014156"/>
            <a:ext cx="3454400" cy="369332"/>
          </a:xfrm>
          <a:prstGeom prst="rect">
            <a:avLst/>
          </a:prstGeom>
          <a:noFill/>
        </p:spPr>
        <p:txBody>
          <a:bodyPr wrap="square">
            <a:spAutoFit/>
          </a:bodyPr>
          <a:lstStyle/>
          <a:p>
            <a:endParaRPr lang="en-US" dirty="0"/>
          </a:p>
        </p:txBody>
      </p:sp>
      <p:sp>
        <p:nvSpPr>
          <p:cNvPr id="15" name="TextBox 14">
            <a:extLst>
              <a:ext uri="{FF2B5EF4-FFF2-40B4-BE49-F238E27FC236}">
                <a16:creationId xmlns:a16="http://schemas.microsoft.com/office/drawing/2014/main" id="{3386E4B6-5A46-350C-4FD6-75BA9904B69C}"/>
              </a:ext>
            </a:extLst>
          </p:cNvPr>
          <p:cNvSpPr txBox="1"/>
          <p:nvPr/>
        </p:nvSpPr>
        <p:spPr>
          <a:xfrm>
            <a:off x="6738961" y="5261978"/>
            <a:ext cx="6197600" cy="369332"/>
          </a:xfrm>
          <a:prstGeom prst="rect">
            <a:avLst/>
          </a:prstGeom>
          <a:noFill/>
        </p:spPr>
        <p:txBody>
          <a:bodyPr wrap="square">
            <a:spAutoFit/>
          </a:bodyPr>
          <a:lstStyle/>
          <a:p>
            <a:r>
              <a:rPr lang="en-US" dirty="0"/>
              <a:t>Weather data from my output window</a:t>
            </a:r>
          </a:p>
        </p:txBody>
      </p:sp>
      <p:sp>
        <p:nvSpPr>
          <p:cNvPr id="19" name="TextBox 18">
            <a:extLst>
              <a:ext uri="{FF2B5EF4-FFF2-40B4-BE49-F238E27FC236}">
                <a16:creationId xmlns:a16="http://schemas.microsoft.com/office/drawing/2014/main" id="{CF6CF5FD-5F53-3B7E-94D6-F7C105C3932E}"/>
              </a:ext>
            </a:extLst>
          </p:cNvPr>
          <p:cNvSpPr txBox="1"/>
          <p:nvPr/>
        </p:nvSpPr>
        <p:spPr>
          <a:xfrm>
            <a:off x="453203" y="2875314"/>
            <a:ext cx="4291517" cy="1754326"/>
          </a:xfrm>
          <a:prstGeom prst="rect">
            <a:avLst/>
          </a:prstGeom>
          <a:noFill/>
        </p:spPr>
        <p:txBody>
          <a:bodyPr wrap="square">
            <a:spAutoFit/>
          </a:bodyPr>
          <a:lstStyle/>
          <a:p>
            <a:r>
              <a:rPr lang="en-US" dirty="0"/>
              <a:t>In this part of my process , I executed a SQL Select Query. I was able to view weather data from the database using a query from all columns and rows. Screenshot of SQL query command and results</a:t>
            </a:r>
          </a:p>
          <a:p>
            <a:endParaRPr lang="en-US" dirty="0"/>
          </a:p>
        </p:txBody>
      </p:sp>
      <p:pic>
        <p:nvPicPr>
          <p:cNvPr id="21" name="Picture 20">
            <a:extLst>
              <a:ext uri="{FF2B5EF4-FFF2-40B4-BE49-F238E27FC236}">
                <a16:creationId xmlns:a16="http://schemas.microsoft.com/office/drawing/2014/main" id="{89FF20A4-6D90-153D-322F-452AFB61FCDC}"/>
              </a:ext>
            </a:extLst>
          </p:cNvPr>
          <p:cNvPicPr>
            <a:picLocks noChangeAspect="1"/>
          </p:cNvPicPr>
          <p:nvPr/>
        </p:nvPicPr>
        <p:blipFill>
          <a:blip r:embed="rId3"/>
          <a:stretch>
            <a:fillRect/>
          </a:stretch>
        </p:blipFill>
        <p:spPr>
          <a:xfrm>
            <a:off x="5252160" y="225356"/>
            <a:ext cx="6462320" cy="4548010"/>
          </a:xfrm>
          <a:prstGeom prst="rect">
            <a:avLst/>
          </a:prstGeom>
        </p:spPr>
      </p:pic>
    </p:spTree>
    <p:extLst>
      <p:ext uri="{BB962C8B-B14F-4D97-AF65-F5344CB8AC3E}">
        <p14:creationId xmlns:p14="http://schemas.microsoft.com/office/powerpoint/2010/main" val="350391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423F92-C855-B905-2434-ACD52B820666}"/>
              </a:ext>
            </a:extLst>
          </p:cNvPr>
          <p:cNvSpPr>
            <a:spLocks noGrp="1"/>
          </p:cNvSpPr>
          <p:nvPr>
            <p:ph type="title"/>
          </p:nvPr>
        </p:nvSpPr>
        <p:spPr>
          <a:xfrm>
            <a:off x="278481" y="350116"/>
            <a:ext cx="5472080" cy="2631164"/>
          </a:xfrm>
        </p:spPr>
        <p:txBody>
          <a:bodyPr vert="horz" lIns="0" tIns="0" rIns="0" bIns="0" rtlCol="0" anchor="b">
            <a:normAutofit fontScale="90000"/>
          </a:bodyPr>
          <a:lstStyle/>
          <a:p>
            <a:r>
              <a:rPr lang="en-US" sz="4000" dirty="0"/>
              <a:t>Query to retrieve lowest and highest temperatures</a:t>
            </a:r>
            <a:br>
              <a:rPr lang="en-US" sz="4000" dirty="0"/>
            </a:br>
            <a:r>
              <a:rPr lang="en-US" sz="4000" dirty="0"/>
              <a:t>(Screenshot)</a:t>
            </a:r>
            <a:endParaRPr lang="en-US" sz="4000" spc="750" dirty="0">
              <a:solidFill>
                <a:schemeClr val="bg1"/>
              </a:solidFill>
            </a:endParaRPr>
          </a:p>
        </p:txBody>
      </p:sp>
      <p:sp>
        <p:nvSpPr>
          <p:cNvPr id="22" name="Rectangle 21">
            <a:extLst>
              <a:ext uri="{FF2B5EF4-FFF2-40B4-BE49-F238E27FC236}">
                <a16:creationId xmlns:a16="http://schemas.microsoft.com/office/drawing/2014/main" id="{D1DEB652-CD49-4786-9154-A1A30E195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19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9A7483D-55E4-41F7-8F87-19FAB2AEA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399291"/>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3D560A-C869-8434-DD3D-53E4DEDB4277}"/>
              </a:ext>
            </a:extLst>
          </p:cNvPr>
          <p:cNvPicPr>
            <a:picLocks noChangeAspect="1"/>
          </p:cNvPicPr>
          <p:nvPr/>
        </p:nvPicPr>
        <p:blipFill>
          <a:blip r:embed="rId2"/>
          <a:stretch>
            <a:fillRect/>
          </a:stretch>
        </p:blipFill>
        <p:spPr>
          <a:xfrm>
            <a:off x="6095999" y="1665698"/>
            <a:ext cx="5938019" cy="1615580"/>
          </a:xfrm>
          <a:prstGeom prst="rect">
            <a:avLst/>
          </a:prstGeom>
        </p:spPr>
      </p:pic>
      <p:sp>
        <p:nvSpPr>
          <p:cNvPr id="6" name="TextBox 5">
            <a:extLst>
              <a:ext uri="{FF2B5EF4-FFF2-40B4-BE49-F238E27FC236}">
                <a16:creationId xmlns:a16="http://schemas.microsoft.com/office/drawing/2014/main" id="{42159CB1-E660-073F-95E1-8EDD7B5A3320}"/>
              </a:ext>
            </a:extLst>
          </p:cNvPr>
          <p:cNvSpPr txBox="1"/>
          <p:nvPr/>
        </p:nvSpPr>
        <p:spPr>
          <a:xfrm>
            <a:off x="701040" y="3708400"/>
            <a:ext cx="3870960" cy="1938992"/>
          </a:xfrm>
          <a:prstGeom prst="rect">
            <a:avLst/>
          </a:prstGeom>
          <a:noFill/>
        </p:spPr>
        <p:txBody>
          <a:bodyPr wrap="square">
            <a:spAutoFit/>
          </a:bodyPr>
          <a:lstStyle/>
          <a:p>
            <a:r>
              <a:rPr lang="en-US" sz="2400" dirty="0"/>
              <a:t>SQL query command and results which were in Celsius instead of Fahrenheit .In the screenshot you’ll be able to see the min and max </a:t>
            </a:r>
          </a:p>
        </p:txBody>
      </p:sp>
    </p:spTree>
    <p:extLst>
      <p:ext uri="{BB962C8B-B14F-4D97-AF65-F5344CB8AC3E}">
        <p14:creationId xmlns:p14="http://schemas.microsoft.com/office/powerpoint/2010/main" val="340501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88EF-B2EE-7369-B77B-9F378C861FA5}"/>
              </a:ext>
            </a:extLst>
          </p:cNvPr>
          <p:cNvSpPr>
            <a:spLocks noGrp="1"/>
          </p:cNvSpPr>
          <p:nvPr>
            <p:ph type="title"/>
          </p:nvPr>
        </p:nvSpPr>
        <p:spPr>
          <a:xfrm>
            <a:off x="975360" y="419608"/>
            <a:ext cx="10241280" cy="1234440"/>
          </a:xfrm>
        </p:spPr>
        <p:txBody>
          <a:bodyPr/>
          <a:lstStyle/>
          <a:p>
            <a:r>
              <a:rPr lang="en-US" sz="3600" dirty="0"/>
              <a:t>Query to retrieve all clear days</a:t>
            </a:r>
            <a:br>
              <a:rPr lang="en-US" sz="3600" dirty="0"/>
            </a:br>
            <a:r>
              <a:rPr lang="en-US" sz="3600" dirty="0"/>
              <a:t>(Screenshot)</a:t>
            </a:r>
            <a:endParaRPr lang="en-US" dirty="0"/>
          </a:p>
        </p:txBody>
      </p:sp>
      <p:pic>
        <p:nvPicPr>
          <p:cNvPr id="5" name="Content Placeholder 4">
            <a:extLst>
              <a:ext uri="{FF2B5EF4-FFF2-40B4-BE49-F238E27FC236}">
                <a16:creationId xmlns:a16="http://schemas.microsoft.com/office/drawing/2014/main" id="{560C773C-A2C8-2C8F-584D-FE7635A3A0BF}"/>
              </a:ext>
            </a:extLst>
          </p:cNvPr>
          <p:cNvPicPr>
            <a:picLocks noGrp="1" noChangeAspect="1"/>
          </p:cNvPicPr>
          <p:nvPr>
            <p:ph sz="half" idx="1"/>
          </p:nvPr>
        </p:nvPicPr>
        <p:blipFill>
          <a:blip r:embed="rId2"/>
          <a:stretch>
            <a:fillRect/>
          </a:stretch>
        </p:blipFill>
        <p:spPr>
          <a:xfrm>
            <a:off x="1362276" y="1818640"/>
            <a:ext cx="9854364" cy="2045408"/>
          </a:xfrm>
          <a:prstGeom prst="rect">
            <a:avLst/>
          </a:prstGeom>
        </p:spPr>
      </p:pic>
      <p:sp>
        <p:nvSpPr>
          <p:cNvPr id="4" name="Content Placeholder 3">
            <a:extLst>
              <a:ext uri="{FF2B5EF4-FFF2-40B4-BE49-F238E27FC236}">
                <a16:creationId xmlns:a16="http://schemas.microsoft.com/office/drawing/2014/main" id="{7DC91D88-E536-8D19-59A9-E82D0E1D1D10}"/>
              </a:ext>
            </a:extLst>
          </p:cNvPr>
          <p:cNvSpPr>
            <a:spLocks noGrp="1"/>
          </p:cNvSpPr>
          <p:nvPr>
            <p:ph sz="half" idx="2"/>
          </p:nvPr>
        </p:nvSpPr>
        <p:spPr>
          <a:xfrm>
            <a:off x="2651760" y="4450081"/>
            <a:ext cx="7264400" cy="1574800"/>
          </a:xfrm>
        </p:spPr>
        <p:txBody>
          <a:bodyPr/>
          <a:lstStyle/>
          <a:p>
            <a:pPr marL="0" indent="0">
              <a:buNone/>
            </a:pPr>
            <a:r>
              <a:rPr lang="en-US" dirty="0"/>
              <a:t>This query was performed to retrieve all clear days , which is seen in the text description column . Along with the temperature and windspeed.</a:t>
            </a:r>
          </a:p>
        </p:txBody>
      </p:sp>
    </p:spTree>
    <p:extLst>
      <p:ext uri="{BB962C8B-B14F-4D97-AF65-F5344CB8AC3E}">
        <p14:creationId xmlns:p14="http://schemas.microsoft.com/office/powerpoint/2010/main" val="1868644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423F92-C855-B905-2434-ACD52B820666}"/>
              </a:ext>
            </a:extLst>
          </p:cNvPr>
          <p:cNvSpPr>
            <a:spLocks noGrp="1"/>
          </p:cNvSpPr>
          <p:nvPr>
            <p:ph type="title"/>
          </p:nvPr>
        </p:nvSpPr>
        <p:spPr>
          <a:xfrm>
            <a:off x="1432560" y="920432"/>
            <a:ext cx="9144000" cy="1323795"/>
          </a:xfrm>
        </p:spPr>
        <p:txBody>
          <a:bodyPr vert="horz" lIns="0" tIns="0" rIns="0" bIns="0" rtlCol="0" anchor="ctr">
            <a:normAutofit fontScale="90000"/>
          </a:bodyPr>
          <a:lstStyle/>
          <a:p>
            <a:pPr algn="ctr"/>
            <a:r>
              <a:rPr lang="en-US" sz="4000" dirty="0"/>
              <a:t>Querying and manipulating data with SQL and Python</a:t>
            </a:r>
            <a:br>
              <a:rPr lang="en-US" sz="3200" dirty="0"/>
            </a:br>
            <a:endParaRPr lang="en-US" sz="4400" spc="750" dirty="0">
              <a:solidFill>
                <a:schemeClr val="bg1"/>
              </a:solidFill>
            </a:endParaRPr>
          </a:p>
        </p:txBody>
      </p:sp>
      <p:sp>
        <p:nvSpPr>
          <p:cNvPr id="5" name="TextBox 4">
            <a:extLst>
              <a:ext uri="{FF2B5EF4-FFF2-40B4-BE49-F238E27FC236}">
                <a16:creationId xmlns:a16="http://schemas.microsoft.com/office/drawing/2014/main" id="{4BD24522-DE35-A261-38BB-CA14102D1FD3}"/>
              </a:ext>
            </a:extLst>
          </p:cNvPr>
          <p:cNvSpPr txBox="1"/>
          <p:nvPr/>
        </p:nvSpPr>
        <p:spPr>
          <a:xfrm>
            <a:off x="2688131" y="2680792"/>
            <a:ext cx="5754830" cy="3108543"/>
          </a:xfrm>
          <a:prstGeom prst="rect">
            <a:avLst/>
          </a:prstGeom>
          <a:noFill/>
        </p:spPr>
        <p:txBody>
          <a:bodyPr wrap="square">
            <a:spAutoFit/>
          </a:bodyPr>
          <a:lstStyle/>
          <a:p>
            <a:r>
              <a:rPr lang="en-US" sz="2800" dirty="0"/>
              <a:t>In this step, I started cleansing my data due to data output from machines having irrelevant data or data errors. The next step was to save my data into a CSV file so it could be read by Microsoft Excel. Which later I used further in the project.</a:t>
            </a:r>
          </a:p>
        </p:txBody>
      </p:sp>
    </p:spTree>
    <p:extLst>
      <p:ext uri="{BB962C8B-B14F-4D97-AF65-F5344CB8AC3E}">
        <p14:creationId xmlns:p14="http://schemas.microsoft.com/office/powerpoint/2010/main" val="58786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423F92-C855-B905-2434-ACD52B820666}"/>
              </a:ext>
            </a:extLst>
          </p:cNvPr>
          <p:cNvSpPr>
            <a:spLocks noGrp="1"/>
          </p:cNvSpPr>
          <p:nvPr>
            <p:ph type="title"/>
          </p:nvPr>
        </p:nvSpPr>
        <p:spPr>
          <a:xfrm>
            <a:off x="-746297" y="545701"/>
            <a:ext cx="7154161" cy="2137051"/>
          </a:xfrm>
        </p:spPr>
        <p:txBody>
          <a:bodyPr vert="horz" lIns="0" tIns="0" rIns="0" bIns="0" rtlCol="0" anchor="ctr">
            <a:noAutofit/>
          </a:bodyPr>
          <a:lstStyle/>
          <a:p>
            <a:pPr algn="ctr"/>
            <a:r>
              <a:rPr lang="en-US" dirty="0"/>
              <a:t>EXTRACTING TEMPERATURE and HUMIDITY</a:t>
            </a:r>
            <a:br>
              <a:rPr lang="en-US" dirty="0"/>
            </a:br>
            <a:r>
              <a:rPr lang="en-US" dirty="0"/>
              <a:t>DATA</a:t>
            </a:r>
            <a:br>
              <a:rPr lang="en-US" dirty="0"/>
            </a:br>
            <a:endParaRPr lang="en-US" spc="750" dirty="0">
              <a:solidFill>
                <a:schemeClr val="bg1"/>
              </a:solidFill>
            </a:endParaRPr>
          </a:p>
        </p:txBody>
      </p:sp>
      <p:pic>
        <p:nvPicPr>
          <p:cNvPr id="3" name="Picture 2">
            <a:extLst>
              <a:ext uri="{FF2B5EF4-FFF2-40B4-BE49-F238E27FC236}">
                <a16:creationId xmlns:a16="http://schemas.microsoft.com/office/drawing/2014/main" id="{BF5133F1-6EA8-8AC5-F857-8FE41C4AD843}"/>
              </a:ext>
            </a:extLst>
          </p:cNvPr>
          <p:cNvPicPr>
            <a:picLocks noChangeAspect="1"/>
          </p:cNvPicPr>
          <p:nvPr/>
        </p:nvPicPr>
        <p:blipFill>
          <a:blip r:embed="rId2"/>
          <a:stretch>
            <a:fillRect/>
          </a:stretch>
        </p:blipFill>
        <p:spPr>
          <a:xfrm>
            <a:off x="5923281" y="255610"/>
            <a:ext cx="6012402" cy="5779430"/>
          </a:xfrm>
          <a:prstGeom prst="rect">
            <a:avLst/>
          </a:prstGeom>
        </p:spPr>
      </p:pic>
      <p:sp>
        <p:nvSpPr>
          <p:cNvPr id="7" name="TextBox 6">
            <a:extLst>
              <a:ext uri="{FF2B5EF4-FFF2-40B4-BE49-F238E27FC236}">
                <a16:creationId xmlns:a16="http://schemas.microsoft.com/office/drawing/2014/main" id="{7B64404E-BCB7-928D-5A48-40977333D2B0}"/>
              </a:ext>
            </a:extLst>
          </p:cNvPr>
          <p:cNvSpPr txBox="1"/>
          <p:nvPr/>
        </p:nvSpPr>
        <p:spPr>
          <a:xfrm>
            <a:off x="718195" y="3228453"/>
            <a:ext cx="3965566" cy="1200329"/>
          </a:xfrm>
          <a:prstGeom prst="rect">
            <a:avLst/>
          </a:prstGeom>
          <a:noFill/>
        </p:spPr>
        <p:txBody>
          <a:bodyPr wrap="square">
            <a:spAutoFit/>
          </a:bodyPr>
          <a:lstStyle/>
          <a:p>
            <a:r>
              <a:rPr lang="en-US" dirty="0"/>
              <a:t>This code was used to extract only  temperature and humidity data . This code created 2 CSV files , formatdata1.csv and formantdata2.csv.</a:t>
            </a:r>
          </a:p>
        </p:txBody>
      </p:sp>
      <p:sp>
        <p:nvSpPr>
          <p:cNvPr id="9" name="TextBox 8">
            <a:extLst>
              <a:ext uri="{FF2B5EF4-FFF2-40B4-BE49-F238E27FC236}">
                <a16:creationId xmlns:a16="http://schemas.microsoft.com/office/drawing/2014/main" id="{4AA48D19-6DB4-69CD-F520-E7687FE8223D}"/>
              </a:ext>
            </a:extLst>
          </p:cNvPr>
          <p:cNvSpPr txBox="1"/>
          <p:nvPr/>
        </p:nvSpPr>
        <p:spPr>
          <a:xfrm>
            <a:off x="7002780" y="6105221"/>
            <a:ext cx="6466840" cy="369332"/>
          </a:xfrm>
          <a:prstGeom prst="rect">
            <a:avLst/>
          </a:prstGeom>
          <a:noFill/>
        </p:spPr>
        <p:txBody>
          <a:bodyPr wrap="square">
            <a:spAutoFit/>
          </a:bodyPr>
          <a:lstStyle/>
          <a:p>
            <a:r>
              <a:rPr lang="en-US" dirty="0"/>
              <a:t>ExtractTempHumidity.py Python code </a:t>
            </a:r>
          </a:p>
        </p:txBody>
      </p:sp>
    </p:spTree>
    <p:extLst>
      <p:ext uri="{BB962C8B-B14F-4D97-AF65-F5344CB8AC3E}">
        <p14:creationId xmlns:p14="http://schemas.microsoft.com/office/powerpoint/2010/main" val="366974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0C45-C29D-0F65-5004-787A85449065}"/>
              </a:ext>
            </a:extLst>
          </p:cNvPr>
          <p:cNvSpPr>
            <a:spLocks noGrp="1"/>
          </p:cNvSpPr>
          <p:nvPr>
            <p:ph type="title"/>
          </p:nvPr>
        </p:nvSpPr>
        <p:spPr>
          <a:xfrm>
            <a:off x="1371600" y="389128"/>
            <a:ext cx="10241280" cy="1234440"/>
          </a:xfrm>
        </p:spPr>
        <p:txBody>
          <a:bodyPr/>
          <a:lstStyle/>
          <a:p>
            <a:r>
              <a:rPr lang="en-US" sz="3600" dirty="0"/>
              <a:t>Retrieve and Convert Data to CSV Format (Screenshot)</a:t>
            </a:r>
            <a:endParaRPr lang="en-US" dirty="0"/>
          </a:p>
        </p:txBody>
      </p:sp>
      <p:sp>
        <p:nvSpPr>
          <p:cNvPr id="3" name="Content Placeholder 2">
            <a:extLst>
              <a:ext uri="{FF2B5EF4-FFF2-40B4-BE49-F238E27FC236}">
                <a16:creationId xmlns:a16="http://schemas.microsoft.com/office/drawing/2014/main" id="{CDCE5889-016F-0CF0-6A1A-519F8E73C3BC}"/>
              </a:ext>
            </a:extLst>
          </p:cNvPr>
          <p:cNvSpPr>
            <a:spLocks noGrp="1"/>
          </p:cNvSpPr>
          <p:nvPr>
            <p:ph sz="half" idx="1"/>
          </p:nvPr>
        </p:nvSpPr>
        <p:spPr/>
        <p:txBody>
          <a:bodyPr/>
          <a:lstStyle/>
          <a:p>
            <a:pPr marL="0" indent="0">
              <a:buNone/>
            </a:pPr>
            <a:r>
              <a:rPr lang="en-US" dirty="0"/>
              <a:t>Format data file open in Excel showing 3 columns of data which are :</a:t>
            </a:r>
          </a:p>
          <a:p>
            <a:r>
              <a:rPr lang="en-US" dirty="0"/>
              <a:t>Celsius</a:t>
            </a:r>
          </a:p>
          <a:p>
            <a:r>
              <a:rPr lang="en-US" dirty="0"/>
              <a:t>Fahrenheit</a:t>
            </a:r>
          </a:p>
          <a:p>
            <a:r>
              <a:rPr lang="en-US" dirty="0"/>
              <a:t>Humidity</a:t>
            </a:r>
          </a:p>
          <a:p>
            <a:endParaRPr lang="en-US" dirty="0"/>
          </a:p>
        </p:txBody>
      </p:sp>
      <p:pic>
        <p:nvPicPr>
          <p:cNvPr id="5" name="Content Placeholder 4">
            <a:extLst>
              <a:ext uri="{FF2B5EF4-FFF2-40B4-BE49-F238E27FC236}">
                <a16:creationId xmlns:a16="http://schemas.microsoft.com/office/drawing/2014/main" id="{7A0D5227-85A9-1487-EBB0-6CF5FA82320D}"/>
              </a:ext>
            </a:extLst>
          </p:cNvPr>
          <p:cNvPicPr>
            <a:picLocks noGrp="1" noChangeAspect="1"/>
          </p:cNvPicPr>
          <p:nvPr>
            <p:ph sz="half" idx="2"/>
          </p:nvPr>
        </p:nvPicPr>
        <p:blipFill>
          <a:blip r:embed="rId2"/>
          <a:stretch>
            <a:fillRect/>
          </a:stretch>
        </p:blipFill>
        <p:spPr>
          <a:xfrm>
            <a:off x="7051040" y="2112963"/>
            <a:ext cx="3384158" cy="3959225"/>
          </a:xfrm>
          <a:prstGeom prst="rect">
            <a:avLst/>
          </a:prstGeom>
        </p:spPr>
      </p:pic>
    </p:spTree>
    <p:extLst>
      <p:ext uri="{BB962C8B-B14F-4D97-AF65-F5344CB8AC3E}">
        <p14:creationId xmlns:p14="http://schemas.microsoft.com/office/powerpoint/2010/main" val="303516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14">
            <a:extLst>
              <a:ext uri="{FF2B5EF4-FFF2-40B4-BE49-F238E27FC236}">
                <a16:creationId xmlns:a16="http://schemas.microsoft.com/office/drawing/2014/main" id="{68A22513-307E-4203-BEFF-5BBBFAFDD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6">
            <a:extLst>
              <a:ext uri="{FF2B5EF4-FFF2-40B4-BE49-F238E27FC236}">
                <a16:creationId xmlns:a16="http://schemas.microsoft.com/office/drawing/2014/main" id="{B4211F11-4937-44F9-B733-211517A2D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9076" y="-431"/>
            <a:ext cx="11742924" cy="6858427"/>
          </a:xfrm>
          <a:prstGeom prst="rect">
            <a:avLst/>
          </a:prstGeom>
          <a:gradFill>
            <a:gsLst>
              <a:gs pos="2000">
                <a:schemeClr val="accent5">
                  <a:alpha val="17000"/>
                </a:schemeClr>
              </a:gs>
              <a:gs pos="100000">
                <a:schemeClr val="accent6">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8">
            <a:extLst>
              <a:ext uri="{FF2B5EF4-FFF2-40B4-BE49-F238E27FC236}">
                <a16:creationId xmlns:a16="http://schemas.microsoft.com/office/drawing/2014/main" id="{6CF7BA0D-619B-4BA4-AF41-9F99DE301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9076" y="-429"/>
            <a:ext cx="11742924" cy="6400800"/>
          </a:xfrm>
          <a:prstGeom prst="rect">
            <a:avLst/>
          </a:prstGeom>
          <a:gradFill>
            <a:gsLst>
              <a:gs pos="0">
                <a:schemeClr val="accent5">
                  <a:alpha val="76000"/>
                </a:schemeClr>
              </a:gs>
              <a:gs pos="100000">
                <a:schemeClr val="accent2">
                  <a:lumMod val="20000"/>
                  <a:lumOff val="80000"/>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20">
            <a:extLst>
              <a:ext uri="{FF2B5EF4-FFF2-40B4-BE49-F238E27FC236}">
                <a16:creationId xmlns:a16="http://schemas.microsoft.com/office/drawing/2014/main" id="{F20A1EE3-9DEB-45B0-A9FA-080457925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2648"/>
            <a:ext cx="11742924" cy="6870648"/>
          </a:xfrm>
          <a:prstGeom prst="rect">
            <a:avLst/>
          </a:prstGeom>
          <a:gradFill>
            <a:gsLst>
              <a:gs pos="37000">
                <a:schemeClr val="accent5">
                  <a:lumMod val="60000"/>
                  <a:lumOff val="40000"/>
                  <a:alpha val="25000"/>
                </a:schemeClr>
              </a:gs>
              <a:gs pos="100000">
                <a:schemeClr val="accent2">
                  <a:alpha val="74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
            <a:extLst>
              <a:ext uri="{FF2B5EF4-FFF2-40B4-BE49-F238E27FC236}">
                <a16:creationId xmlns:a16="http://schemas.microsoft.com/office/drawing/2014/main" id="{C39513AF-ACB9-491F-AB2C-AA27171CB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860813" cy="6857572"/>
          </a:xfrm>
          <a:prstGeom prst="rect">
            <a:avLst/>
          </a:prstGeom>
          <a:gradFill>
            <a:gsLst>
              <a:gs pos="6000">
                <a:schemeClr val="accent2">
                  <a:alpha val="88000"/>
                </a:schemeClr>
              </a:gs>
              <a:gs pos="100000">
                <a:schemeClr val="accent6">
                  <a:lumMod val="75000"/>
                  <a:alpha val="66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24">
            <a:extLst>
              <a:ext uri="{FF2B5EF4-FFF2-40B4-BE49-F238E27FC236}">
                <a16:creationId xmlns:a16="http://schemas.microsoft.com/office/drawing/2014/main" id="{45F36B92-14BC-4E12-8F9A-737EFED6C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33214">
            <a:off x="5243949" y="-200984"/>
            <a:ext cx="6022658" cy="6022658"/>
          </a:xfrm>
          <a:custGeom>
            <a:avLst/>
            <a:gdLst>
              <a:gd name="connsiteX0" fmla="*/ 5757156 w 6022658"/>
              <a:gd name="connsiteY0" fmla="*/ 4243377 h 6022658"/>
              <a:gd name="connsiteX1" fmla="*/ 4298301 w 6022658"/>
              <a:gd name="connsiteY1" fmla="*/ 5730698 h 6022658"/>
              <a:gd name="connsiteX2" fmla="*/ 4183474 w 6022658"/>
              <a:gd name="connsiteY2" fmla="*/ 5786013 h 6022658"/>
              <a:gd name="connsiteX3" fmla="*/ 3011329 w 6022658"/>
              <a:gd name="connsiteY3" fmla="*/ 6022658 h 6022658"/>
              <a:gd name="connsiteX4" fmla="*/ 0 w 6022658"/>
              <a:gd name="connsiteY4" fmla="*/ 3011329 h 6022658"/>
              <a:gd name="connsiteX5" fmla="*/ 3011329 w 6022658"/>
              <a:gd name="connsiteY5" fmla="*/ 0 h 6022658"/>
              <a:gd name="connsiteX6" fmla="*/ 6022658 w 6022658"/>
              <a:gd name="connsiteY6" fmla="*/ 3011329 h 6022658"/>
              <a:gd name="connsiteX7" fmla="*/ 5786013 w 6022658"/>
              <a:gd name="connsiteY7" fmla="*/ 4183474 h 602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2658" h="6022658">
                <a:moveTo>
                  <a:pt x="5757156" y="4243377"/>
                </a:moveTo>
                <a:lnTo>
                  <a:pt x="4298301" y="5730698"/>
                </a:lnTo>
                <a:lnTo>
                  <a:pt x="4183474" y="5786013"/>
                </a:lnTo>
                <a:cubicBezTo>
                  <a:pt x="3823203" y="5938395"/>
                  <a:pt x="3427106" y="6022658"/>
                  <a:pt x="3011329" y="6022658"/>
                </a:cubicBezTo>
                <a:cubicBezTo>
                  <a:pt x="1348218" y="6022658"/>
                  <a:pt x="0" y="4674440"/>
                  <a:pt x="0" y="3011329"/>
                </a:cubicBezTo>
                <a:cubicBezTo>
                  <a:pt x="0" y="1348218"/>
                  <a:pt x="1348218" y="0"/>
                  <a:pt x="3011329" y="0"/>
                </a:cubicBezTo>
                <a:cubicBezTo>
                  <a:pt x="4674440" y="0"/>
                  <a:pt x="6022658" y="1348218"/>
                  <a:pt x="6022658" y="3011329"/>
                </a:cubicBezTo>
                <a:cubicBezTo>
                  <a:pt x="6022658" y="3427107"/>
                  <a:pt x="5938394" y="3823204"/>
                  <a:pt x="5786013" y="4183474"/>
                </a:cubicBezTo>
                <a:close/>
              </a:path>
            </a:pathLst>
          </a:custGeom>
          <a:gradFill>
            <a:gsLst>
              <a:gs pos="21000">
                <a:schemeClr val="accent2">
                  <a:alpha val="0"/>
                </a:schemeClr>
              </a:gs>
              <a:gs pos="85000">
                <a:schemeClr val="accent6">
                  <a:alpha val="1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36C2F227-5880-60BA-8390-3F091E753C7B}"/>
              </a:ext>
            </a:extLst>
          </p:cNvPr>
          <p:cNvSpPr>
            <a:spLocks noGrp="1"/>
          </p:cNvSpPr>
          <p:nvPr>
            <p:ph type="title"/>
          </p:nvPr>
        </p:nvSpPr>
        <p:spPr>
          <a:xfrm>
            <a:off x="1362638" y="584792"/>
            <a:ext cx="6951109" cy="691115"/>
          </a:xfrm>
        </p:spPr>
        <p:txBody>
          <a:bodyPr vert="horz" lIns="0" tIns="0" rIns="0" bIns="0" rtlCol="0" anchor="b">
            <a:normAutofit fontScale="90000"/>
          </a:bodyPr>
          <a:lstStyle/>
          <a:p>
            <a:pPr algn="r"/>
            <a:r>
              <a:rPr lang="en-US" sz="4400" spc="750" dirty="0">
                <a:solidFill>
                  <a:schemeClr val="bg1"/>
                </a:solidFill>
              </a:rPr>
              <a:t>            Introduction</a:t>
            </a:r>
          </a:p>
        </p:txBody>
      </p:sp>
      <p:graphicFrame>
        <p:nvGraphicFramePr>
          <p:cNvPr id="58" name="TextBox 53">
            <a:extLst>
              <a:ext uri="{FF2B5EF4-FFF2-40B4-BE49-F238E27FC236}">
                <a16:creationId xmlns:a16="http://schemas.microsoft.com/office/drawing/2014/main" id="{E977245E-5A9C-91C3-D338-01521F1A8DB6}"/>
              </a:ext>
            </a:extLst>
          </p:cNvPr>
          <p:cNvGraphicFramePr/>
          <p:nvPr>
            <p:extLst>
              <p:ext uri="{D42A27DB-BD31-4B8C-83A1-F6EECF244321}">
                <p14:modId xmlns:p14="http://schemas.microsoft.com/office/powerpoint/2010/main" val="3935011554"/>
              </p:ext>
            </p:extLst>
          </p:nvPr>
        </p:nvGraphicFramePr>
        <p:xfrm>
          <a:off x="2916540" y="1649186"/>
          <a:ext cx="6857380" cy="378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885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26FE1-A0CD-9339-89B4-53060C3FD945}"/>
              </a:ext>
            </a:extLst>
          </p:cNvPr>
          <p:cNvSpPr>
            <a:spLocks noGrp="1"/>
          </p:cNvSpPr>
          <p:nvPr>
            <p:ph type="ctrTitle"/>
          </p:nvPr>
        </p:nvSpPr>
        <p:spPr>
          <a:xfrm>
            <a:off x="108413" y="-1579118"/>
            <a:ext cx="4809027" cy="5693918"/>
          </a:xfrm>
        </p:spPr>
        <p:txBody>
          <a:bodyPr/>
          <a:lstStyle/>
          <a:p>
            <a:r>
              <a:rPr lang="en-US" sz="3200" dirty="0"/>
              <a:t>Temperature and Humidity Chart</a:t>
            </a:r>
            <a:br>
              <a:rPr lang="en-US" sz="3200" dirty="0"/>
            </a:br>
            <a:r>
              <a:rPr lang="en-US" sz="3200" dirty="0"/>
              <a:t>(Graph)</a:t>
            </a:r>
          </a:p>
        </p:txBody>
      </p:sp>
      <p:pic>
        <p:nvPicPr>
          <p:cNvPr id="4" name="Picture 3">
            <a:extLst>
              <a:ext uri="{FF2B5EF4-FFF2-40B4-BE49-F238E27FC236}">
                <a16:creationId xmlns:a16="http://schemas.microsoft.com/office/drawing/2014/main" id="{D5F4A1BD-7E15-3444-355B-05C19A18DF82}"/>
              </a:ext>
            </a:extLst>
          </p:cNvPr>
          <p:cNvPicPr>
            <a:picLocks noChangeAspect="1"/>
          </p:cNvPicPr>
          <p:nvPr/>
        </p:nvPicPr>
        <p:blipFill>
          <a:blip r:embed="rId2"/>
          <a:stretch>
            <a:fillRect/>
          </a:stretch>
        </p:blipFill>
        <p:spPr>
          <a:xfrm>
            <a:off x="5296361" y="629277"/>
            <a:ext cx="6580679" cy="4417880"/>
          </a:xfrm>
          <a:prstGeom prst="rect">
            <a:avLst/>
          </a:prstGeom>
        </p:spPr>
      </p:pic>
      <p:sp>
        <p:nvSpPr>
          <p:cNvPr id="8" name="TextBox 7">
            <a:extLst>
              <a:ext uri="{FF2B5EF4-FFF2-40B4-BE49-F238E27FC236}">
                <a16:creationId xmlns:a16="http://schemas.microsoft.com/office/drawing/2014/main" id="{623E14D6-0312-DC08-AEEC-D86C1A34DD88}"/>
              </a:ext>
            </a:extLst>
          </p:cNvPr>
          <p:cNvSpPr txBox="1"/>
          <p:nvPr/>
        </p:nvSpPr>
        <p:spPr>
          <a:xfrm>
            <a:off x="6759401" y="5305475"/>
            <a:ext cx="3959399" cy="646331"/>
          </a:xfrm>
          <a:prstGeom prst="rect">
            <a:avLst/>
          </a:prstGeom>
          <a:noFill/>
        </p:spPr>
        <p:txBody>
          <a:bodyPr wrap="square">
            <a:spAutoFit/>
          </a:bodyPr>
          <a:lstStyle/>
          <a:p>
            <a:r>
              <a:rPr lang="en-US" dirty="0"/>
              <a:t>Excel line chart based on temperature and humidity data from Period 1.</a:t>
            </a:r>
          </a:p>
        </p:txBody>
      </p:sp>
    </p:spTree>
    <p:extLst>
      <p:ext uri="{BB962C8B-B14F-4D97-AF65-F5344CB8AC3E}">
        <p14:creationId xmlns:p14="http://schemas.microsoft.com/office/powerpoint/2010/main" val="3527907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Financial graphs on a dark display">
            <a:extLst>
              <a:ext uri="{FF2B5EF4-FFF2-40B4-BE49-F238E27FC236}">
                <a16:creationId xmlns:a16="http://schemas.microsoft.com/office/drawing/2014/main" id="{C185B2E6-DE95-C440-4357-3F9EA51AC859}"/>
              </a:ext>
            </a:extLst>
          </p:cNvPr>
          <p:cNvPicPr>
            <a:picLocks noChangeAspect="1"/>
          </p:cNvPicPr>
          <p:nvPr/>
        </p:nvPicPr>
        <p:blipFill rotWithShape="1">
          <a:blip r:embed="rId2"/>
          <a:srcRect t="10000"/>
          <a:stretch/>
        </p:blipFill>
        <p:spPr>
          <a:xfrm>
            <a:off x="20" y="-1"/>
            <a:ext cx="12191980" cy="6857571"/>
          </a:xfrm>
          <a:prstGeom prst="rect">
            <a:avLst/>
          </a:prstGeom>
        </p:spPr>
      </p:pic>
      <p:sp>
        <p:nvSpPr>
          <p:cNvPr id="61" name="Rectangle 60">
            <a:extLst>
              <a:ext uri="{FF2B5EF4-FFF2-40B4-BE49-F238E27FC236}">
                <a16:creationId xmlns:a16="http://schemas.microsoft.com/office/drawing/2014/main" id="{1145F121-7DB3-4C20-B960-333CE29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433DE-1E11-C04C-A4C4-D043007E149C}"/>
              </a:ext>
            </a:extLst>
          </p:cNvPr>
          <p:cNvSpPr>
            <a:spLocks noGrp="1"/>
          </p:cNvSpPr>
          <p:nvPr>
            <p:ph type="title"/>
          </p:nvPr>
        </p:nvSpPr>
        <p:spPr>
          <a:xfrm>
            <a:off x="1524000" y="1028701"/>
            <a:ext cx="9144000" cy="3850276"/>
          </a:xfrm>
        </p:spPr>
        <p:txBody>
          <a:bodyPr vert="horz" lIns="0" tIns="0" rIns="0" bIns="0" rtlCol="0" anchor="b">
            <a:normAutofit/>
          </a:bodyPr>
          <a:lstStyle/>
          <a:p>
            <a:pPr algn="ctr"/>
            <a:r>
              <a:rPr lang="en-US" sz="4000" spc="750" dirty="0">
                <a:solidFill>
                  <a:schemeClr val="bg1"/>
                </a:solidFill>
              </a:rPr>
              <a:t> Develop Graphical Models and Interpret Results/Data analytics</a:t>
            </a:r>
            <a:br>
              <a:rPr lang="en-US" sz="4000" spc="750" dirty="0">
                <a:solidFill>
                  <a:schemeClr val="bg1"/>
                </a:solidFill>
              </a:rPr>
            </a:br>
            <a:endParaRPr lang="en-US" sz="4000" spc="750" dirty="0">
              <a:solidFill>
                <a:schemeClr val="bg1"/>
              </a:solidFill>
            </a:endParaRPr>
          </a:p>
        </p:txBody>
      </p:sp>
    </p:spTree>
    <p:extLst>
      <p:ext uri="{BB962C8B-B14F-4D97-AF65-F5344CB8AC3E}">
        <p14:creationId xmlns:p14="http://schemas.microsoft.com/office/powerpoint/2010/main" val="346872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A8064F-EB26-7832-2666-CB4D06E05EF1}"/>
              </a:ext>
            </a:extLst>
          </p:cNvPr>
          <p:cNvPicPr>
            <a:picLocks noChangeAspect="1"/>
          </p:cNvPicPr>
          <p:nvPr/>
        </p:nvPicPr>
        <p:blipFill>
          <a:blip r:embed="rId2"/>
          <a:stretch>
            <a:fillRect/>
          </a:stretch>
        </p:blipFill>
        <p:spPr>
          <a:xfrm>
            <a:off x="0" y="3114078"/>
            <a:ext cx="7432596" cy="3291840"/>
          </a:xfrm>
          <a:prstGeom prst="rect">
            <a:avLst/>
          </a:prstGeom>
        </p:spPr>
      </p:pic>
      <p:pic>
        <p:nvPicPr>
          <p:cNvPr id="5" name="Picture 4">
            <a:extLst>
              <a:ext uri="{FF2B5EF4-FFF2-40B4-BE49-F238E27FC236}">
                <a16:creationId xmlns:a16="http://schemas.microsoft.com/office/drawing/2014/main" id="{E9DFD4E9-F532-2EB0-1E5B-7D67EAD01C86}"/>
              </a:ext>
            </a:extLst>
          </p:cNvPr>
          <p:cNvPicPr>
            <a:picLocks noChangeAspect="1"/>
          </p:cNvPicPr>
          <p:nvPr/>
        </p:nvPicPr>
        <p:blipFill>
          <a:blip r:embed="rId3"/>
          <a:stretch>
            <a:fillRect/>
          </a:stretch>
        </p:blipFill>
        <p:spPr>
          <a:xfrm>
            <a:off x="7432596" y="3114078"/>
            <a:ext cx="4759404" cy="3291840"/>
          </a:xfrm>
          <a:prstGeom prst="rect">
            <a:avLst/>
          </a:prstGeom>
        </p:spPr>
      </p:pic>
      <p:sp>
        <p:nvSpPr>
          <p:cNvPr id="15" name="Title 14">
            <a:extLst>
              <a:ext uri="{FF2B5EF4-FFF2-40B4-BE49-F238E27FC236}">
                <a16:creationId xmlns:a16="http://schemas.microsoft.com/office/drawing/2014/main" id="{FAA20092-244D-F5DE-08C4-466C83EB00EF}"/>
              </a:ext>
            </a:extLst>
          </p:cNvPr>
          <p:cNvSpPr>
            <a:spLocks noGrp="1"/>
          </p:cNvSpPr>
          <p:nvPr>
            <p:ph type="title"/>
          </p:nvPr>
        </p:nvSpPr>
        <p:spPr>
          <a:xfrm>
            <a:off x="85804" y="452082"/>
            <a:ext cx="11648996" cy="1209040"/>
          </a:xfrm>
        </p:spPr>
        <p:txBody>
          <a:bodyPr>
            <a:normAutofit/>
          </a:bodyPr>
          <a:lstStyle/>
          <a:p>
            <a:pPr algn="ctr"/>
            <a:r>
              <a:rPr lang="en-US" dirty="0"/>
              <a:t>CELSUIS PLOT COMPARING </a:t>
            </a:r>
            <a:br>
              <a:rPr lang="en-US" dirty="0"/>
            </a:br>
            <a:r>
              <a:rPr lang="en-US" dirty="0"/>
              <a:t>PERIOD 1&amp;2</a:t>
            </a:r>
          </a:p>
        </p:txBody>
      </p:sp>
    </p:spTree>
    <p:extLst>
      <p:ext uri="{BB962C8B-B14F-4D97-AF65-F5344CB8AC3E}">
        <p14:creationId xmlns:p14="http://schemas.microsoft.com/office/powerpoint/2010/main" val="724035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0152-2F42-0CD0-9A8A-42D8C9FAA098}"/>
              </a:ext>
            </a:extLst>
          </p:cNvPr>
          <p:cNvSpPr>
            <a:spLocks noGrp="1"/>
          </p:cNvSpPr>
          <p:nvPr>
            <p:ph type="title"/>
          </p:nvPr>
        </p:nvSpPr>
        <p:spPr>
          <a:xfrm>
            <a:off x="2958662" y="115613"/>
            <a:ext cx="10241280" cy="1234440"/>
          </a:xfrm>
        </p:spPr>
        <p:txBody>
          <a:bodyPr/>
          <a:lstStyle/>
          <a:p>
            <a:r>
              <a:rPr lang="en-US" dirty="0"/>
              <a:t>Period 2 box plot  </a:t>
            </a:r>
          </a:p>
        </p:txBody>
      </p:sp>
      <p:pic>
        <p:nvPicPr>
          <p:cNvPr id="4" name="Picture 3">
            <a:extLst>
              <a:ext uri="{FF2B5EF4-FFF2-40B4-BE49-F238E27FC236}">
                <a16:creationId xmlns:a16="http://schemas.microsoft.com/office/drawing/2014/main" id="{3199E24C-7404-2D4B-5B23-59441D7B2A0D}"/>
              </a:ext>
            </a:extLst>
          </p:cNvPr>
          <p:cNvPicPr>
            <a:picLocks noChangeAspect="1"/>
          </p:cNvPicPr>
          <p:nvPr/>
        </p:nvPicPr>
        <p:blipFill>
          <a:blip r:embed="rId2"/>
          <a:stretch>
            <a:fillRect/>
          </a:stretch>
        </p:blipFill>
        <p:spPr>
          <a:xfrm>
            <a:off x="160192" y="1816468"/>
            <a:ext cx="6931753" cy="3225064"/>
          </a:xfrm>
          <a:prstGeom prst="rect">
            <a:avLst/>
          </a:prstGeom>
        </p:spPr>
      </p:pic>
      <p:pic>
        <p:nvPicPr>
          <p:cNvPr id="5" name="Picture 4">
            <a:extLst>
              <a:ext uri="{FF2B5EF4-FFF2-40B4-BE49-F238E27FC236}">
                <a16:creationId xmlns:a16="http://schemas.microsoft.com/office/drawing/2014/main" id="{B142AA3D-FD13-9020-7EE8-A2FE4955A0E0}"/>
              </a:ext>
            </a:extLst>
          </p:cNvPr>
          <p:cNvPicPr>
            <a:picLocks noChangeAspect="1"/>
          </p:cNvPicPr>
          <p:nvPr/>
        </p:nvPicPr>
        <p:blipFill>
          <a:blip r:embed="rId3"/>
          <a:stretch>
            <a:fillRect/>
          </a:stretch>
        </p:blipFill>
        <p:spPr>
          <a:xfrm>
            <a:off x="7424902" y="1715875"/>
            <a:ext cx="3017782" cy="3426249"/>
          </a:xfrm>
          <a:prstGeom prst="rect">
            <a:avLst/>
          </a:prstGeom>
        </p:spPr>
      </p:pic>
    </p:spTree>
    <p:extLst>
      <p:ext uri="{BB962C8B-B14F-4D97-AF65-F5344CB8AC3E}">
        <p14:creationId xmlns:p14="http://schemas.microsoft.com/office/powerpoint/2010/main" val="214084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2CE0-1210-79BF-A10C-B0F1BDA49D42}"/>
              </a:ext>
            </a:extLst>
          </p:cNvPr>
          <p:cNvSpPr>
            <a:spLocks noGrp="1"/>
          </p:cNvSpPr>
          <p:nvPr>
            <p:ph type="title"/>
          </p:nvPr>
        </p:nvSpPr>
        <p:spPr>
          <a:xfrm>
            <a:off x="1371600" y="795528"/>
            <a:ext cx="10241280" cy="718312"/>
          </a:xfrm>
        </p:spPr>
        <p:txBody>
          <a:bodyPr/>
          <a:lstStyle/>
          <a:p>
            <a:r>
              <a:rPr lang="en-US" dirty="0"/>
              <a:t>              </a:t>
            </a:r>
            <a:r>
              <a:rPr lang="en-US" sz="4400" dirty="0"/>
              <a:t>ANALYSIs</a:t>
            </a:r>
          </a:p>
        </p:txBody>
      </p:sp>
      <p:sp>
        <p:nvSpPr>
          <p:cNvPr id="3" name="Content Placeholder 2">
            <a:extLst>
              <a:ext uri="{FF2B5EF4-FFF2-40B4-BE49-F238E27FC236}">
                <a16:creationId xmlns:a16="http://schemas.microsoft.com/office/drawing/2014/main" id="{6416B469-7845-19A4-7570-E670B78E2BA4}"/>
              </a:ext>
            </a:extLst>
          </p:cNvPr>
          <p:cNvSpPr>
            <a:spLocks noGrp="1"/>
          </p:cNvSpPr>
          <p:nvPr>
            <p:ph idx="1"/>
          </p:nvPr>
        </p:nvSpPr>
        <p:spPr>
          <a:xfrm>
            <a:off x="934720" y="2021116"/>
            <a:ext cx="5069840" cy="4176122"/>
          </a:xfrm>
        </p:spPr>
        <p:txBody>
          <a:bodyPr>
            <a:normAutofit fontScale="70000" lnSpcReduction="20000"/>
          </a:bodyPr>
          <a:lstStyle/>
          <a:p>
            <a:pPr marL="0" indent="0">
              <a:buNone/>
            </a:pPr>
            <a:r>
              <a:rPr lang="en-US" dirty="0"/>
              <a:t>In this step I had to think of my own question and create a chart/graph to answer the question . Which was :</a:t>
            </a:r>
          </a:p>
          <a:p>
            <a:pPr marL="0" indent="0">
              <a:buNone/>
            </a:pPr>
            <a:r>
              <a:rPr lang="en-US" dirty="0"/>
              <a:t>What is the relationship between temperature and humidity</a:t>
            </a:r>
            <a:r>
              <a:rPr lang="en-US" dirty="0">
                <a:latin typeface="Aharoni" panose="02010803020104030203" pitchFamily="2" charset="-79"/>
                <a:cs typeface="Aharoni" panose="02010803020104030203" pitchFamily="2" charset="-79"/>
              </a:rPr>
              <a:t> ?</a:t>
            </a:r>
            <a:r>
              <a:rPr lang="en-US" dirty="0"/>
              <a:t>Is it less humid on cooler days vs hotter days </a:t>
            </a:r>
            <a:r>
              <a:rPr lang="en-US" dirty="0">
                <a:latin typeface="Aharoni" panose="02010803020104030203" pitchFamily="2" charset="-79"/>
                <a:cs typeface="Aharoni" panose="02010803020104030203" pitchFamily="2" charset="-79"/>
              </a:rPr>
              <a:t>?</a:t>
            </a:r>
            <a:endParaRPr lang="en-US" dirty="0"/>
          </a:p>
          <a:p>
            <a:pPr marL="0" indent="0">
              <a:buNone/>
            </a:pPr>
            <a:r>
              <a:rPr lang="en-US" dirty="0"/>
              <a:t>Answer supported by Chart:</a:t>
            </a:r>
          </a:p>
          <a:p>
            <a:pPr marL="0" indent="0">
              <a:buNone/>
            </a:pPr>
            <a:r>
              <a:rPr lang="en-US" dirty="0"/>
              <a:t>I’ve noticed as the temperature rises the humidity also rises upwards. Also, as the temperature drops so does the humidity . I also notice that as the temperature drops its is less humid as the temperature has dropped and starts to rise.  The weather doesn’t become less humid on cooler days it seems as if once the temperature drops the humidity decrease slower than the temperature .</a:t>
            </a:r>
          </a:p>
          <a:p>
            <a:endParaRPr lang="en-US" dirty="0"/>
          </a:p>
        </p:txBody>
      </p:sp>
      <p:pic>
        <p:nvPicPr>
          <p:cNvPr id="4" name="Picture 3">
            <a:extLst>
              <a:ext uri="{FF2B5EF4-FFF2-40B4-BE49-F238E27FC236}">
                <a16:creationId xmlns:a16="http://schemas.microsoft.com/office/drawing/2014/main" id="{AB6019EA-F103-96CA-2974-0BEAFA474CCD}"/>
              </a:ext>
            </a:extLst>
          </p:cNvPr>
          <p:cNvPicPr>
            <a:picLocks noChangeAspect="1"/>
          </p:cNvPicPr>
          <p:nvPr/>
        </p:nvPicPr>
        <p:blipFill>
          <a:blip r:embed="rId2"/>
          <a:stretch>
            <a:fillRect/>
          </a:stretch>
        </p:blipFill>
        <p:spPr>
          <a:xfrm>
            <a:off x="6352808" y="1990998"/>
            <a:ext cx="5541744" cy="4176122"/>
          </a:xfrm>
          <a:prstGeom prst="rect">
            <a:avLst/>
          </a:prstGeom>
        </p:spPr>
      </p:pic>
    </p:spTree>
    <p:extLst>
      <p:ext uri="{BB962C8B-B14F-4D97-AF65-F5344CB8AC3E}">
        <p14:creationId xmlns:p14="http://schemas.microsoft.com/office/powerpoint/2010/main" val="133519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45EA7F1D-6737-4609-94CE-0E7C0CED7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A0FCA68-3497-4CB3-8C25-B6AE87EF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AA3DC6B-18DE-4588-B321-8101DED54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AA34BCD-93B4-45FF-9448-87F7C4311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BF7F8F0-28A9-4A24-96A8-E5E423FBF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Rectangle 79">
            <a:extLst>
              <a:ext uri="{FF2B5EF4-FFF2-40B4-BE49-F238E27FC236}">
                <a16:creationId xmlns:a16="http://schemas.microsoft.com/office/drawing/2014/main" id="{ADEE5410-5DAB-442C-8E7B-CDAB35E75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D6981-4822-EF1E-BB5D-A9758041B646}"/>
              </a:ext>
            </a:extLst>
          </p:cNvPr>
          <p:cNvSpPr>
            <a:spLocks noGrp="1"/>
          </p:cNvSpPr>
          <p:nvPr>
            <p:ph type="title"/>
          </p:nvPr>
        </p:nvSpPr>
        <p:spPr>
          <a:xfrm>
            <a:off x="3119120" y="212221"/>
            <a:ext cx="4917440" cy="1477328"/>
          </a:xfrm>
        </p:spPr>
        <p:txBody>
          <a:bodyPr vert="horz" lIns="0" tIns="0" rIns="0" bIns="0" rtlCol="0" anchor="t">
            <a:normAutofit fontScale="90000"/>
          </a:bodyPr>
          <a:lstStyle/>
          <a:p>
            <a:pPr algn="r"/>
            <a:r>
              <a:rPr lang="en-US" sz="4400" spc="750">
                <a:solidFill>
                  <a:schemeClr val="bg1"/>
                </a:solidFill>
              </a:rPr>
              <a:t>              Predictions </a:t>
            </a:r>
            <a:br>
              <a:rPr lang="en-US" sz="4400" spc="750">
                <a:solidFill>
                  <a:schemeClr val="bg1"/>
                </a:solidFill>
              </a:rPr>
            </a:br>
            <a:endParaRPr lang="en-US" sz="4400" spc="750" dirty="0">
              <a:solidFill>
                <a:schemeClr val="bg1"/>
              </a:solidFill>
            </a:endParaRPr>
          </a:p>
        </p:txBody>
      </p:sp>
      <p:sp>
        <p:nvSpPr>
          <p:cNvPr id="19" name="TextBox 18">
            <a:extLst>
              <a:ext uri="{FF2B5EF4-FFF2-40B4-BE49-F238E27FC236}">
                <a16:creationId xmlns:a16="http://schemas.microsoft.com/office/drawing/2014/main" id="{EF4D1E63-1DD8-7927-463A-0E0CA77ACEC9}"/>
              </a:ext>
            </a:extLst>
          </p:cNvPr>
          <p:cNvSpPr txBox="1"/>
          <p:nvPr/>
        </p:nvSpPr>
        <p:spPr>
          <a:xfrm>
            <a:off x="1752748" y="1921406"/>
            <a:ext cx="9166860" cy="3539430"/>
          </a:xfrm>
          <a:prstGeom prst="rect">
            <a:avLst/>
          </a:prstGeom>
          <a:noFill/>
        </p:spPr>
        <p:txBody>
          <a:bodyPr wrap="square">
            <a:spAutoFit/>
          </a:bodyPr>
          <a:lstStyle/>
          <a:p>
            <a:pPr lvl="0">
              <a:lnSpc>
                <a:spcPct val="100000"/>
              </a:lnSpc>
            </a:pPr>
            <a:r>
              <a:rPr lang="en-US" sz="2800" dirty="0"/>
              <a:t>Based on the data  provided, I predict that the temperature will continue to rise and drop over the next few days. I would expect the humidity to follow that same trend based on the weather from my personal observation, it  seems as if the hot weather brought in the humidity. I noticed stays humid for a bit until the weather cools down. If the weather rises, the humidity will slowly rise. If  the temperature lowers  the humidity would stay for a bit and eventually decrease over time.</a:t>
            </a:r>
          </a:p>
        </p:txBody>
      </p:sp>
    </p:spTree>
    <p:extLst>
      <p:ext uri="{BB962C8B-B14F-4D97-AF65-F5344CB8AC3E}">
        <p14:creationId xmlns:p14="http://schemas.microsoft.com/office/powerpoint/2010/main" val="2149828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1" name="Rectangle 14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4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4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35">
            <a:extLst>
              <a:ext uri="{FF2B5EF4-FFF2-40B4-BE49-F238E27FC236}">
                <a16:creationId xmlns:a16="http://schemas.microsoft.com/office/drawing/2014/main" id="{F13687B2-7B75-2BAA-D1B9-8B7B1A8CBE3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33" r="18937" b="1"/>
          <a:stretch/>
        </p:blipFill>
        <p:spPr>
          <a:xfrm>
            <a:off x="4038599" y="10"/>
            <a:ext cx="8160026" cy="6875809"/>
          </a:xfrm>
          <a:prstGeom prst="rect">
            <a:avLst/>
          </a:prstGeom>
        </p:spPr>
      </p:pic>
      <p:sp>
        <p:nvSpPr>
          <p:cNvPr id="154" name="Freeform: Shape 14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508C559E-A847-0B02-CD83-1FDCA2FBB7B7}"/>
              </a:ext>
            </a:extLst>
          </p:cNvPr>
          <p:cNvSpPr>
            <a:spLocks noGrp="1"/>
          </p:cNvSpPr>
          <p:nvPr>
            <p:ph type="ctrTitle"/>
          </p:nvPr>
        </p:nvSpPr>
        <p:spPr>
          <a:xfrm>
            <a:off x="336332" y="556387"/>
            <a:ext cx="3166240" cy="578069"/>
          </a:xfrm>
        </p:spPr>
        <p:txBody>
          <a:bodyPr vert="horz" lIns="0" tIns="0" rIns="0" bIns="0" rtlCol="0" anchor="t">
            <a:normAutofit fontScale="90000"/>
          </a:bodyPr>
          <a:lstStyle/>
          <a:p>
            <a:pPr algn="r"/>
            <a:r>
              <a:rPr lang="en-US" sz="3000" spc="750" dirty="0">
                <a:solidFill>
                  <a:schemeClr val="bg1"/>
                </a:solidFill>
              </a:rPr>
              <a:t> Challenges</a:t>
            </a:r>
          </a:p>
        </p:txBody>
      </p:sp>
      <p:sp>
        <p:nvSpPr>
          <p:cNvPr id="16" name="TextBox 15">
            <a:extLst>
              <a:ext uri="{FF2B5EF4-FFF2-40B4-BE49-F238E27FC236}">
                <a16:creationId xmlns:a16="http://schemas.microsoft.com/office/drawing/2014/main" id="{837C1C15-8AF2-213F-9EA0-BD1023C50147}"/>
              </a:ext>
            </a:extLst>
          </p:cNvPr>
          <p:cNvSpPr txBox="1"/>
          <p:nvPr/>
        </p:nvSpPr>
        <p:spPr>
          <a:xfrm>
            <a:off x="185420" y="1810157"/>
            <a:ext cx="3166240" cy="3416320"/>
          </a:xfrm>
          <a:prstGeom prst="rect">
            <a:avLst/>
          </a:prstGeom>
          <a:noFill/>
        </p:spPr>
        <p:txBody>
          <a:bodyPr wrap="square">
            <a:spAutoFit/>
          </a:bodyPr>
          <a:lstStyle/>
          <a:p>
            <a:r>
              <a:rPr lang="en-US" dirty="0"/>
              <a:t>Some of the challenges that I faced were :</a:t>
            </a:r>
          </a:p>
          <a:p>
            <a:endParaRPr lang="en-US" dirty="0"/>
          </a:p>
          <a:p>
            <a:pPr marL="285750" indent="-285750">
              <a:buFont typeface="Arial" panose="020B0604020202020204" pitchFamily="34" charset="0"/>
              <a:buChar char="•"/>
            </a:pPr>
            <a:r>
              <a:rPr lang="en-US" dirty="0"/>
              <a:t>Python crashing randomly</a:t>
            </a:r>
          </a:p>
          <a:p>
            <a:endParaRPr lang="en-US" dirty="0"/>
          </a:p>
          <a:p>
            <a:pPr marL="285750" indent="-285750">
              <a:buFont typeface="Arial" panose="020B0604020202020204" pitchFamily="34" charset="0"/>
              <a:buChar char="•"/>
            </a:pPr>
            <a:r>
              <a:rPr lang="en-US" dirty="0"/>
              <a:t>Python and taking forever just to load </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6757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olding a puzzle piece">
            <a:extLst>
              <a:ext uri="{FF2B5EF4-FFF2-40B4-BE49-F238E27FC236}">
                <a16:creationId xmlns:a16="http://schemas.microsoft.com/office/drawing/2014/main" id="{20E1C29A-B107-CD5C-146E-1F502F35AFF4}"/>
              </a:ext>
            </a:extLst>
          </p:cNvPr>
          <p:cNvPicPr>
            <a:picLocks noChangeAspect="1"/>
          </p:cNvPicPr>
          <p:nvPr/>
        </p:nvPicPr>
        <p:blipFill rotWithShape="1">
          <a:blip r:embed="rId2"/>
          <a:srcRect t="16759"/>
          <a:stretch/>
        </p:blipFill>
        <p:spPr>
          <a:xfrm>
            <a:off x="6625" y="10"/>
            <a:ext cx="12192000" cy="6875809"/>
          </a:xfrm>
          <a:prstGeom prst="rect">
            <a:avLst/>
          </a:prstGeom>
        </p:spPr>
      </p:pic>
      <p:sp>
        <p:nvSpPr>
          <p:cNvPr id="15" name="Rectangle 14">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32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6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E423F92-C855-B905-2434-ACD52B820666}"/>
              </a:ext>
            </a:extLst>
          </p:cNvPr>
          <p:cNvSpPr>
            <a:spLocks noGrp="1"/>
          </p:cNvSpPr>
          <p:nvPr>
            <p:ph type="title"/>
          </p:nvPr>
        </p:nvSpPr>
        <p:spPr>
          <a:xfrm>
            <a:off x="42858" y="448282"/>
            <a:ext cx="4004509" cy="1853407"/>
          </a:xfrm>
        </p:spPr>
        <p:txBody>
          <a:bodyPr vert="horz" lIns="0" tIns="0" rIns="0" bIns="0" rtlCol="0" anchor="t">
            <a:normAutofit/>
          </a:bodyPr>
          <a:lstStyle/>
          <a:p>
            <a:pPr algn="r"/>
            <a:r>
              <a:rPr lang="en-US" sz="3200" spc="750" dirty="0">
                <a:solidFill>
                  <a:schemeClr val="bg1"/>
                </a:solidFill>
              </a:rPr>
              <a:t>             Career Skills</a:t>
            </a:r>
          </a:p>
        </p:txBody>
      </p:sp>
      <p:sp>
        <p:nvSpPr>
          <p:cNvPr id="4" name="TextBox 3">
            <a:extLst>
              <a:ext uri="{FF2B5EF4-FFF2-40B4-BE49-F238E27FC236}">
                <a16:creationId xmlns:a16="http://schemas.microsoft.com/office/drawing/2014/main" id="{331A8462-8794-8F4E-AB22-3CDD35363153}"/>
              </a:ext>
            </a:extLst>
          </p:cNvPr>
          <p:cNvSpPr txBox="1"/>
          <p:nvPr/>
        </p:nvSpPr>
        <p:spPr>
          <a:xfrm>
            <a:off x="284550" y="1827936"/>
            <a:ext cx="7061129" cy="5078313"/>
          </a:xfrm>
          <a:prstGeom prst="rect">
            <a:avLst/>
          </a:prstGeom>
          <a:noFill/>
        </p:spPr>
        <p:txBody>
          <a:bodyPr wrap="square">
            <a:spAutoFit/>
          </a:bodyPr>
          <a:lstStyle/>
          <a:p>
            <a:r>
              <a:rPr lang="en-US" dirty="0"/>
              <a:t>Skills that I've gained </a:t>
            </a:r>
            <a:r>
              <a:rPr lang="en-US" sz="1800" dirty="0"/>
              <a:t> during this project were :</a:t>
            </a:r>
          </a:p>
          <a:p>
            <a:endParaRPr lang="en-US" dirty="0"/>
          </a:p>
          <a:p>
            <a:pPr marL="285750" indent="-285750">
              <a:buFont typeface="Arial" panose="020B0604020202020204" pitchFamily="34" charset="0"/>
              <a:buChar char="•"/>
            </a:pPr>
            <a:r>
              <a:rPr lang="en-US" dirty="0"/>
              <a:t>Programming using Python</a:t>
            </a:r>
          </a:p>
          <a:p>
            <a:r>
              <a:rPr lang="en-US" dirty="0"/>
              <a:t>( Anaconda Navigator)</a:t>
            </a:r>
          </a:p>
          <a:p>
            <a:endParaRPr lang="en-US" dirty="0"/>
          </a:p>
          <a:p>
            <a:pPr marL="285750" indent="-285750">
              <a:buFont typeface="Arial" panose="020B0604020202020204" pitchFamily="34" charset="0"/>
              <a:buChar char="•"/>
            </a:pPr>
            <a:r>
              <a:rPr lang="en-US" dirty="0"/>
              <a:t>Creating Flowcharts in Microsoft Excel</a:t>
            </a:r>
          </a:p>
          <a:p>
            <a:endParaRPr lang="en-US" dirty="0"/>
          </a:p>
          <a:p>
            <a:pPr marL="285750" indent="-285750">
              <a:buFont typeface="Arial" panose="020B0604020202020204" pitchFamily="34" charset="0"/>
              <a:buChar char="•"/>
            </a:pPr>
            <a:r>
              <a:rPr lang="en-US" dirty="0"/>
              <a:t>Data Cleansing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Data Analysis – formulation my own question and making predictions based of graphs.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Communication and gathering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2602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45637-4FD2-7D59-7DBF-54AE13D66F1C}"/>
              </a:ext>
            </a:extLst>
          </p:cNvPr>
          <p:cNvSpPr>
            <a:spLocks noGrp="1"/>
          </p:cNvSpPr>
          <p:nvPr>
            <p:ph type="title"/>
          </p:nvPr>
        </p:nvSpPr>
        <p:spPr>
          <a:xfrm>
            <a:off x="1380236" y="286601"/>
            <a:ext cx="5929422" cy="1399959"/>
          </a:xfrm>
        </p:spPr>
        <p:txBody>
          <a:bodyPr vert="horz" lIns="0" tIns="0" rIns="0" bIns="0" rtlCol="0" anchor="b">
            <a:normAutofit/>
          </a:bodyPr>
          <a:lstStyle/>
          <a:p>
            <a:r>
              <a:rPr lang="en-US" sz="4000" dirty="0"/>
              <a:t>    CONCLUSION </a:t>
            </a:r>
          </a:p>
        </p:txBody>
      </p:sp>
      <p:sp>
        <p:nvSpPr>
          <p:cNvPr id="8" name="TextBox 7">
            <a:extLst>
              <a:ext uri="{FF2B5EF4-FFF2-40B4-BE49-F238E27FC236}">
                <a16:creationId xmlns:a16="http://schemas.microsoft.com/office/drawing/2014/main" id="{64F95244-BADB-2C43-3128-72922F4274B2}"/>
              </a:ext>
            </a:extLst>
          </p:cNvPr>
          <p:cNvSpPr txBox="1"/>
          <p:nvPr/>
        </p:nvSpPr>
        <p:spPr>
          <a:xfrm>
            <a:off x="1380236" y="2194561"/>
            <a:ext cx="6067043" cy="3749040"/>
          </a:xfrm>
          <a:prstGeom prst="rect">
            <a:avLst/>
          </a:prstGeom>
        </p:spPr>
        <p:txBody>
          <a:bodyPr vert="horz" lIns="0" tIns="0" rIns="0" bIns="0" rtlCol="0">
            <a:normAutofit/>
          </a:bodyPr>
          <a:lstStyle/>
          <a:p>
            <a:pPr>
              <a:lnSpc>
                <a:spcPct val="120000"/>
              </a:lnSpc>
              <a:spcAft>
                <a:spcPts val="600"/>
              </a:spcAft>
            </a:pPr>
            <a:r>
              <a:rPr lang="en-US" sz="2400" dirty="0"/>
              <a:t>This project was very intriguing, even though I experienced very few issues with Python crashing. The project was hands-on and visual. I got the chance to create a flowchart and a few graphs of data. I also got to formulate my questions and analysis. This project also gave me an introduction to Python . </a:t>
            </a:r>
            <a:endParaRPr lang="en-US" dirty="0"/>
          </a:p>
          <a:p>
            <a:pPr indent="-228600">
              <a:lnSpc>
                <a:spcPct val="120000"/>
              </a:lnSpc>
              <a:spcAft>
                <a:spcPts val="600"/>
              </a:spcAft>
              <a:buFont typeface="Arial" panose="020B0604020202020204" pitchFamily="34" charset="0"/>
              <a:buChar char="•"/>
            </a:pPr>
            <a:endParaRPr lang="en-US" dirty="0"/>
          </a:p>
          <a:p>
            <a:pPr indent="-228600">
              <a:lnSpc>
                <a:spcPct val="120000"/>
              </a:lnSpc>
              <a:spcAft>
                <a:spcPts val="600"/>
              </a:spcAft>
              <a:buFont typeface="Arial" panose="020B0604020202020204" pitchFamily="34" charset="0"/>
              <a:buChar char="•"/>
            </a:pPr>
            <a:endParaRPr lang="en-US" dirty="0"/>
          </a:p>
          <a:p>
            <a:pPr indent="-228600">
              <a:lnSpc>
                <a:spcPct val="120000"/>
              </a:lnSpc>
              <a:spcAft>
                <a:spcPts val="600"/>
              </a:spcAft>
              <a:buFont typeface="Arial" panose="020B0604020202020204" pitchFamily="34" charset="0"/>
              <a:buChar char="•"/>
            </a:pPr>
            <a:endParaRPr lang="en-US" dirty="0"/>
          </a:p>
          <a:p>
            <a:pPr indent="-228600">
              <a:lnSpc>
                <a:spcPct val="120000"/>
              </a:lnSpc>
              <a:spcAft>
                <a:spcPts val="600"/>
              </a:spcAft>
              <a:buFont typeface="Arial" panose="020B0604020202020204" pitchFamily="34" charset="0"/>
              <a:buChar char="•"/>
            </a:pPr>
            <a:endParaRPr lang="en-US" dirty="0"/>
          </a:p>
        </p:txBody>
      </p:sp>
      <p:sp>
        <p:nvSpPr>
          <p:cNvPr id="16" name="Rectangle 1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666488-E932-7025-89FF-E3A6B4254753}"/>
              </a:ext>
            </a:extLst>
          </p:cNvPr>
          <p:cNvPicPr>
            <a:picLocks noChangeAspect="1"/>
          </p:cNvPicPr>
          <p:nvPr/>
        </p:nvPicPr>
        <p:blipFill rotWithShape="1">
          <a:blip r:embed="rId2"/>
          <a:srcRect l="18134" r="18354" b="3"/>
          <a:stretch/>
        </p:blipFill>
        <p:spPr>
          <a:xfrm>
            <a:off x="8115300" y="-12515"/>
            <a:ext cx="4076700" cy="6418631"/>
          </a:xfrm>
          <a:prstGeom prst="rect">
            <a:avLst/>
          </a:prstGeom>
        </p:spPr>
      </p:pic>
    </p:spTree>
    <p:extLst>
      <p:ext uri="{BB962C8B-B14F-4D97-AF65-F5344CB8AC3E}">
        <p14:creationId xmlns:p14="http://schemas.microsoft.com/office/powerpoint/2010/main" val="406956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80">
            <a:extLst>
              <a:ext uri="{FF2B5EF4-FFF2-40B4-BE49-F238E27FC236}">
                <a16:creationId xmlns:a16="http://schemas.microsoft.com/office/drawing/2014/main" id="{315596D0-7A93-45AB-A289-2A2B141E0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90F64BE-B6DF-4D20-9A3E-DAD003896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0"/>
            <a:ext cx="4038601" cy="6866462"/>
          </a:xfrm>
          <a:prstGeom prst="rect">
            <a:avLst/>
          </a:prstGeom>
          <a:gradFill>
            <a:gsLst>
              <a:gs pos="0">
                <a:schemeClr val="accent5"/>
              </a:gs>
              <a:gs pos="100000">
                <a:schemeClr val="accent4">
                  <a:alpha val="5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299ACA5-1949-4821-8FA4-95A78A20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5328" y="1633640"/>
            <a:ext cx="6866462" cy="3581401"/>
          </a:xfrm>
          <a:prstGeom prst="rect">
            <a:avLst/>
          </a:prstGeom>
          <a:gradFill>
            <a:gsLst>
              <a:gs pos="0">
                <a:schemeClr val="accent2"/>
              </a:gs>
              <a:gs pos="100000">
                <a:schemeClr val="accent5">
                  <a:alpha val="1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85559C2F-075A-49B7-8935-459124513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32044"/>
            <a:ext cx="4038600" cy="4634418"/>
          </a:xfrm>
          <a:prstGeom prst="rect">
            <a:avLst/>
          </a:prstGeom>
          <a:gradFill>
            <a:gsLst>
              <a:gs pos="0">
                <a:schemeClr val="accent5">
                  <a:alpha val="36000"/>
                </a:schemeClr>
              </a:gs>
              <a:gs pos="67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3EEB2-7D8E-D7F0-8E6E-2D4D67C32EE3}"/>
              </a:ext>
            </a:extLst>
          </p:cNvPr>
          <p:cNvSpPr>
            <a:spLocks noGrp="1"/>
          </p:cNvSpPr>
          <p:nvPr>
            <p:ph type="title"/>
          </p:nvPr>
        </p:nvSpPr>
        <p:spPr>
          <a:xfrm>
            <a:off x="531589" y="568960"/>
            <a:ext cx="3147276" cy="1318331"/>
          </a:xfrm>
        </p:spPr>
        <p:txBody>
          <a:bodyPr vert="horz" lIns="0" tIns="0" rIns="0" bIns="0" rtlCol="0" anchor="t">
            <a:normAutofit/>
          </a:bodyPr>
          <a:lstStyle/>
          <a:p>
            <a:r>
              <a:rPr lang="en-US" sz="3200" spc="750" dirty="0">
                <a:solidFill>
                  <a:schemeClr val="bg1"/>
                </a:solidFill>
              </a:rPr>
              <a:t>                  INVENTORY  </a:t>
            </a:r>
          </a:p>
        </p:txBody>
      </p:sp>
      <p:pic>
        <p:nvPicPr>
          <p:cNvPr id="19" name="Picture 18">
            <a:extLst>
              <a:ext uri="{FF2B5EF4-FFF2-40B4-BE49-F238E27FC236}">
                <a16:creationId xmlns:a16="http://schemas.microsoft.com/office/drawing/2014/main" id="{882D9935-12BB-7E34-D795-296221A9B09D}"/>
              </a:ext>
            </a:extLst>
          </p:cNvPr>
          <p:cNvPicPr>
            <a:picLocks noChangeAspect="1"/>
          </p:cNvPicPr>
          <p:nvPr/>
        </p:nvPicPr>
        <p:blipFill>
          <a:blip r:embed="rId2"/>
          <a:stretch>
            <a:fillRect/>
          </a:stretch>
        </p:blipFill>
        <p:spPr>
          <a:xfrm>
            <a:off x="4611910" y="1197005"/>
            <a:ext cx="2821750" cy="2768172"/>
          </a:xfrm>
          <a:prstGeom prst="rect">
            <a:avLst/>
          </a:prstGeom>
        </p:spPr>
      </p:pic>
      <p:pic>
        <p:nvPicPr>
          <p:cNvPr id="15" name="Picture 14" descr="A logo of a company&#10;&#10;Description automatically generated with low confidence">
            <a:extLst>
              <a:ext uri="{FF2B5EF4-FFF2-40B4-BE49-F238E27FC236}">
                <a16:creationId xmlns:a16="http://schemas.microsoft.com/office/drawing/2014/main" id="{7DC76318-DDBE-2AE3-F218-5B74E7ACBD22}"/>
              </a:ext>
            </a:extLst>
          </p:cNvPr>
          <p:cNvPicPr>
            <a:picLocks noChangeAspect="1"/>
          </p:cNvPicPr>
          <p:nvPr/>
        </p:nvPicPr>
        <p:blipFill>
          <a:blip r:embed="rId3"/>
          <a:stretch>
            <a:fillRect/>
          </a:stretch>
        </p:blipFill>
        <p:spPr>
          <a:xfrm>
            <a:off x="8115299" y="1785708"/>
            <a:ext cx="3181533" cy="1590766"/>
          </a:xfrm>
          <a:prstGeom prst="rect">
            <a:avLst/>
          </a:prstGeom>
        </p:spPr>
      </p:pic>
      <p:sp>
        <p:nvSpPr>
          <p:cNvPr id="27" name="TextBox 26">
            <a:extLst>
              <a:ext uri="{FF2B5EF4-FFF2-40B4-BE49-F238E27FC236}">
                <a16:creationId xmlns:a16="http://schemas.microsoft.com/office/drawing/2014/main" id="{79F90B2B-9FC0-CD33-8341-B681C3622BD0}"/>
              </a:ext>
            </a:extLst>
          </p:cNvPr>
          <p:cNvSpPr txBox="1"/>
          <p:nvPr/>
        </p:nvSpPr>
        <p:spPr>
          <a:xfrm>
            <a:off x="427389" y="4549253"/>
            <a:ext cx="3044708" cy="646331"/>
          </a:xfrm>
          <a:prstGeom prst="rect">
            <a:avLst/>
          </a:prstGeom>
          <a:noFill/>
        </p:spPr>
        <p:txBody>
          <a:bodyPr wrap="square">
            <a:spAutoFit/>
          </a:bodyPr>
          <a:lstStyle/>
          <a:p>
            <a:pPr marL="285750" indent="-285750" algn="just">
              <a:buFont typeface="Arial" panose="020B0604020202020204" pitchFamily="34" charset="0"/>
              <a:buChar char="•"/>
            </a:pPr>
            <a:r>
              <a:rPr lang="en-US" b="1" dirty="0"/>
              <a:t>Microsoft Excel</a:t>
            </a:r>
          </a:p>
          <a:p>
            <a:pPr marL="285750" indent="-285750" algn="just">
              <a:buFont typeface="Arial" panose="020B0604020202020204" pitchFamily="34" charset="0"/>
              <a:buChar char="•"/>
            </a:pPr>
            <a:r>
              <a:rPr lang="en-US" b="1" dirty="0"/>
              <a:t>Python (Anaconda) </a:t>
            </a:r>
            <a:endParaRPr lang="en-US" sz="1800" b="1" dirty="0"/>
          </a:p>
        </p:txBody>
      </p:sp>
      <p:sp>
        <p:nvSpPr>
          <p:cNvPr id="30" name="TextBox 29">
            <a:extLst>
              <a:ext uri="{FF2B5EF4-FFF2-40B4-BE49-F238E27FC236}">
                <a16:creationId xmlns:a16="http://schemas.microsoft.com/office/drawing/2014/main" id="{286707AF-4EE6-3DD0-94CE-1DF5C6676D08}"/>
              </a:ext>
            </a:extLst>
          </p:cNvPr>
          <p:cNvSpPr txBox="1"/>
          <p:nvPr/>
        </p:nvSpPr>
        <p:spPr>
          <a:xfrm>
            <a:off x="427389" y="1989402"/>
            <a:ext cx="3484211" cy="2308324"/>
          </a:xfrm>
          <a:prstGeom prst="rect">
            <a:avLst/>
          </a:prstGeom>
          <a:noFill/>
        </p:spPr>
        <p:txBody>
          <a:bodyPr wrap="square">
            <a:spAutoFit/>
          </a:bodyPr>
          <a:lstStyle/>
          <a:p>
            <a:r>
              <a:rPr lang="en-US" sz="1800" b="1" dirty="0"/>
              <a:t>The first step in my programming with data project was making sure I had all the tools needed. Which included making sure I had downloaded and installed the required software that was necessary for this project which were:</a:t>
            </a:r>
          </a:p>
        </p:txBody>
      </p:sp>
    </p:spTree>
    <p:extLst>
      <p:ext uri="{BB962C8B-B14F-4D97-AF65-F5344CB8AC3E}">
        <p14:creationId xmlns:p14="http://schemas.microsoft.com/office/powerpoint/2010/main" val="307001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4F962C0-0541-9257-0594-6995B6715222}"/>
              </a:ext>
            </a:extLst>
          </p:cNvPr>
          <p:cNvSpPr>
            <a:spLocks noGrp="1"/>
          </p:cNvSpPr>
          <p:nvPr>
            <p:ph type="title"/>
          </p:nvPr>
        </p:nvSpPr>
        <p:spPr>
          <a:xfrm>
            <a:off x="142241" y="843280"/>
            <a:ext cx="3159759" cy="646331"/>
          </a:xfrm>
        </p:spPr>
        <p:txBody>
          <a:bodyPr>
            <a:normAutofit/>
          </a:bodyPr>
          <a:lstStyle/>
          <a:p>
            <a:pPr algn="r"/>
            <a:r>
              <a:rPr lang="en-US" sz="3200" dirty="0">
                <a:solidFill>
                  <a:schemeClr val="bg1"/>
                </a:solidFill>
              </a:rPr>
              <a:t>SOFTWARE</a:t>
            </a:r>
          </a:p>
        </p:txBody>
      </p:sp>
      <p:pic>
        <p:nvPicPr>
          <p:cNvPr id="9" name="Picture 8">
            <a:extLst>
              <a:ext uri="{FF2B5EF4-FFF2-40B4-BE49-F238E27FC236}">
                <a16:creationId xmlns:a16="http://schemas.microsoft.com/office/drawing/2014/main" id="{B3BB36CC-5110-1563-5C49-E21208DB7F21}"/>
              </a:ext>
            </a:extLst>
          </p:cNvPr>
          <p:cNvPicPr>
            <a:picLocks noChangeAspect="1"/>
          </p:cNvPicPr>
          <p:nvPr/>
        </p:nvPicPr>
        <p:blipFill>
          <a:blip r:embed="rId2"/>
          <a:stretch>
            <a:fillRect/>
          </a:stretch>
        </p:blipFill>
        <p:spPr>
          <a:xfrm>
            <a:off x="5247245" y="106694"/>
            <a:ext cx="4201555" cy="2583388"/>
          </a:xfrm>
          <a:prstGeom prst="rect">
            <a:avLst/>
          </a:prstGeom>
        </p:spPr>
      </p:pic>
      <p:sp>
        <p:nvSpPr>
          <p:cNvPr id="19" name="TextBox 18">
            <a:extLst>
              <a:ext uri="{FF2B5EF4-FFF2-40B4-BE49-F238E27FC236}">
                <a16:creationId xmlns:a16="http://schemas.microsoft.com/office/drawing/2014/main" id="{09F3B098-2AD3-D4F8-FE28-DEA5A47F797E}"/>
              </a:ext>
            </a:extLst>
          </p:cNvPr>
          <p:cNvSpPr txBox="1"/>
          <p:nvPr/>
        </p:nvSpPr>
        <p:spPr>
          <a:xfrm>
            <a:off x="599440" y="1838312"/>
            <a:ext cx="2702560" cy="2308324"/>
          </a:xfrm>
          <a:prstGeom prst="rect">
            <a:avLst/>
          </a:prstGeom>
          <a:noFill/>
        </p:spPr>
        <p:txBody>
          <a:bodyPr wrap="square">
            <a:spAutoFit/>
          </a:bodyPr>
          <a:lstStyle/>
          <a:p>
            <a:r>
              <a:rPr lang="en-US" b="1" dirty="0"/>
              <a:t>The programs that I used in this project were :</a:t>
            </a:r>
          </a:p>
          <a:p>
            <a:endParaRPr lang="en-US" b="1" dirty="0"/>
          </a:p>
          <a:p>
            <a:r>
              <a:rPr lang="en-US" b="1" dirty="0"/>
              <a:t>Microsoft Excel and Anaconda Navigator . Within Anaconda Navigator I used Spyder IDE.</a:t>
            </a:r>
            <a:endParaRPr lang="en-US" dirty="0"/>
          </a:p>
        </p:txBody>
      </p:sp>
      <p:pic>
        <p:nvPicPr>
          <p:cNvPr id="21" name="Picture 20">
            <a:extLst>
              <a:ext uri="{FF2B5EF4-FFF2-40B4-BE49-F238E27FC236}">
                <a16:creationId xmlns:a16="http://schemas.microsoft.com/office/drawing/2014/main" id="{A5353E9C-D2BE-2ACF-C9C6-3DB39EBF8B64}"/>
              </a:ext>
            </a:extLst>
          </p:cNvPr>
          <p:cNvPicPr>
            <a:picLocks noChangeAspect="1"/>
          </p:cNvPicPr>
          <p:nvPr/>
        </p:nvPicPr>
        <p:blipFill>
          <a:blip r:embed="rId3"/>
          <a:stretch>
            <a:fillRect/>
          </a:stretch>
        </p:blipFill>
        <p:spPr>
          <a:xfrm>
            <a:off x="5150199" y="2949393"/>
            <a:ext cx="4395646" cy="3777636"/>
          </a:xfrm>
          <a:prstGeom prst="rect">
            <a:avLst/>
          </a:prstGeom>
        </p:spPr>
      </p:pic>
    </p:spTree>
    <p:extLst>
      <p:ext uri="{BB962C8B-B14F-4D97-AF65-F5344CB8AC3E}">
        <p14:creationId xmlns:p14="http://schemas.microsoft.com/office/powerpoint/2010/main" val="358112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BFD6981-4822-EF1E-BB5D-A9758041B646}"/>
              </a:ext>
            </a:extLst>
          </p:cNvPr>
          <p:cNvSpPr>
            <a:spLocks noGrp="1"/>
          </p:cNvSpPr>
          <p:nvPr>
            <p:ph type="title"/>
          </p:nvPr>
        </p:nvSpPr>
        <p:spPr>
          <a:xfrm>
            <a:off x="681780" y="586855"/>
            <a:ext cx="3131093" cy="1252105"/>
          </a:xfrm>
        </p:spPr>
        <p:txBody>
          <a:bodyPr vert="horz" lIns="0" tIns="0" rIns="0" bIns="0" rtlCol="0" anchor="b">
            <a:normAutofit fontScale="90000"/>
          </a:bodyPr>
          <a:lstStyle/>
          <a:p>
            <a:pPr algn="ctr"/>
            <a:r>
              <a:rPr lang="en-US" sz="3200" dirty="0">
                <a:solidFill>
                  <a:schemeClr val="bg1"/>
                </a:solidFill>
              </a:rPr>
              <a:t>           Planning And DESIGN</a:t>
            </a:r>
            <a:br>
              <a:rPr lang="en-US" sz="3200" dirty="0">
                <a:solidFill>
                  <a:schemeClr val="bg1"/>
                </a:solidFill>
              </a:rPr>
            </a:br>
            <a:endParaRPr lang="en-US" sz="3200" dirty="0">
              <a:solidFill>
                <a:schemeClr val="bg1"/>
              </a:solidFill>
            </a:endParaRPr>
          </a:p>
        </p:txBody>
      </p:sp>
      <p:sp>
        <p:nvSpPr>
          <p:cNvPr id="5" name="TextBox 4">
            <a:extLst>
              <a:ext uri="{FF2B5EF4-FFF2-40B4-BE49-F238E27FC236}">
                <a16:creationId xmlns:a16="http://schemas.microsoft.com/office/drawing/2014/main" id="{C5D1936E-86B7-D6FB-655B-4FC46394EAA7}"/>
              </a:ext>
            </a:extLst>
          </p:cNvPr>
          <p:cNvSpPr txBox="1"/>
          <p:nvPr/>
        </p:nvSpPr>
        <p:spPr>
          <a:xfrm>
            <a:off x="262295" y="1838960"/>
            <a:ext cx="3550578" cy="4555445"/>
          </a:xfrm>
          <a:prstGeom prst="rect">
            <a:avLst/>
          </a:prstGeom>
        </p:spPr>
        <p:txBody>
          <a:bodyPr vert="horz" lIns="0" tIns="0" rIns="0" bIns="0" rtlCol="0">
            <a:normAutofit/>
          </a:bodyPr>
          <a:lstStyle/>
          <a:p>
            <a:pPr>
              <a:lnSpc>
                <a:spcPct val="120000"/>
              </a:lnSpc>
              <a:spcAft>
                <a:spcPts val="600"/>
              </a:spcAft>
            </a:pPr>
            <a:r>
              <a:rPr lang="en-US" sz="1600" b="1" dirty="0"/>
              <a:t>After downloading the required software such as Anaconda Navigator and Microsoft excel. I started my planning and design process which included me creating a flow chart .  The flowchart was used to explain the approach that I was taking from start to finish. This helped  me to understand the developmental process.</a:t>
            </a:r>
          </a:p>
        </p:txBody>
      </p:sp>
      <p:pic>
        <p:nvPicPr>
          <p:cNvPr id="82" name="Picture 81" descr="Pens and rulers">
            <a:extLst>
              <a:ext uri="{FF2B5EF4-FFF2-40B4-BE49-F238E27FC236}">
                <a16:creationId xmlns:a16="http://schemas.microsoft.com/office/drawing/2014/main" id="{000885F4-D326-F2C2-FD2C-FCFCA8037D20}"/>
              </a:ext>
            </a:extLst>
          </p:cNvPr>
          <p:cNvPicPr>
            <a:picLocks noChangeAspect="1"/>
          </p:cNvPicPr>
          <p:nvPr/>
        </p:nvPicPr>
        <p:blipFill rotWithShape="1">
          <a:blip r:embed="rId2"/>
          <a:srcRect l="13132" r="20117" b="-2"/>
          <a:stretch/>
        </p:blipFill>
        <p:spPr>
          <a:xfrm>
            <a:off x="5702941" y="959401"/>
            <a:ext cx="4639297" cy="4639319"/>
          </a:xfrm>
          <a:prstGeom prst="rect">
            <a:avLst/>
          </a:prstGeom>
        </p:spPr>
      </p:pic>
    </p:spTree>
    <p:extLst>
      <p:ext uri="{BB962C8B-B14F-4D97-AF65-F5344CB8AC3E}">
        <p14:creationId xmlns:p14="http://schemas.microsoft.com/office/powerpoint/2010/main" val="63337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45EA7F1D-6737-4609-94CE-0E7C0CED7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A0FCA68-3497-4CB3-8C25-B6AE87EF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AA3DC6B-18DE-4588-B321-8101DED54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AA34BCD-93B4-45FF-9448-87F7C4311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BF7F8F0-28A9-4A24-96A8-E5E423FBF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Rectangle 79">
            <a:extLst>
              <a:ext uri="{FF2B5EF4-FFF2-40B4-BE49-F238E27FC236}">
                <a16:creationId xmlns:a16="http://schemas.microsoft.com/office/drawing/2014/main" id="{ADEE5410-5DAB-442C-8E7B-CDAB35E75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D6981-4822-EF1E-BB5D-A9758041B646}"/>
              </a:ext>
            </a:extLst>
          </p:cNvPr>
          <p:cNvSpPr>
            <a:spLocks noGrp="1"/>
          </p:cNvSpPr>
          <p:nvPr>
            <p:ph type="title"/>
          </p:nvPr>
        </p:nvSpPr>
        <p:spPr>
          <a:xfrm>
            <a:off x="-2754753" y="493154"/>
            <a:ext cx="13075920" cy="1473977"/>
          </a:xfrm>
        </p:spPr>
        <p:txBody>
          <a:bodyPr vert="horz" lIns="0" tIns="0" rIns="0" bIns="0" rtlCol="0" anchor="t">
            <a:normAutofit/>
          </a:bodyPr>
          <a:lstStyle/>
          <a:p>
            <a:pPr algn="r"/>
            <a:r>
              <a:rPr lang="en-US" sz="4400" spc="750" dirty="0">
                <a:solidFill>
                  <a:schemeClr val="bg1"/>
                </a:solidFill>
              </a:rPr>
              <a:t>           What are flowcharts?</a:t>
            </a:r>
            <a:br>
              <a:rPr lang="en-US" sz="4400" spc="750" dirty="0">
                <a:solidFill>
                  <a:schemeClr val="bg1"/>
                </a:solidFill>
              </a:rPr>
            </a:br>
            <a:endParaRPr lang="en-US" sz="4400" spc="750" dirty="0">
              <a:solidFill>
                <a:schemeClr val="bg1"/>
              </a:solidFill>
            </a:endParaRPr>
          </a:p>
        </p:txBody>
      </p:sp>
      <p:sp>
        <p:nvSpPr>
          <p:cNvPr id="19" name="TextBox 18">
            <a:extLst>
              <a:ext uri="{FF2B5EF4-FFF2-40B4-BE49-F238E27FC236}">
                <a16:creationId xmlns:a16="http://schemas.microsoft.com/office/drawing/2014/main" id="{EF4D1E63-1DD8-7927-463A-0E0CA77ACEC9}"/>
              </a:ext>
            </a:extLst>
          </p:cNvPr>
          <p:cNvSpPr txBox="1"/>
          <p:nvPr/>
        </p:nvSpPr>
        <p:spPr>
          <a:xfrm>
            <a:off x="1480820" y="1996123"/>
            <a:ext cx="4229100" cy="2585323"/>
          </a:xfrm>
          <a:prstGeom prst="rect">
            <a:avLst/>
          </a:prstGeom>
          <a:noFill/>
        </p:spPr>
        <p:txBody>
          <a:bodyPr wrap="square">
            <a:spAutoFit/>
          </a:bodyPr>
          <a:lstStyle/>
          <a:p>
            <a:r>
              <a:rPr lang="en-US" dirty="0"/>
              <a:t>Flowcharts are graphical representational charts that give you a visual explanation of a workflow or process. Flowcharts can be hand drawn or created, in my case. Flow charts consist of different shapes like ovals, circles, boxes, and arrows. Creating this flowchart was very beneficial, which helped me to illustrate the input, process, and output of this weather data analysis program.</a:t>
            </a:r>
          </a:p>
        </p:txBody>
      </p:sp>
      <p:pic>
        <p:nvPicPr>
          <p:cNvPr id="1026" name="Picture 2">
            <a:extLst>
              <a:ext uri="{FF2B5EF4-FFF2-40B4-BE49-F238E27FC236}">
                <a16:creationId xmlns:a16="http://schemas.microsoft.com/office/drawing/2014/main" id="{F3EEFD7A-C9AB-CA2D-7C3E-CBABC4437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371" y="1686915"/>
            <a:ext cx="3777330" cy="42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0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2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2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24">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26">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28">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000"/>
                  <a:lumOff val="40000"/>
                  <a:alpha val="0"/>
                </a:schemeClr>
              </a:gs>
              <a:gs pos="99000">
                <a:schemeClr val="accent2">
                  <a:alpha val="9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30">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32">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D6981-4822-EF1E-BB5D-A9758041B646}"/>
              </a:ext>
            </a:extLst>
          </p:cNvPr>
          <p:cNvSpPr>
            <a:spLocks noGrp="1"/>
          </p:cNvSpPr>
          <p:nvPr>
            <p:ph type="title"/>
          </p:nvPr>
        </p:nvSpPr>
        <p:spPr>
          <a:xfrm>
            <a:off x="437127" y="740564"/>
            <a:ext cx="4520953" cy="1389551"/>
          </a:xfrm>
        </p:spPr>
        <p:txBody>
          <a:bodyPr vert="horz" lIns="0" tIns="0" rIns="0" bIns="0" rtlCol="0" anchor="b">
            <a:normAutofit/>
          </a:bodyPr>
          <a:lstStyle/>
          <a:p>
            <a:r>
              <a:rPr lang="en-US" sz="4000" spc="750">
                <a:solidFill>
                  <a:schemeClr val="bg1"/>
                </a:solidFill>
              </a:rPr>
              <a:t>   FLOWCHART</a:t>
            </a:r>
            <a:br>
              <a:rPr lang="en-US" sz="4000" spc="750">
                <a:solidFill>
                  <a:schemeClr val="bg1"/>
                </a:solidFill>
              </a:rPr>
            </a:br>
            <a:endParaRPr lang="en-US" sz="4000" spc="750" dirty="0">
              <a:solidFill>
                <a:schemeClr val="bg1"/>
              </a:solidFill>
            </a:endParaRPr>
          </a:p>
        </p:txBody>
      </p:sp>
      <p:pic>
        <p:nvPicPr>
          <p:cNvPr id="3" name="Picture 2">
            <a:extLst>
              <a:ext uri="{FF2B5EF4-FFF2-40B4-BE49-F238E27FC236}">
                <a16:creationId xmlns:a16="http://schemas.microsoft.com/office/drawing/2014/main" id="{5C8D61EF-F1FA-A67A-BA63-8778EE984C73}"/>
              </a:ext>
            </a:extLst>
          </p:cNvPr>
          <p:cNvPicPr>
            <a:picLocks noChangeAspect="1"/>
          </p:cNvPicPr>
          <p:nvPr/>
        </p:nvPicPr>
        <p:blipFill>
          <a:blip r:embed="rId2"/>
          <a:stretch>
            <a:fillRect/>
          </a:stretch>
        </p:blipFill>
        <p:spPr>
          <a:xfrm>
            <a:off x="7270761" y="786267"/>
            <a:ext cx="3746478" cy="5276729"/>
          </a:xfrm>
          <a:prstGeom prst="rect">
            <a:avLst/>
          </a:prstGeom>
        </p:spPr>
      </p:pic>
      <p:sp>
        <p:nvSpPr>
          <p:cNvPr id="5" name="TextBox 4">
            <a:extLst>
              <a:ext uri="{FF2B5EF4-FFF2-40B4-BE49-F238E27FC236}">
                <a16:creationId xmlns:a16="http://schemas.microsoft.com/office/drawing/2014/main" id="{249BB29A-0941-DE56-B0DC-FA02CD8578AE}"/>
              </a:ext>
            </a:extLst>
          </p:cNvPr>
          <p:cNvSpPr txBox="1"/>
          <p:nvPr/>
        </p:nvSpPr>
        <p:spPr>
          <a:xfrm>
            <a:off x="524798" y="2227405"/>
            <a:ext cx="6106160" cy="2308324"/>
          </a:xfrm>
          <a:prstGeom prst="rect">
            <a:avLst/>
          </a:prstGeom>
          <a:noFill/>
        </p:spPr>
        <p:txBody>
          <a:bodyPr wrap="square">
            <a:spAutoFit/>
          </a:bodyPr>
          <a:lstStyle/>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Install Python</a:t>
            </a:r>
          </a:p>
          <a:p>
            <a:pPr marL="285750" indent="-285750" algn="just">
              <a:buFont typeface="Arial" panose="020B0604020202020204" pitchFamily="34" charset="0"/>
              <a:buChar char="•"/>
            </a:pPr>
            <a:r>
              <a:rPr lang="en-US" dirty="0"/>
              <a:t>Download weather data to database</a:t>
            </a:r>
          </a:p>
          <a:p>
            <a:pPr marL="285750" indent="-285750" algn="just">
              <a:buFont typeface="Arial" panose="020B0604020202020204" pitchFamily="34" charset="0"/>
              <a:buChar char="•"/>
            </a:pPr>
            <a:r>
              <a:rPr lang="en-US" dirty="0"/>
              <a:t>Query the weather data</a:t>
            </a:r>
          </a:p>
          <a:p>
            <a:pPr marL="285750" indent="-285750" algn="just">
              <a:buFont typeface="Arial" panose="020B0604020202020204" pitchFamily="34" charset="0"/>
              <a:buChar char="•"/>
            </a:pPr>
            <a:r>
              <a:rPr lang="en-US" dirty="0"/>
              <a:t>Extract the weather data into CSV file</a:t>
            </a:r>
          </a:p>
          <a:p>
            <a:pPr marL="285750" indent="-285750" algn="just">
              <a:buFont typeface="Arial" panose="020B0604020202020204" pitchFamily="34" charset="0"/>
              <a:buChar char="•"/>
            </a:pPr>
            <a:r>
              <a:rPr lang="en-US" dirty="0"/>
              <a:t>Cleanse weather data</a:t>
            </a:r>
          </a:p>
          <a:p>
            <a:pPr marL="285750" indent="-285750" algn="just">
              <a:buFont typeface="Arial" panose="020B0604020202020204" pitchFamily="34" charset="0"/>
              <a:buChar char="•"/>
            </a:pPr>
            <a:r>
              <a:rPr lang="en-US" dirty="0"/>
              <a:t>Use Python data analytics modules to develop</a:t>
            </a:r>
          </a:p>
          <a:p>
            <a:pPr algn="just"/>
            <a:r>
              <a:rPr lang="en-US" dirty="0"/>
              <a:t>Graphical models.</a:t>
            </a:r>
          </a:p>
        </p:txBody>
      </p:sp>
    </p:spTree>
    <p:extLst>
      <p:ext uri="{BB962C8B-B14F-4D97-AF65-F5344CB8AC3E}">
        <p14:creationId xmlns:p14="http://schemas.microsoft.com/office/powerpoint/2010/main" val="310194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45EA7F1D-6737-4609-94CE-0E7C0CED7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A0FCA68-3497-4CB3-8C25-B6AE87EF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AA3DC6B-18DE-4588-B321-8101DED54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AA34BCD-93B4-45FF-9448-87F7C4311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BF7F8F0-28A9-4A24-96A8-E5E423FBF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Rectangle 79">
            <a:extLst>
              <a:ext uri="{FF2B5EF4-FFF2-40B4-BE49-F238E27FC236}">
                <a16:creationId xmlns:a16="http://schemas.microsoft.com/office/drawing/2014/main" id="{ADEE5410-5DAB-442C-8E7B-CDAB35E75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D6981-4822-EF1E-BB5D-A9758041B646}"/>
              </a:ext>
            </a:extLst>
          </p:cNvPr>
          <p:cNvSpPr>
            <a:spLocks noGrp="1"/>
          </p:cNvSpPr>
          <p:nvPr>
            <p:ph type="title"/>
          </p:nvPr>
        </p:nvSpPr>
        <p:spPr>
          <a:xfrm>
            <a:off x="526775" y="265781"/>
            <a:ext cx="4788855" cy="1127761"/>
          </a:xfrm>
        </p:spPr>
        <p:txBody>
          <a:bodyPr vert="horz" lIns="0" tIns="0" rIns="0" bIns="0" rtlCol="0" anchor="t">
            <a:normAutofit fontScale="90000"/>
          </a:bodyPr>
          <a:lstStyle/>
          <a:p>
            <a:r>
              <a:rPr lang="en-US" sz="4400" spc="750" dirty="0">
                <a:solidFill>
                  <a:schemeClr val="bg1"/>
                </a:solidFill>
              </a:rPr>
              <a:t>INTRODUCTION</a:t>
            </a:r>
            <a:br>
              <a:rPr lang="en-US" sz="4400" spc="750" dirty="0">
                <a:solidFill>
                  <a:schemeClr val="bg1"/>
                </a:solidFill>
              </a:rPr>
            </a:br>
            <a:r>
              <a:rPr lang="en-US" sz="4400" spc="750" dirty="0">
                <a:solidFill>
                  <a:schemeClr val="bg1"/>
                </a:solidFill>
              </a:rPr>
              <a:t>TO Python           </a:t>
            </a:r>
            <a:br>
              <a:rPr lang="en-US" sz="4400" spc="750" dirty="0">
                <a:solidFill>
                  <a:schemeClr val="bg1"/>
                </a:solidFill>
              </a:rPr>
            </a:br>
            <a:r>
              <a:rPr lang="en-US" sz="4400" spc="750" dirty="0">
                <a:solidFill>
                  <a:schemeClr val="bg1"/>
                </a:solidFill>
              </a:rPr>
              <a:t> </a:t>
            </a:r>
          </a:p>
        </p:txBody>
      </p:sp>
      <p:pic>
        <p:nvPicPr>
          <p:cNvPr id="3" name="Picture 2">
            <a:extLst>
              <a:ext uri="{FF2B5EF4-FFF2-40B4-BE49-F238E27FC236}">
                <a16:creationId xmlns:a16="http://schemas.microsoft.com/office/drawing/2014/main" id="{731710D9-CF8F-75A1-5C6F-824FE3F84473}"/>
              </a:ext>
            </a:extLst>
          </p:cNvPr>
          <p:cNvPicPr>
            <a:picLocks noChangeAspect="1"/>
          </p:cNvPicPr>
          <p:nvPr/>
        </p:nvPicPr>
        <p:blipFill>
          <a:blip r:embed="rId2"/>
          <a:stretch>
            <a:fillRect/>
          </a:stretch>
        </p:blipFill>
        <p:spPr>
          <a:xfrm>
            <a:off x="4548198" y="1374437"/>
            <a:ext cx="7437765" cy="4226981"/>
          </a:xfrm>
          <a:prstGeom prst="rect">
            <a:avLst/>
          </a:prstGeom>
        </p:spPr>
      </p:pic>
      <p:sp>
        <p:nvSpPr>
          <p:cNvPr id="5" name="TextBox 4">
            <a:extLst>
              <a:ext uri="{FF2B5EF4-FFF2-40B4-BE49-F238E27FC236}">
                <a16:creationId xmlns:a16="http://schemas.microsoft.com/office/drawing/2014/main" id="{5BC3A9E0-A44A-5984-C1C3-4E52A3966E5A}"/>
              </a:ext>
            </a:extLst>
          </p:cNvPr>
          <p:cNvSpPr txBox="1"/>
          <p:nvPr/>
        </p:nvSpPr>
        <p:spPr>
          <a:xfrm>
            <a:off x="515206" y="1969917"/>
            <a:ext cx="3163158" cy="4524315"/>
          </a:xfrm>
          <a:prstGeom prst="rect">
            <a:avLst/>
          </a:prstGeom>
          <a:noFill/>
        </p:spPr>
        <p:txBody>
          <a:bodyPr wrap="square">
            <a:spAutoFit/>
          </a:bodyPr>
          <a:lstStyle/>
          <a:p>
            <a:r>
              <a:rPr lang="en-US" dirty="0"/>
              <a:t>Python is an open-source, popular computer programming language.  The program Python is used for data analytics,  data visualization, scientific analytics, web development, and much more. </a:t>
            </a:r>
          </a:p>
          <a:p>
            <a:endParaRPr lang="en-US" dirty="0"/>
          </a:p>
          <a:p>
            <a:r>
              <a:rPr lang="en-US" dirty="0"/>
              <a:t>The program demonstrates a control structure in Python . As you can see in my screen shoot if the temperature was greater than 60. Python would have printed it is nice where you live. Instead, it printed, it is too cold where you live .</a:t>
            </a:r>
          </a:p>
        </p:txBody>
      </p:sp>
    </p:spTree>
    <p:extLst>
      <p:ext uri="{BB962C8B-B14F-4D97-AF65-F5344CB8AC3E}">
        <p14:creationId xmlns:p14="http://schemas.microsoft.com/office/powerpoint/2010/main" val="281893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45EA7F1D-6737-4609-94CE-0E7C0CED7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A0FCA68-3497-4CB3-8C25-B6AE87EF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AA3DC6B-18DE-4588-B321-8101DED54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AA34BCD-93B4-45FF-9448-87F7C4311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5BF7F8F0-28A9-4A24-96A8-E5E423FBF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Rectangle 79">
            <a:extLst>
              <a:ext uri="{FF2B5EF4-FFF2-40B4-BE49-F238E27FC236}">
                <a16:creationId xmlns:a16="http://schemas.microsoft.com/office/drawing/2014/main" id="{ADEE5410-5DAB-442C-8E7B-CDAB35E75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D6981-4822-EF1E-BB5D-A9758041B646}"/>
              </a:ext>
            </a:extLst>
          </p:cNvPr>
          <p:cNvSpPr>
            <a:spLocks noGrp="1"/>
          </p:cNvSpPr>
          <p:nvPr>
            <p:ph type="title"/>
          </p:nvPr>
        </p:nvSpPr>
        <p:spPr>
          <a:xfrm>
            <a:off x="-2513015" y="558799"/>
            <a:ext cx="12601895" cy="1381761"/>
          </a:xfrm>
        </p:spPr>
        <p:txBody>
          <a:bodyPr vert="horz" lIns="0" tIns="0" rIns="0" bIns="0" rtlCol="0" anchor="t">
            <a:normAutofit fontScale="90000"/>
          </a:bodyPr>
          <a:lstStyle/>
          <a:p>
            <a:pPr algn="r"/>
            <a:r>
              <a:rPr lang="en-US" sz="4400" spc="750" dirty="0">
                <a:solidFill>
                  <a:schemeClr val="bg1"/>
                </a:solidFill>
              </a:rPr>
              <a:t>               Gathering TEMPERATURE</a:t>
            </a:r>
            <a:br>
              <a:rPr lang="en-US" sz="4400" spc="750" dirty="0">
                <a:solidFill>
                  <a:schemeClr val="bg1"/>
                </a:solidFill>
              </a:rPr>
            </a:br>
            <a:r>
              <a:rPr lang="en-US" sz="4400" spc="750" dirty="0">
                <a:solidFill>
                  <a:schemeClr val="bg1"/>
                </a:solidFill>
              </a:rPr>
              <a:t>AND HUMIDITY DATA</a:t>
            </a:r>
            <a:br>
              <a:rPr lang="en-US" sz="4400" spc="750" dirty="0">
                <a:solidFill>
                  <a:schemeClr val="bg1"/>
                </a:solidFill>
              </a:rPr>
            </a:br>
            <a:endParaRPr lang="en-US" sz="4400" spc="750" dirty="0">
              <a:solidFill>
                <a:schemeClr val="bg1"/>
              </a:solidFill>
            </a:endParaRPr>
          </a:p>
        </p:txBody>
      </p:sp>
      <p:sp>
        <p:nvSpPr>
          <p:cNvPr id="19" name="TextBox 18">
            <a:extLst>
              <a:ext uri="{FF2B5EF4-FFF2-40B4-BE49-F238E27FC236}">
                <a16:creationId xmlns:a16="http://schemas.microsoft.com/office/drawing/2014/main" id="{EF4D1E63-1DD8-7927-463A-0E0CA77ACEC9}"/>
              </a:ext>
            </a:extLst>
          </p:cNvPr>
          <p:cNvSpPr txBox="1"/>
          <p:nvPr/>
        </p:nvSpPr>
        <p:spPr>
          <a:xfrm>
            <a:off x="1512569" y="2690335"/>
            <a:ext cx="9166860" cy="1477328"/>
          </a:xfrm>
          <a:prstGeom prst="rect">
            <a:avLst/>
          </a:prstGeom>
          <a:noFill/>
        </p:spPr>
        <p:txBody>
          <a:bodyPr wrap="square">
            <a:spAutoFit/>
          </a:bodyPr>
          <a:lstStyle/>
          <a:p>
            <a:pPr marL="285750" indent="-285750">
              <a:buFont typeface="Arial" panose="020B0604020202020204" pitchFamily="34" charset="0"/>
              <a:buChar char="•"/>
            </a:pPr>
            <a:r>
              <a:rPr lang="en-US" dirty="0"/>
              <a:t>After completing my planning and design process . I ran my code which was developed to download a set of weather observation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This same data was stored on a local database in a table which I used later for weather data analysis </a:t>
            </a:r>
          </a:p>
        </p:txBody>
      </p:sp>
    </p:spTree>
    <p:extLst>
      <p:ext uri="{BB962C8B-B14F-4D97-AF65-F5344CB8AC3E}">
        <p14:creationId xmlns:p14="http://schemas.microsoft.com/office/powerpoint/2010/main" val="2921851249"/>
      </p:ext>
    </p:extLst>
  </p:cSld>
  <p:clrMapOvr>
    <a:masterClrMapping/>
  </p:clrMapOvr>
</p:sld>
</file>

<file path=ppt/theme/theme1.xml><?xml version="1.0" encoding="utf-8"?>
<a:theme xmlns:a="http://schemas.openxmlformats.org/drawingml/2006/main" name="GradientRise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3488</TotalTime>
  <Words>1259</Words>
  <Application>Microsoft Office PowerPoint</Application>
  <PresentationFormat>Widescreen</PresentationFormat>
  <Paragraphs>115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Aharoni</vt:lpstr>
      <vt:lpstr>Arial</vt:lpstr>
      <vt:lpstr>Tw Cen MT</vt:lpstr>
      <vt:lpstr>GradientRiseVTI</vt:lpstr>
      <vt:lpstr>CEIS110 PROGRAMMING WITH DATA</vt:lpstr>
      <vt:lpstr>            Introduction</vt:lpstr>
      <vt:lpstr>                  INVENTORY  </vt:lpstr>
      <vt:lpstr>SOFTWARE</vt:lpstr>
      <vt:lpstr>           Planning And DESIGN </vt:lpstr>
      <vt:lpstr>           What are flowcharts? </vt:lpstr>
      <vt:lpstr>   FLOWCHART </vt:lpstr>
      <vt:lpstr>INTRODUCTION TO Python             </vt:lpstr>
      <vt:lpstr>               Gathering TEMPERATURE AND HUMIDITY DATA </vt:lpstr>
      <vt:lpstr>BuildWeatherDb.py Code (Screenshot)</vt:lpstr>
      <vt:lpstr>Python Console (Screenshot)</vt:lpstr>
      <vt:lpstr>Weather. dB File (Screenshot)</vt:lpstr>
      <vt:lpstr>                   Querying and manipulating data with SQL and Python </vt:lpstr>
      <vt:lpstr>Query to retrieve all columns and all rows</vt:lpstr>
      <vt:lpstr>Query to retrieve lowest and highest temperatures (Screenshot)</vt:lpstr>
      <vt:lpstr>Query to retrieve all clear days (Screenshot)</vt:lpstr>
      <vt:lpstr>Querying and manipulating data with SQL and Python </vt:lpstr>
      <vt:lpstr>EXTRACTING TEMPERATURE and HUMIDITY DATA </vt:lpstr>
      <vt:lpstr>Retrieve and Convert Data to CSV Format (Screenshot)</vt:lpstr>
      <vt:lpstr>Temperature and Humidity Chart (Graph)</vt:lpstr>
      <vt:lpstr> Develop Graphical Models and Interpret Results/Data analytics </vt:lpstr>
      <vt:lpstr>CELSUIS PLOT COMPARING  PERIOD 1&amp;2</vt:lpstr>
      <vt:lpstr>Period 2 box plot  </vt:lpstr>
      <vt:lpstr>              ANALYSIs</vt:lpstr>
      <vt:lpstr>              Predictions  </vt:lpstr>
      <vt:lpstr> Challenges</vt:lpstr>
      <vt:lpstr>             Career Skills</vt:lpstr>
      <vt:lpstr>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PROGRAMMING WITH DATA</dc:title>
  <dc:creator>Takeyha Thompson-Green</dc:creator>
  <cp:lastModifiedBy>Takeyha Thompson-Green</cp:lastModifiedBy>
  <cp:revision>2</cp:revision>
  <dcterms:created xsi:type="dcterms:W3CDTF">2023-06-13T00:58:34Z</dcterms:created>
  <dcterms:modified xsi:type="dcterms:W3CDTF">2023-06-15T15:42:10Z</dcterms:modified>
</cp:coreProperties>
</file>